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6" r:id="rId2"/>
  </p:sldMasterIdLst>
  <p:notesMasterIdLst>
    <p:notesMasterId r:id="rId7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7" r:id="rId73"/>
  </p:sldIdLst>
  <p:sldSz cx="12192000" cy="6858000"/>
  <p:notesSz cx="7315200" cy="9601200"/>
  <p:embeddedFontLst>
    <p:embeddedFont>
      <p:font typeface="Century Gothic" panose="020B0502020202020204" pitchFamily="34" charset="0"/>
      <p:regular r:id="rId75"/>
      <p:bold r:id="rId76"/>
      <p:italic r:id="rId77"/>
      <p:boldItalic r:id="rId78"/>
    </p:embeddedFont>
    <p:embeddedFont>
      <p:font typeface="Nunito Sans" panose="020B0604020202020204" charset="0"/>
      <p:regular r:id="rId79"/>
      <p:bold r:id="rId80"/>
      <p:italic r:id="rId81"/>
      <p:boldItalic r:id="rId82"/>
    </p:embeddedFont>
    <p:embeddedFont>
      <p:font typeface="Calibri" panose="020F0502020204030204" pitchFamily="34" charset="0"/>
      <p:regular r:id="rId83"/>
      <p:bold r:id="rId84"/>
      <p:italic r:id="rId85"/>
      <p:boldItalic r:id="rId86"/>
    </p:embeddedFont>
    <p:embeddedFont>
      <p:font typeface="Verdana" panose="020B0604030504040204"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gwm7bWCv9LWi2tmeDAn50TVBPM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D7315B-6872-43D5-A2A3-6DAB9DD07FC3}">
  <a:tblStyle styleId="{ACD7315B-6872-43D5-A2A3-6DAB9DD07FC3}"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87FEF8B-B827-4E8B-B291-2EA7E204668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17A3BE1-F5E9-4E22-901A-E6A3D2A46101}" styleName="Table_2">
    <a:wholeTbl>
      <a:tcTxStyle b="off" i="off">
        <a:font>
          <a:latin typeface="Verdana"/>
          <a:ea typeface="Verdana"/>
          <a:cs typeface="Verdan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4DB1F84-758C-420A-B00F-4BF6336AD790}"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3.xml"/><Relationship Id="rId90" Type="http://schemas.openxmlformats.org/officeDocument/2006/relationships/font" Target="fonts/font16.fntdata"/><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3.fntdata"/><Relationship Id="rId61" Type="http://schemas.openxmlformats.org/officeDocument/2006/relationships/slide" Target="slides/slide59.xml"/><Relationship Id="rId82"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s-CO" sz="1300" b="0" i="0" u="none" strike="noStrike" cap="none">
                <a:solidFill>
                  <a:schemeClr val="dk1"/>
                </a:solidFill>
                <a:latin typeface="Calibri"/>
                <a:ea typeface="Calibri"/>
                <a:cs typeface="Calibri"/>
                <a:sym typeface="Calibri"/>
              </a:rPr>
              <a:t>‹Nº›</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b319768a67_0_4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3475" cap="flat" cmpd="sng">
            <a:solidFill>
              <a:srgbClr val="000000"/>
            </a:solidFill>
            <a:prstDash val="solid"/>
            <a:round/>
            <a:headEnd type="none" w="sm" len="sm"/>
            <a:tailEnd type="none" w="sm" len="sm"/>
          </a:ln>
        </p:spPr>
      </p:sp>
      <p:sp>
        <p:nvSpPr>
          <p:cNvPr id="310" name="Google Shape;310;g3b319768a67_0_486: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3b319768a67_0_486: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lnSpc>
                <a:spcPct val="100000"/>
              </a:lnSpc>
              <a:spcBef>
                <a:spcPts val="0"/>
              </a:spcBef>
              <a:spcAft>
                <a:spcPts val="0"/>
              </a:spcAft>
              <a:buSzPts val="1400"/>
              <a:buNone/>
            </a:pPr>
            <a:fld id="{00000000-1234-1234-1234-123412341234}" type="slidenum">
              <a:rPr lang="es-C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68" name="Google Shape;468;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74" name="Google Shape;474;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b319768a67_0_6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35" name="Google Shape;535;g3b319768a67_0_6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b319768a67_0_22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76" name="Google Shape;576;g3b319768a67_0_2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9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82" name="Google Shape;582;p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9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9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92" name="Google Shape;592;p9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s-CO"/>
              <a:t>15</a:t>
            </a:fld>
            <a:endParaRPr/>
          </a:p>
        </p:txBody>
      </p:sp>
      <p:sp>
        <p:nvSpPr>
          <p:cNvPr id="593" name="Google Shape;593;p91:notes"/>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p>
            <a:pPr marL="0" lvl="0" indent="0" algn="r" rtl="0">
              <a:lnSpc>
                <a:spcPct val="100000"/>
              </a:lnSpc>
              <a:spcBef>
                <a:spcPts val="0"/>
              </a:spcBef>
              <a:spcAft>
                <a:spcPts val="0"/>
              </a:spcAft>
              <a:buSzPts val="1400"/>
              <a:buNone/>
            </a:pPr>
            <a:r>
              <a:rPr lang="es-CO"/>
              <a:t>julio de 2025</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9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29" name="Google Shape;629;p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9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63" name="Google Shape;663;p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9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38" name="Google Shape;738;p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2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92" name="Google Shape;792;p2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s-CO"/>
              <a:t>19</a:t>
            </a:fld>
            <a:endParaRPr/>
          </a:p>
        </p:txBody>
      </p:sp>
      <p:sp>
        <p:nvSpPr>
          <p:cNvPr id="793" name="Google Shape;793;p21:notes"/>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p>
            <a:pPr marL="0" lvl="0" indent="0" algn="r" rtl="0">
              <a:lnSpc>
                <a:spcPct val="100000"/>
              </a:lnSpc>
              <a:spcBef>
                <a:spcPts val="0"/>
              </a:spcBef>
              <a:spcAft>
                <a:spcPts val="0"/>
              </a:spcAft>
              <a:buSzPts val="1400"/>
              <a:buNone/>
            </a:pPr>
            <a:r>
              <a:rPr lang="es-CO"/>
              <a:t>julio de 2025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b73e70b476_4_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3b73e70b476_4_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36" name="Google Shape;836;g3b73e70b476_4_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s-CO"/>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9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57" name="Google Shape;857;p9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66" name="Google Shape;86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5" name="Google Shape;905;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36" name="Google Shape;936;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84" name="Google Shape;984;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1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42" name="Google Shape;1042;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88" name="Google Shape;1088;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156" name="Google Shape;1156;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1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194" name="Google Shape;1194;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23" name="Google Shape;323;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2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04" name="Google Shape;1204;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3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42" name="Google Shape;1242;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3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75" name="Google Shape;1275;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3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341" name="Google Shape;1341;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3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377" name="Google Shape;1377;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p3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396" name="Google Shape;1396;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3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434" name="Google Shape;1434;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p3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465" name="Google Shape;1465;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3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48" name="Google Shape;1548;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p3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01" name="Google Shape;1601;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8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30" name="Google Shape;330;p8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3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40" name="Google Shape;1640;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p4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71" name="Google Shape;1671;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p4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739" name="Google Shape;1739;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p4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793" name="Google Shape;1793;p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p4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830" name="Google Shape;1830;p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p4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865" name="Google Shape;1865;p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4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27" name="Google Shape;1927;p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3b73e70b476_16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74" name="Google Shape;1974;g3b73e70b476_16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p4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85" name="Google Shape;1985;p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4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023" name="Google Shape;2023;p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38" name="Google Shape;338;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s-CO"/>
              <a:t>5</a:t>
            </a:fld>
            <a:endParaRPr/>
          </a:p>
        </p:txBody>
      </p:sp>
      <p:sp>
        <p:nvSpPr>
          <p:cNvPr id="339" name="Google Shape;339;p6:notes"/>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p>
            <a:pPr marL="0" lvl="0" indent="0" algn="r" rtl="0">
              <a:lnSpc>
                <a:spcPct val="100000"/>
              </a:lnSpc>
              <a:spcBef>
                <a:spcPts val="0"/>
              </a:spcBef>
              <a:spcAft>
                <a:spcPts val="0"/>
              </a:spcAft>
              <a:buSzPts val="1400"/>
              <a:buNone/>
            </a:pPr>
            <a:r>
              <a:rPr lang="es-CO"/>
              <a:t>julio de 2025</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p4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058" name="Google Shape;2058;p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p4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13" name="Google Shape;2113;p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6"/>
        <p:cNvGrpSpPr/>
        <p:nvPr/>
      </p:nvGrpSpPr>
      <p:grpSpPr>
        <a:xfrm>
          <a:off x="0" y="0"/>
          <a:ext cx="0" cy="0"/>
          <a:chOff x="0" y="0"/>
          <a:chExt cx="0" cy="0"/>
        </a:xfrm>
      </p:grpSpPr>
      <p:sp>
        <p:nvSpPr>
          <p:cNvPr id="2157" name="Google Shape;2157;p9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58" name="Google Shape;2158;p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p9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198" name="Google Shape;2198;p9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p9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33" name="Google Shape;2233;p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3b73e70b476_16_6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46" name="Google Shape;2246;g3b73e70b476_16_6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p9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84" name="Google Shape;2284;p9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p5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00" name="Google Shape;2300;p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p5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08" name="Google Shape;2308;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p:cNvGrpSpPr/>
        <p:nvPr/>
      </p:nvGrpSpPr>
      <p:grpSpPr>
        <a:xfrm>
          <a:off x="0" y="0"/>
          <a:ext cx="0" cy="0"/>
          <a:chOff x="0" y="0"/>
          <a:chExt cx="0" cy="0"/>
        </a:xfrm>
      </p:grpSpPr>
      <p:sp>
        <p:nvSpPr>
          <p:cNvPr id="2349" name="Google Shape;2349;p5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50" name="Google Shape;2350;p5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77" name="Google Shape;377;p8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p5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65" name="Google Shape;2365;p5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2"/>
        <p:cNvGrpSpPr/>
        <p:nvPr/>
      </p:nvGrpSpPr>
      <p:grpSpPr>
        <a:xfrm>
          <a:off x="0" y="0"/>
          <a:ext cx="0" cy="0"/>
          <a:chOff x="0" y="0"/>
          <a:chExt cx="0" cy="0"/>
        </a:xfrm>
      </p:grpSpPr>
      <p:sp>
        <p:nvSpPr>
          <p:cNvPr id="2403" name="Google Shape;2403;p5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04" name="Google Shape;2404;p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p5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40" name="Google Shape;2440;p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p5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82" name="Google Shape;2482;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p5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502" name="Google Shape;2502;p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540" name="Google Shape;254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2"/>
        <p:cNvGrpSpPr/>
        <p:nvPr/>
      </p:nvGrpSpPr>
      <p:grpSpPr>
        <a:xfrm>
          <a:off x="0" y="0"/>
          <a:ext cx="0" cy="0"/>
          <a:chOff x="0" y="0"/>
          <a:chExt cx="0" cy="0"/>
        </a:xfrm>
      </p:grpSpPr>
      <p:sp>
        <p:nvSpPr>
          <p:cNvPr id="2573" name="Google Shape;2573;p1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574" name="Google Shape;2574;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0" name="Google Shape;2630;p1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631" name="Google Shape;2631;p1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s-CO"/>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g3b319768a67_0_23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642" name="Google Shape;2642;g3b319768a67_0_2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p:cNvGrpSpPr/>
        <p:nvPr/>
      </p:nvGrpSpPr>
      <p:grpSpPr>
        <a:xfrm>
          <a:off x="0" y="0"/>
          <a:ext cx="0" cy="0"/>
          <a:chOff x="0" y="0"/>
          <a:chExt cx="0" cy="0"/>
        </a:xfrm>
      </p:grpSpPr>
      <p:sp>
        <p:nvSpPr>
          <p:cNvPr id="2647" name="Google Shape;2647;g3b73e70b476_15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648" name="Google Shape;2648;g3b73e70b476_15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84" name="Google Shape;384;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5"/>
        <p:cNvGrpSpPr/>
        <p:nvPr/>
      </p:nvGrpSpPr>
      <p:grpSpPr>
        <a:xfrm>
          <a:off x="0" y="0"/>
          <a:ext cx="0" cy="0"/>
          <a:chOff x="0" y="0"/>
          <a:chExt cx="0" cy="0"/>
        </a:xfrm>
      </p:grpSpPr>
      <p:sp>
        <p:nvSpPr>
          <p:cNvPr id="2656" name="Google Shape;2656;g3b73e70b476_15_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7" name="Google Shape;2657;g3b73e70b476_15_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658" name="Google Shape;2658;g3b73e70b476_15_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s-CO"/>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392894c1942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2" name="Google Shape;2682;g392894c1942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683" name="Google Shape;2683;g392894c1942_0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s-CO"/>
              <a:t>71</a:t>
            </a:fld>
            <a:endParaRPr/>
          </a:p>
        </p:txBody>
      </p:sp>
      <p:sp>
        <p:nvSpPr>
          <p:cNvPr id="2684" name="Google Shape;2684;g392894c1942_0_0:notes"/>
          <p:cNvSpPr txBox="1">
            <a:spLocks noGrp="1"/>
          </p:cNvSpPr>
          <p:nvPr>
            <p:ph type="dt" idx="10"/>
          </p:nvPr>
        </p:nvSpPr>
        <p:spPr>
          <a:xfrm>
            <a:off x="4143587" y="0"/>
            <a:ext cx="3169800" cy="481800"/>
          </a:xfrm>
          <a:prstGeom prst="rect">
            <a:avLst/>
          </a:prstGeom>
          <a:noFill/>
          <a:ln>
            <a:noFill/>
          </a:ln>
        </p:spPr>
        <p:txBody>
          <a:bodyPr spcFirstLastPara="1" wrap="square" lIns="96650" tIns="48325" rIns="96650" bIns="48325" anchor="t" anchorCtr="0">
            <a:noAutofit/>
          </a:bodyPr>
          <a:lstStyle/>
          <a:p>
            <a:pPr marL="0" lvl="0" indent="0" algn="r" rtl="0">
              <a:lnSpc>
                <a:spcPct val="100000"/>
              </a:lnSpc>
              <a:spcBef>
                <a:spcPts val="0"/>
              </a:spcBef>
              <a:spcAft>
                <a:spcPts val="0"/>
              </a:spcAft>
              <a:buSzPts val="1400"/>
              <a:buNone/>
            </a:pPr>
            <a:r>
              <a:rPr lang="es-CO"/>
              <a:t>julio de 2025</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07" name="Google Shape;407;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b319768a67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22" name="Google Shape;422;g3b319768a67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
        <p:cNvGrpSpPr/>
        <p:nvPr/>
      </p:nvGrpSpPr>
      <p:grpSpPr>
        <a:xfrm>
          <a:off x="0" y="0"/>
          <a:ext cx="0" cy="0"/>
          <a:chOff x="0" y="0"/>
          <a:chExt cx="0" cy="0"/>
        </a:xfrm>
      </p:grpSpPr>
      <p:sp>
        <p:nvSpPr>
          <p:cNvPr id="16" name="Google Shape;16;g3b319768a67_0_4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3b319768a67_0_4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3b319768a67_0_4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19" name="Google Shape;19;g3b319768a67_0_496"/>
          <p:cNvPicPr preferRelativeResize="0"/>
          <p:nvPr/>
        </p:nvPicPr>
        <p:blipFill rotWithShape="1">
          <a:blip r:embed="rId2">
            <a:alphaModFix/>
          </a:blip>
          <a:srcRect/>
          <a:stretch/>
        </p:blipFill>
        <p:spPr>
          <a:xfrm>
            <a:off x="4397168" y="2341330"/>
            <a:ext cx="3397664" cy="1380206"/>
          </a:xfrm>
          <a:prstGeom prst="rect">
            <a:avLst/>
          </a:prstGeom>
          <a:noFill/>
          <a:ln>
            <a:noFill/>
          </a:ln>
        </p:spPr>
      </p:pic>
      <p:sp>
        <p:nvSpPr>
          <p:cNvPr id="20" name="Google Shape;20;g3b319768a67_0_496"/>
          <p:cNvSpPr/>
          <p:nvPr/>
        </p:nvSpPr>
        <p:spPr>
          <a:xfrm>
            <a:off x="3048000" y="5385920"/>
            <a:ext cx="6096000" cy="57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s-CO" sz="1050" b="0" i="0" u="none" strike="noStrike" cap="none">
                <a:solidFill>
                  <a:srgbClr val="BFBFBF"/>
                </a:solidFill>
                <a:latin typeface="Verdana"/>
                <a:ea typeface="Verdana"/>
                <a:cs typeface="Verdana"/>
                <a:sym typeface="Verdana"/>
              </a:rPr>
              <a:t>Esta presentación es propiedad intelectual controlada y producida por la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s-CO" sz="1050" b="0" i="0" u="none" strike="noStrike" cap="none">
                <a:solidFill>
                  <a:srgbClr val="BFBFBF"/>
                </a:solidFill>
                <a:latin typeface="Verdana"/>
                <a:ea typeface="Verdana"/>
                <a:cs typeface="Verdana"/>
                <a:sym typeface="Verdana"/>
              </a:rPr>
              <a:t>Superintendencia de Servicios Públicos Domiciliarios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s-CO" sz="1050" b="0" i="0" u="none" strike="noStrike" cap="none">
                <a:solidFill>
                  <a:srgbClr val="BFBFBF"/>
                </a:solidFill>
                <a:latin typeface="Verdana"/>
                <a:ea typeface="Verdana"/>
                <a:cs typeface="Verdana"/>
                <a:sym typeface="Verdana"/>
              </a:rPr>
              <a:t>CO-F-006 V14</a:t>
            </a:r>
            <a:endParaRPr sz="1050" b="0" i="0" u="none" strike="noStrike" cap="none">
              <a:solidFill>
                <a:srgbClr val="BFBFBF"/>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radecimiento">
  <p:cSld name="Agradecimiento">
    <p:spTree>
      <p:nvGrpSpPr>
        <p:cNvPr id="1" name="Shape 77"/>
        <p:cNvGrpSpPr/>
        <p:nvPr/>
      </p:nvGrpSpPr>
      <p:grpSpPr>
        <a:xfrm>
          <a:off x="0" y="0"/>
          <a:ext cx="0" cy="0"/>
          <a:chOff x="0" y="0"/>
          <a:chExt cx="0" cy="0"/>
        </a:xfrm>
      </p:grpSpPr>
      <p:sp>
        <p:nvSpPr>
          <p:cNvPr id="78" name="Google Shape;78;g3b319768a67_0_558"/>
          <p:cNvSpPr txBox="1">
            <a:spLocks noGrp="1"/>
          </p:cNvSpPr>
          <p:nvPr>
            <p:ph type="body" idx="1"/>
          </p:nvPr>
        </p:nvSpPr>
        <p:spPr>
          <a:xfrm>
            <a:off x="1000124" y="3099617"/>
            <a:ext cx="674340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5400"/>
              <a:buNone/>
              <a:defRPr sz="54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g3b319768a67_0_558"/>
          <p:cNvSpPr txBox="1">
            <a:spLocks noGrp="1"/>
          </p:cNvSpPr>
          <p:nvPr>
            <p:ph type="body" idx="2"/>
          </p:nvPr>
        </p:nvSpPr>
        <p:spPr>
          <a:xfrm>
            <a:off x="1000124" y="3888562"/>
            <a:ext cx="6743400" cy="10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chemeClr val="dk1"/>
              </a:buClr>
              <a:buSzPts val="1600"/>
              <a:buFont typeface="Arial"/>
              <a:buNone/>
              <a:defRPr sz="1600" u="none">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g3b319768a67_0_558"/>
          <p:cNvPicPr preferRelativeResize="0"/>
          <p:nvPr/>
        </p:nvPicPr>
        <p:blipFill rotWithShape="1">
          <a:blip r:embed="rId2">
            <a:alphaModFix/>
          </a:blip>
          <a:srcRect/>
          <a:stretch/>
        </p:blipFill>
        <p:spPr>
          <a:xfrm>
            <a:off x="10696874" y="114172"/>
            <a:ext cx="1301152" cy="560436"/>
          </a:xfrm>
          <a:prstGeom prst="rect">
            <a:avLst/>
          </a:prstGeom>
          <a:noFill/>
          <a:ln>
            <a:noFill/>
          </a:ln>
        </p:spPr>
      </p:pic>
      <p:sp>
        <p:nvSpPr>
          <p:cNvPr id="81" name="Google Shape;81;g3b319768a67_0_558"/>
          <p:cNvSpPr/>
          <p:nvPr/>
        </p:nvSpPr>
        <p:spPr>
          <a:xfrm>
            <a:off x="0" y="6721474"/>
            <a:ext cx="12192000" cy="136500"/>
          </a:xfrm>
          <a:prstGeom prst="rect">
            <a:avLst/>
          </a:prstGeom>
          <a:solidFill>
            <a:srgbClr val="FFC8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82"/>
        <p:cNvGrpSpPr/>
        <p:nvPr/>
      </p:nvGrpSpPr>
      <p:grpSpPr>
        <a:xfrm>
          <a:off x="0" y="0"/>
          <a:ext cx="0" cy="0"/>
          <a:chOff x="0" y="0"/>
          <a:chExt cx="0" cy="0"/>
        </a:xfrm>
      </p:grpSpPr>
      <p:sp>
        <p:nvSpPr>
          <p:cNvPr id="83" name="Google Shape;83;g3b319768a67_0_5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3b319768a67_0_56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g3b319768a67_0_5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3b319768a67_0_5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3b319768a67_0_5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88" name="Google Shape;88;g3b319768a67_0_563"/>
          <p:cNvSpPr/>
          <p:nvPr/>
        </p:nvSpPr>
        <p:spPr>
          <a:xfrm>
            <a:off x="0" y="6721474"/>
            <a:ext cx="12192000" cy="136500"/>
          </a:xfrm>
          <a:prstGeom prst="rect">
            <a:avLst/>
          </a:prstGeom>
          <a:solidFill>
            <a:srgbClr val="FFC8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89"/>
        <p:cNvGrpSpPr/>
        <p:nvPr/>
      </p:nvGrpSpPr>
      <p:grpSpPr>
        <a:xfrm>
          <a:off x="0" y="0"/>
          <a:ext cx="0" cy="0"/>
          <a:chOff x="0" y="0"/>
          <a:chExt cx="0" cy="0"/>
        </a:xfrm>
      </p:grpSpPr>
      <p:sp>
        <p:nvSpPr>
          <p:cNvPr id="90" name="Google Shape;90;g3b319768a67_0_5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3b319768a67_0_57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g3b319768a67_0_57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3b319768a67_0_5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3b319768a67_0_5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3b319768a67_0_5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96"/>
        <p:cNvGrpSpPr/>
        <p:nvPr/>
      </p:nvGrpSpPr>
      <p:grpSpPr>
        <a:xfrm>
          <a:off x="0" y="0"/>
          <a:ext cx="0" cy="0"/>
          <a:chOff x="0" y="0"/>
          <a:chExt cx="0" cy="0"/>
        </a:xfrm>
      </p:grpSpPr>
      <p:sp>
        <p:nvSpPr>
          <p:cNvPr id="97" name="Google Shape;97;g3b319768a67_0_57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3b319768a67_0_57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9" name="Google Shape;99;g3b319768a67_0_57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g3b319768a67_0_57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1" name="Google Shape;101;g3b319768a67_0_57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g3b319768a67_0_5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3b319768a67_0_5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3b319768a67_0_5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05"/>
        <p:cNvGrpSpPr/>
        <p:nvPr/>
      </p:nvGrpSpPr>
      <p:grpSpPr>
        <a:xfrm>
          <a:off x="0" y="0"/>
          <a:ext cx="0" cy="0"/>
          <a:chOff x="0" y="0"/>
          <a:chExt cx="0" cy="0"/>
        </a:xfrm>
      </p:grpSpPr>
      <p:sp>
        <p:nvSpPr>
          <p:cNvPr id="106" name="Google Shape;106;g3b319768a67_0_5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3b319768a67_0_5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3b319768a67_0_5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3b319768a67_0_5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0"/>
        <p:cNvGrpSpPr/>
        <p:nvPr/>
      </p:nvGrpSpPr>
      <p:grpSpPr>
        <a:xfrm>
          <a:off x="0" y="0"/>
          <a:ext cx="0" cy="0"/>
          <a:chOff x="0" y="0"/>
          <a:chExt cx="0" cy="0"/>
        </a:xfrm>
      </p:grpSpPr>
      <p:sp>
        <p:nvSpPr>
          <p:cNvPr id="111" name="Google Shape;111;g3b319768a67_0_5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3b319768a67_0_5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3b319768a67_0_5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14"/>
        <p:cNvGrpSpPr/>
        <p:nvPr/>
      </p:nvGrpSpPr>
      <p:grpSpPr>
        <a:xfrm>
          <a:off x="0" y="0"/>
          <a:ext cx="0" cy="0"/>
          <a:chOff x="0" y="0"/>
          <a:chExt cx="0" cy="0"/>
        </a:xfrm>
      </p:grpSpPr>
      <p:sp>
        <p:nvSpPr>
          <p:cNvPr id="115" name="Google Shape;115;g3b319768a67_0_59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3b319768a67_0_59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1pPr>
            <a:lvl2pPr marL="914400" lvl="1" indent="-406400" algn="l">
              <a:lnSpc>
                <a:spcPct val="90000"/>
              </a:lnSpc>
              <a:spcBef>
                <a:spcPts val="500"/>
              </a:spcBef>
              <a:spcAft>
                <a:spcPts val="0"/>
              </a:spcAft>
              <a:buClr>
                <a:schemeClr val="dk1"/>
              </a:buClr>
              <a:buSzPts val="2800"/>
              <a:buChar char="•"/>
              <a:defRPr sz="2800">
                <a:latin typeface="Verdana"/>
                <a:ea typeface="Verdana"/>
                <a:cs typeface="Verdana"/>
                <a:sym typeface="Verdana"/>
              </a:defRPr>
            </a:lvl2pPr>
            <a:lvl3pPr marL="1371600" lvl="2" indent="-381000" algn="l">
              <a:lnSpc>
                <a:spcPct val="90000"/>
              </a:lnSpc>
              <a:spcBef>
                <a:spcPts val="500"/>
              </a:spcBef>
              <a:spcAft>
                <a:spcPts val="0"/>
              </a:spcAft>
              <a:buClr>
                <a:schemeClr val="dk1"/>
              </a:buClr>
              <a:buSzPts val="2400"/>
              <a:buChar char="•"/>
              <a:defRPr sz="2400">
                <a:latin typeface="Verdana"/>
                <a:ea typeface="Verdana"/>
                <a:cs typeface="Verdana"/>
                <a:sym typeface="Verdana"/>
              </a:defRPr>
            </a:lvl3pPr>
            <a:lvl4pPr marL="1828800" lvl="3" indent="-355600" algn="l">
              <a:lnSpc>
                <a:spcPct val="90000"/>
              </a:lnSpc>
              <a:spcBef>
                <a:spcPts val="500"/>
              </a:spcBef>
              <a:spcAft>
                <a:spcPts val="0"/>
              </a:spcAft>
              <a:buClr>
                <a:schemeClr val="dk1"/>
              </a:buClr>
              <a:buSzPts val="2000"/>
              <a:buChar char="•"/>
              <a:defRPr sz="2000">
                <a:latin typeface="Verdana"/>
                <a:ea typeface="Verdana"/>
                <a:cs typeface="Verdana"/>
                <a:sym typeface="Verdana"/>
              </a:defRPr>
            </a:lvl4pPr>
            <a:lvl5pPr marL="2286000" lvl="4" indent="-355600" algn="l">
              <a:lnSpc>
                <a:spcPct val="90000"/>
              </a:lnSpc>
              <a:spcBef>
                <a:spcPts val="500"/>
              </a:spcBef>
              <a:spcAft>
                <a:spcPts val="0"/>
              </a:spcAft>
              <a:buClr>
                <a:schemeClr val="dk1"/>
              </a:buClr>
              <a:buSzPts val="2000"/>
              <a:buChar char="•"/>
              <a:defRPr sz="2000">
                <a:latin typeface="Verdana"/>
                <a:ea typeface="Verdana"/>
                <a:cs typeface="Verdana"/>
                <a:sym typeface="Verdana"/>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7" name="Google Shape;117;g3b319768a67_0_59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8" name="Google Shape;118;g3b319768a67_0_5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3b319768a67_0_5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3b319768a67_0_5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21"/>
        <p:cNvGrpSpPr/>
        <p:nvPr/>
      </p:nvGrpSpPr>
      <p:grpSpPr>
        <a:xfrm>
          <a:off x="0" y="0"/>
          <a:ext cx="0" cy="0"/>
          <a:chOff x="0" y="0"/>
          <a:chExt cx="0" cy="0"/>
        </a:xfrm>
      </p:grpSpPr>
      <p:sp>
        <p:nvSpPr>
          <p:cNvPr id="122" name="Google Shape;122;g3b319768a67_0_60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3b319768a67_0_602"/>
          <p:cNvSpPr>
            <a:spLocks noGrp="1"/>
          </p:cNvSpPr>
          <p:nvPr>
            <p:ph type="pic" idx="2"/>
          </p:nvPr>
        </p:nvSpPr>
        <p:spPr>
          <a:xfrm>
            <a:off x="5183188" y="987425"/>
            <a:ext cx="6172200" cy="4873500"/>
          </a:xfrm>
          <a:prstGeom prst="rect">
            <a:avLst/>
          </a:prstGeom>
          <a:noFill/>
          <a:ln>
            <a:noFill/>
          </a:ln>
        </p:spPr>
      </p:sp>
      <p:sp>
        <p:nvSpPr>
          <p:cNvPr id="124" name="Google Shape;124;g3b319768a67_0_60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g3b319768a67_0_6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3b319768a67_0_6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3b319768a67_0_6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34"/>
        <p:cNvGrpSpPr/>
        <p:nvPr/>
      </p:nvGrpSpPr>
      <p:grpSpPr>
        <a:xfrm>
          <a:off x="0" y="0"/>
          <a:ext cx="0" cy="0"/>
          <a:chOff x="0" y="0"/>
          <a:chExt cx="0" cy="0"/>
        </a:xfrm>
      </p:grpSpPr>
      <p:sp>
        <p:nvSpPr>
          <p:cNvPr id="135" name="Google Shape;135;p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6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7" name="Google Shape;13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140" name="Google Shape;140;p65"/>
          <p:cNvSpPr/>
          <p:nvPr/>
        </p:nvSpPr>
        <p:spPr>
          <a:xfrm>
            <a:off x="0" y="819253"/>
            <a:ext cx="12192000" cy="5219493"/>
          </a:xfrm>
          <a:prstGeom prst="rect">
            <a:avLst/>
          </a:prstGeom>
          <a:solidFill>
            <a:srgbClr val="FFC8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41"/>
        <p:cNvGrpSpPr/>
        <p:nvPr/>
      </p:nvGrpSpPr>
      <p:grpSpPr>
        <a:xfrm>
          <a:off x="0" y="0"/>
          <a:ext cx="0" cy="0"/>
          <a:chOff x="0" y="0"/>
          <a:chExt cx="0" cy="0"/>
        </a:xfrm>
      </p:grpSpPr>
      <p:sp>
        <p:nvSpPr>
          <p:cNvPr id="142" name="Google Shape;142;p6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4" name="Google Shape;14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147" name="Google Shape;147;p66"/>
          <p:cNvSpPr/>
          <p:nvPr/>
        </p:nvSpPr>
        <p:spPr>
          <a:xfrm>
            <a:off x="0" y="6721474"/>
            <a:ext cx="12192000" cy="136525"/>
          </a:xfrm>
          <a:prstGeom prst="rect">
            <a:avLst/>
          </a:prstGeom>
          <a:solidFill>
            <a:srgbClr val="FFC8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cabezado de sección" type="secHead">
  <p:cSld name="SECTION_HEADER">
    <p:spTree>
      <p:nvGrpSpPr>
        <p:cNvPr id="1" name="Shape 21"/>
        <p:cNvGrpSpPr/>
        <p:nvPr/>
      </p:nvGrpSpPr>
      <p:grpSpPr>
        <a:xfrm>
          <a:off x="0" y="0"/>
          <a:ext cx="0" cy="0"/>
          <a:chOff x="0" y="0"/>
          <a:chExt cx="0" cy="0"/>
        </a:xfrm>
      </p:grpSpPr>
      <p:sp>
        <p:nvSpPr>
          <p:cNvPr id="22" name="Google Shape;22;g3b319768a67_0_50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3b319768a67_0_50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g3b319768a67_0_5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3b319768a67_0_5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3b319768a67_0_5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27" name="Google Shape;27;g3b319768a67_0_502"/>
          <p:cNvPicPr preferRelativeResize="0"/>
          <p:nvPr/>
        </p:nvPicPr>
        <p:blipFill rotWithShape="1">
          <a:blip r:embed="rId2">
            <a:alphaModFix/>
          </a:blip>
          <a:srcRect/>
          <a:stretch/>
        </p:blipFill>
        <p:spPr>
          <a:xfrm>
            <a:off x="187624" y="114172"/>
            <a:ext cx="1301152" cy="56043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Encabezado de sección" type="secHead">
  <p:cSld name="SECTION_HEADER">
    <p:spTree>
      <p:nvGrpSpPr>
        <p:cNvPr id="1" name="Shape 148"/>
        <p:cNvGrpSpPr/>
        <p:nvPr/>
      </p:nvGrpSpPr>
      <p:grpSpPr>
        <a:xfrm>
          <a:off x="0" y="0"/>
          <a:ext cx="0" cy="0"/>
          <a:chOff x="0" y="0"/>
          <a:chExt cx="0" cy="0"/>
        </a:xfrm>
      </p:grpSpPr>
      <p:sp>
        <p:nvSpPr>
          <p:cNvPr id="149" name="Google Shape;149;p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1" name="Google Shape;151;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154" name="Google Shape;154;p67"/>
          <p:cNvPicPr preferRelativeResize="0"/>
          <p:nvPr/>
        </p:nvPicPr>
        <p:blipFill rotWithShape="1">
          <a:blip r:embed="rId2">
            <a:alphaModFix/>
          </a:blip>
          <a:srcRect/>
          <a:stretch/>
        </p:blipFill>
        <p:spPr>
          <a:xfrm>
            <a:off x="10696874" y="114172"/>
            <a:ext cx="1301152" cy="56043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5"/>
        <p:cNvGrpSpPr/>
        <p:nvPr/>
      </p:nvGrpSpPr>
      <p:grpSpPr>
        <a:xfrm>
          <a:off x="0" y="0"/>
          <a:ext cx="0" cy="0"/>
          <a:chOff x="0" y="0"/>
          <a:chExt cx="0" cy="0"/>
        </a:xfrm>
      </p:grpSpPr>
      <p:sp>
        <p:nvSpPr>
          <p:cNvPr id="156" name="Google Shape;156;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159" name="Google Shape;159;p64"/>
          <p:cNvPicPr preferRelativeResize="0"/>
          <p:nvPr/>
        </p:nvPicPr>
        <p:blipFill rotWithShape="1">
          <a:blip r:embed="rId2">
            <a:alphaModFix/>
          </a:blip>
          <a:srcRect/>
          <a:stretch/>
        </p:blipFill>
        <p:spPr>
          <a:xfrm>
            <a:off x="4397168" y="2341330"/>
            <a:ext cx="3397664" cy="1380206"/>
          </a:xfrm>
          <a:prstGeom prst="rect">
            <a:avLst/>
          </a:prstGeom>
          <a:noFill/>
          <a:ln>
            <a:noFill/>
          </a:ln>
        </p:spPr>
      </p:pic>
      <p:sp>
        <p:nvSpPr>
          <p:cNvPr id="160" name="Google Shape;160;p64"/>
          <p:cNvSpPr/>
          <p:nvPr/>
        </p:nvSpPr>
        <p:spPr>
          <a:xfrm>
            <a:off x="3048000" y="5385920"/>
            <a:ext cx="6096000" cy="5770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0" i="0" u="none" strike="noStrike" cap="none">
                <a:solidFill>
                  <a:srgbClr val="BFBFBF"/>
                </a:solidFill>
                <a:latin typeface="Verdana"/>
                <a:ea typeface="Verdana"/>
                <a:cs typeface="Verdana"/>
                <a:sym typeface="Verdana"/>
              </a:rPr>
              <a:t>Esta presentación es propiedad intelectual controlada y producida por la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s-CO" sz="1050" b="0" i="0" u="none" strike="noStrike" cap="none">
                <a:solidFill>
                  <a:srgbClr val="BFBFBF"/>
                </a:solidFill>
                <a:latin typeface="Verdana"/>
                <a:ea typeface="Verdana"/>
                <a:cs typeface="Verdana"/>
                <a:sym typeface="Verdana"/>
              </a:rPr>
              <a:t>Superintendencia de Servicios Públicos Domiciliarios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s-CO" sz="1050" b="0" i="0" u="none" strike="noStrike" cap="none">
                <a:solidFill>
                  <a:srgbClr val="BFBFBF"/>
                </a:solidFill>
                <a:latin typeface="Verdana"/>
                <a:ea typeface="Verdana"/>
                <a:cs typeface="Verdana"/>
                <a:sym typeface="Verdana"/>
              </a:rPr>
              <a:t>CO-F-006 V11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61"/>
        <p:cNvGrpSpPr/>
        <p:nvPr/>
      </p:nvGrpSpPr>
      <p:grpSpPr>
        <a:xfrm>
          <a:off x="0" y="0"/>
          <a:ext cx="0" cy="0"/>
          <a:chOff x="0" y="0"/>
          <a:chExt cx="0" cy="0"/>
        </a:xfrm>
      </p:grpSpPr>
      <p:sp>
        <p:nvSpPr>
          <p:cNvPr id="162" name="Google Shape;162;p6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6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4" name="Google Shape;164;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167" name="Google Shape;167;p68"/>
          <p:cNvPicPr preferRelativeResize="0"/>
          <p:nvPr/>
        </p:nvPicPr>
        <p:blipFill rotWithShape="1">
          <a:blip r:embed="rId2">
            <a:alphaModFix/>
          </a:blip>
          <a:srcRect/>
          <a:stretch/>
        </p:blipFill>
        <p:spPr>
          <a:xfrm>
            <a:off x="5445424" y="114172"/>
            <a:ext cx="1301152" cy="560436"/>
          </a:xfrm>
          <a:prstGeom prst="rect">
            <a:avLst/>
          </a:prstGeom>
          <a:noFill/>
          <a:ln>
            <a:noFill/>
          </a:ln>
        </p:spPr>
      </p:pic>
      <p:pic>
        <p:nvPicPr>
          <p:cNvPr id="168" name="Google Shape;168;p68"/>
          <p:cNvPicPr preferRelativeResize="0"/>
          <p:nvPr/>
        </p:nvPicPr>
        <p:blipFill rotWithShape="1">
          <a:blip r:embed="rId3">
            <a:alphaModFix/>
          </a:blip>
          <a:srcRect/>
          <a:stretch/>
        </p:blipFill>
        <p:spPr>
          <a:xfrm>
            <a:off x="4568" y="-149"/>
            <a:ext cx="12187219" cy="6858298"/>
          </a:xfrm>
          <a:prstGeom prst="rect">
            <a:avLst/>
          </a:prstGeom>
          <a:noFill/>
          <a:ln>
            <a:noFill/>
          </a:ln>
        </p:spPr>
      </p:pic>
      <p:sp>
        <p:nvSpPr>
          <p:cNvPr id="169" name="Google Shape;169;p68"/>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1" i="0" u="none" strike="noStrike" cap="none">
                <a:solidFill>
                  <a:schemeClr val="lt1"/>
                </a:solidFill>
                <a:latin typeface="Verdana"/>
                <a:ea typeface="Verdana"/>
                <a:cs typeface="Verdana"/>
                <a:sym typeface="Verdana"/>
              </a:rPr>
              <a:t>www.superservicios.gov.co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spTree>
      <p:nvGrpSpPr>
        <p:cNvPr id="1" name="Shape 170"/>
        <p:cNvGrpSpPr/>
        <p:nvPr/>
      </p:nvGrpSpPr>
      <p:grpSpPr>
        <a:xfrm>
          <a:off x="0" y="0"/>
          <a:ext cx="0" cy="0"/>
          <a:chOff x="0" y="0"/>
          <a:chExt cx="0" cy="0"/>
        </a:xfrm>
      </p:grpSpPr>
      <p:sp>
        <p:nvSpPr>
          <p:cNvPr id="171" name="Google Shape;171;p6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6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3" name="Google Shape;173;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176" name="Google Shape;176;p69"/>
          <p:cNvPicPr preferRelativeResize="0"/>
          <p:nvPr/>
        </p:nvPicPr>
        <p:blipFill rotWithShape="1">
          <a:blip r:embed="rId2">
            <a:alphaModFix/>
          </a:blip>
          <a:srcRect/>
          <a:stretch/>
        </p:blipFill>
        <p:spPr>
          <a:xfrm>
            <a:off x="187624" y="114172"/>
            <a:ext cx="1301152" cy="56043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Encabezado de sección">
  <p:cSld name="3_Encabezado de sección">
    <p:spTree>
      <p:nvGrpSpPr>
        <p:cNvPr id="1" name="Shape 177"/>
        <p:cNvGrpSpPr/>
        <p:nvPr/>
      </p:nvGrpSpPr>
      <p:grpSpPr>
        <a:xfrm>
          <a:off x="0" y="0"/>
          <a:ext cx="0" cy="0"/>
          <a:chOff x="0" y="0"/>
          <a:chExt cx="0" cy="0"/>
        </a:xfrm>
      </p:grpSpPr>
      <p:sp>
        <p:nvSpPr>
          <p:cNvPr id="178" name="Google Shape;178;p7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7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183" name="Google Shape;183;p70"/>
          <p:cNvPicPr preferRelativeResize="0"/>
          <p:nvPr/>
        </p:nvPicPr>
        <p:blipFill rotWithShape="1">
          <a:blip r:embed="rId2">
            <a:alphaModFix/>
          </a:blip>
          <a:srcRect/>
          <a:stretch/>
        </p:blipFill>
        <p:spPr>
          <a:xfrm>
            <a:off x="5445424" y="6206307"/>
            <a:ext cx="1301152" cy="56043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Encabezado de sección">
  <p:cSld name="4_Encabezado de sección">
    <p:spTree>
      <p:nvGrpSpPr>
        <p:cNvPr id="1" name="Shape 184"/>
        <p:cNvGrpSpPr/>
        <p:nvPr/>
      </p:nvGrpSpPr>
      <p:grpSpPr>
        <a:xfrm>
          <a:off x="0" y="0"/>
          <a:ext cx="0" cy="0"/>
          <a:chOff x="0" y="0"/>
          <a:chExt cx="0" cy="0"/>
        </a:xfrm>
      </p:grpSpPr>
      <p:sp>
        <p:nvSpPr>
          <p:cNvPr id="185" name="Google Shape;185;p7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7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7" name="Google Shape;187;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190" name="Google Shape;190;p71"/>
          <p:cNvPicPr preferRelativeResize="0"/>
          <p:nvPr/>
        </p:nvPicPr>
        <p:blipFill rotWithShape="1">
          <a:blip r:embed="rId2">
            <a:alphaModFix/>
          </a:blip>
          <a:srcRect/>
          <a:stretch/>
        </p:blipFill>
        <p:spPr>
          <a:xfrm>
            <a:off x="187624" y="6206307"/>
            <a:ext cx="1301152" cy="56043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Encabezado de sección">
  <p:cSld name="5_Encabezado de sección">
    <p:spTree>
      <p:nvGrpSpPr>
        <p:cNvPr id="1" name="Shape 191"/>
        <p:cNvGrpSpPr/>
        <p:nvPr/>
      </p:nvGrpSpPr>
      <p:grpSpPr>
        <a:xfrm>
          <a:off x="0" y="0"/>
          <a:ext cx="0" cy="0"/>
          <a:chOff x="0" y="0"/>
          <a:chExt cx="0" cy="0"/>
        </a:xfrm>
      </p:grpSpPr>
      <p:sp>
        <p:nvSpPr>
          <p:cNvPr id="192" name="Google Shape;192;p7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4" name="Google Shape;194;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197" name="Google Shape;197;p72"/>
          <p:cNvPicPr preferRelativeResize="0"/>
          <p:nvPr/>
        </p:nvPicPr>
        <p:blipFill rotWithShape="1">
          <a:blip r:embed="rId2">
            <a:alphaModFix/>
          </a:blip>
          <a:srcRect/>
          <a:stretch/>
        </p:blipFill>
        <p:spPr>
          <a:xfrm>
            <a:off x="10703224" y="6206307"/>
            <a:ext cx="1301152" cy="56043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98"/>
        <p:cNvGrpSpPr/>
        <p:nvPr/>
      </p:nvGrpSpPr>
      <p:grpSpPr>
        <a:xfrm>
          <a:off x="0" y="0"/>
          <a:ext cx="0" cy="0"/>
          <a:chOff x="0" y="0"/>
          <a:chExt cx="0" cy="0"/>
        </a:xfrm>
      </p:grpSpPr>
      <p:sp>
        <p:nvSpPr>
          <p:cNvPr id="199" name="Google Shape;199;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204" name="Google Shape;204;p73"/>
          <p:cNvSpPr/>
          <p:nvPr/>
        </p:nvSpPr>
        <p:spPr>
          <a:xfrm>
            <a:off x="0" y="6721474"/>
            <a:ext cx="12192000" cy="136525"/>
          </a:xfrm>
          <a:prstGeom prst="rect">
            <a:avLst/>
          </a:prstGeom>
          <a:solidFill>
            <a:srgbClr val="FFC8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05" name="Google Shape;205;p73"/>
          <p:cNvPicPr preferRelativeResize="0"/>
          <p:nvPr/>
        </p:nvPicPr>
        <p:blipFill rotWithShape="1">
          <a:blip r:embed="rId2">
            <a:alphaModFix/>
          </a:blip>
          <a:srcRect/>
          <a:stretch/>
        </p:blipFill>
        <p:spPr>
          <a:xfrm>
            <a:off x="4568" y="-149"/>
            <a:ext cx="12187219" cy="6858298"/>
          </a:xfrm>
          <a:prstGeom prst="rect">
            <a:avLst/>
          </a:prstGeom>
          <a:noFill/>
          <a:ln>
            <a:noFill/>
          </a:ln>
        </p:spPr>
      </p:pic>
      <p:sp>
        <p:nvSpPr>
          <p:cNvPr id="206" name="Google Shape;206;p73"/>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1" i="0" u="none" strike="noStrike" cap="none">
                <a:solidFill>
                  <a:schemeClr val="lt1"/>
                </a:solidFill>
                <a:latin typeface="Verdana"/>
                <a:ea typeface="Verdana"/>
                <a:cs typeface="Verdana"/>
                <a:sym typeface="Verdana"/>
              </a:rPr>
              <a:t>www.superservicios.gov.co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07"/>
        <p:cNvGrpSpPr/>
        <p:nvPr/>
      </p:nvGrpSpPr>
      <p:grpSpPr>
        <a:xfrm>
          <a:off x="0" y="0"/>
          <a:ext cx="0" cy="0"/>
          <a:chOff x="0" y="0"/>
          <a:chExt cx="0" cy="0"/>
        </a:xfrm>
      </p:grpSpPr>
      <p:sp>
        <p:nvSpPr>
          <p:cNvPr id="208" name="Google Shape;208;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214" name="Google Shape;214;p74"/>
          <p:cNvPicPr preferRelativeResize="0"/>
          <p:nvPr/>
        </p:nvPicPr>
        <p:blipFill rotWithShape="1">
          <a:blip r:embed="rId2">
            <a:alphaModFix/>
          </a:blip>
          <a:srcRect/>
          <a:stretch/>
        </p:blipFill>
        <p:spPr>
          <a:xfrm>
            <a:off x="4568" y="-149"/>
            <a:ext cx="12187219" cy="6858298"/>
          </a:xfrm>
          <a:prstGeom prst="rect">
            <a:avLst/>
          </a:prstGeom>
          <a:noFill/>
          <a:ln>
            <a:noFill/>
          </a:ln>
        </p:spPr>
      </p:pic>
      <p:sp>
        <p:nvSpPr>
          <p:cNvPr id="215" name="Google Shape;215;p74"/>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1" i="0" u="none" strike="noStrike" cap="none">
                <a:solidFill>
                  <a:schemeClr val="lt1"/>
                </a:solidFill>
                <a:latin typeface="Verdana"/>
                <a:ea typeface="Verdana"/>
                <a:cs typeface="Verdana"/>
                <a:sym typeface="Verdana"/>
              </a:rPr>
              <a:t>www.superservicios.gov.co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16"/>
        <p:cNvGrpSpPr/>
        <p:nvPr/>
      </p:nvGrpSpPr>
      <p:grpSpPr>
        <a:xfrm>
          <a:off x="0" y="0"/>
          <a:ext cx="0" cy="0"/>
          <a:chOff x="0" y="0"/>
          <a:chExt cx="0" cy="0"/>
        </a:xfrm>
      </p:grpSpPr>
      <p:sp>
        <p:nvSpPr>
          <p:cNvPr id="217" name="Google Shape;217;p7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7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7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7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1" name="Google Shape;221;p7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225" name="Google Shape;225;p75"/>
          <p:cNvPicPr preferRelativeResize="0"/>
          <p:nvPr/>
        </p:nvPicPr>
        <p:blipFill rotWithShape="1">
          <a:blip r:embed="rId2">
            <a:alphaModFix/>
          </a:blip>
          <a:srcRect/>
          <a:stretch/>
        </p:blipFill>
        <p:spPr>
          <a:xfrm>
            <a:off x="4568" y="-149"/>
            <a:ext cx="12187219" cy="6858298"/>
          </a:xfrm>
          <a:prstGeom prst="rect">
            <a:avLst/>
          </a:prstGeom>
          <a:noFill/>
          <a:ln>
            <a:noFill/>
          </a:ln>
        </p:spPr>
      </p:pic>
      <p:sp>
        <p:nvSpPr>
          <p:cNvPr id="226" name="Google Shape;226;p75"/>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1" i="0" u="none" strike="noStrike" cap="none">
                <a:solidFill>
                  <a:schemeClr val="lt1"/>
                </a:solidFill>
                <a:latin typeface="Verdana"/>
                <a:ea typeface="Verdana"/>
                <a:cs typeface="Verdana"/>
                <a:sym typeface="Verdana"/>
              </a:rPr>
              <a:t>www.superservicios.gov.co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8"/>
        <p:cNvGrpSpPr/>
        <p:nvPr/>
      </p:nvGrpSpPr>
      <p:grpSpPr>
        <a:xfrm>
          <a:off x="0" y="0"/>
          <a:ext cx="0" cy="0"/>
          <a:chOff x="0" y="0"/>
          <a:chExt cx="0" cy="0"/>
        </a:xfrm>
      </p:grpSpPr>
      <p:sp>
        <p:nvSpPr>
          <p:cNvPr id="29" name="Google Shape;29;g3b319768a67_0_50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3b319768a67_0_50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g3b319768a67_0_5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3b319768a67_0_5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3b319768a67_0_5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34" name="Google Shape;34;g3b319768a67_0_509"/>
          <p:cNvSpPr/>
          <p:nvPr/>
        </p:nvSpPr>
        <p:spPr>
          <a:xfrm>
            <a:off x="0" y="819253"/>
            <a:ext cx="12192000" cy="5219400"/>
          </a:xfrm>
          <a:prstGeom prst="rect">
            <a:avLst/>
          </a:prstGeom>
          <a:solidFill>
            <a:srgbClr val="FFC8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27"/>
        <p:cNvGrpSpPr/>
        <p:nvPr/>
      </p:nvGrpSpPr>
      <p:grpSpPr>
        <a:xfrm>
          <a:off x="0" y="0"/>
          <a:ext cx="0" cy="0"/>
          <a:chOff x="0" y="0"/>
          <a:chExt cx="0" cy="0"/>
        </a:xfrm>
      </p:grpSpPr>
      <p:sp>
        <p:nvSpPr>
          <p:cNvPr id="228" name="Google Shape;228;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232" name="Google Shape;232;p76"/>
          <p:cNvPicPr preferRelativeResize="0"/>
          <p:nvPr/>
        </p:nvPicPr>
        <p:blipFill rotWithShape="1">
          <a:blip r:embed="rId2">
            <a:alphaModFix/>
          </a:blip>
          <a:srcRect/>
          <a:stretch/>
        </p:blipFill>
        <p:spPr>
          <a:xfrm>
            <a:off x="4568" y="-149"/>
            <a:ext cx="12187219" cy="6858298"/>
          </a:xfrm>
          <a:prstGeom prst="rect">
            <a:avLst/>
          </a:prstGeom>
          <a:noFill/>
          <a:ln>
            <a:noFill/>
          </a:ln>
        </p:spPr>
      </p:pic>
      <p:sp>
        <p:nvSpPr>
          <p:cNvPr id="233" name="Google Shape;233;p76"/>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1" i="0" u="none" strike="noStrike" cap="none">
                <a:solidFill>
                  <a:schemeClr val="lt1"/>
                </a:solidFill>
                <a:latin typeface="Verdana"/>
                <a:ea typeface="Verdana"/>
                <a:cs typeface="Verdana"/>
                <a:sym typeface="Verdana"/>
              </a:rPr>
              <a:t>www.superservicios.gov.co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34"/>
        <p:cNvGrpSpPr/>
        <p:nvPr/>
      </p:nvGrpSpPr>
      <p:grpSpPr>
        <a:xfrm>
          <a:off x="0" y="0"/>
          <a:ext cx="0" cy="0"/>
          <a:chOff x="0" y="0"/>
          <a:chExt cx="0" cy="0"/>
        </a:xfrm>
      </p:grpSpPr>
      <p:sp>
        <p:nvSpPr>
          <p:cNvPr id="235" name="Google Shape;235;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238" name="Google Shape;238;p77"/>
          <p:cNvPicPr preferRelativeResize="0"/>
          <p:nvPr/>
        </p:nvPicPr>
        <p:blipFill rotWithShape="1">
          <a:blip r:embed="rId2">
            <a:alphaModFix/>
          </a:blip>
          <a:srcRect/>
          <a:stretch/>
        </p:blipFill>
        <p:spPr>
          <a:xfrm>
            <a:off x="4568" y="-149"/>
            <a:ext cx="12187219" cy="6858298"/>
          </a:xfrm>
          <a:prstGeom prst="rect">
            <a:avLst/>
          </a:prstGeom>
          <a:noFill/>
          <a:ln>
            <a:noFill/>
          </a:ln>
        </p:spPr>
      </p:pic>
      <p:sp>
        <p:nvSpPr>
          <p:cNvPr id="239" name="Google Shape;239;p77"/>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1" i="0" u="none" strike="noStrike" cap="none">
                <a:solidFill>
                  <a:schemeClr val="lt1"/>
                </a:solidFill>
                <a:latin typeface="Verdana"/>
                <a:ea typeface="Verdana"/>
                <a:cs typeface="Verdana"/>
                <a:sym typeface="Verdana"/>
              </a:rPr>
              <a:t>www.superservicios.gov.co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40"/>
        <p:cNvGrpSpPr/>
        <p:nvPr/>
      </p:nvGrpSpPr>
      <p:grpSpPr>
        <a:xfrm>
          <a:off x="0" y="0"/>
          <a:ext cx="0" cy="0"/>
          <a:chOff x="0" y="0"/>
          <a:chExt cx="0" cy="0"/>
        </a:xfrm>
      </p:grpSpPr>
      <p:sp>
        <p:nvSpPr>
          <p:cNvPr id="241" name="Google Shape;241;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7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1pPr>
            <a:lvl2pPr marL="914400" lvl="1" indent="-406400" algn="l">
              <a:lnSpc>
                <a:spcPct val="90000"/>
              </a:lnSpc>
              <a:spcBef>
                <a:spcPts val="500"/>
              </a:spcBef>
              <a:spcAft>
                <a:spcPts val="0"/>
              </a:spcAft>
              <a:buClr>
                <a:schemeClr val="dk1"/>
              </a:buClr>
              <a:buSzPts val="2800"/>
              <a:buChar char="•"/>
              <a:defRPr sz="2800">
                <a:latin typeface="Verdana"/>
                <a:ea typeface="Verdana"/>
                <a:cs typeface="Verdana"/>
                <a:sym typeface="Verdana"/>
              </a:defRPr>
            </a:lvl2pPr>
            <a:lvl3pPr marL="1371600" lvl="2" indent="-381000" algn="l">
              <a:lnSpc>
                <a:spcPct val="90000"/>
              </a:lnSpc>
              <a:spcBef>
                <a:spcPts val="500"/>
              </a:spcBef>
              <a:spcAft>
                <a:spcPts val="0"/>
              </a:spcAft>
              <a:buClr>
                <a:schemeClr val="dk1"/>
              </a:buClr>
              <a:buSzPts val="2400"/>
              <a:buChar char="•"/>
              <a:defRPr sz="2400">
                <a:latin typeface="Verdana"/>
                <a:ea typeface="Verdana"/>
                <a:cs typeface="Verdana"/>
                <a:sym typeface="Verdana"/>
              </a:defRPr>
            </a:lvl3pPr>
            <a:lvl4pPr marL="1828800" lvl="3" indent="-355600" algn="l">
              <a:lnSpc>
                <a:spcPct val="90000"/>
              </a:lnSpc>
              <a:spcBef>
                <a:spcPts val="500"/>
              </a:spcBef>
              <a:spcAft>
                <a:spcPts val="0"/>
              </a:spcAft>
              <a:buClr>
                <a:schemeClr val="dk1"/>
              </a:buClr>
              <a:buSzPts val="2000"/>
              <a:buChar char="•"/>
              <a:defRPr sz="2000">
                <a:latin typeface="Verdana"/>
                <a:ea typeface="Verdana"/>
                <a:cs typeface="Verdana"/>
                <a:sym typeface="Verdana"/>
              </a:defRPr>
            </a:lvl4pPr>
            <a:lvl5pPr marL="2286000" lvl="4" indent="-355600" algn="l">
              <a:lnSpc>
                <a:spcPct val="90000"/>
              </a:lnSpc>
              <a:spcBef>
                <a:spcPts val="500"/>
              </a:spcBef>
              <a:spcAft>
                <a:spcPts val="0"/>
              </a:spcAft>
              <a:buClr>
                <a:schemeClr val="dk1"/>
              </a:buClr>
              <a:buSzPts val="2000"/>
              <a:buChar char="•"/>
              <a:defRPr sz="2000">
                <a:latin typeface="Verdana"/>
                <a:ea typeface="Verdana"/>
                <a:cs typeface="Verdana"/>
                <a:sym typeface="Verdana"/>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3" name="Google Shape;243;p7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4" name="Google Shape;244;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247" name="Google Shape;247;p78"/>
          <p:cNvPicPr preferRelativeResize="0"/>
          <p:nvPr/>
        </p:nvPicPr>
        <p:blipFill rotWithShape="1">
          <a:blip r:embed="rId2">
            <a:alphaModFix/>
          </a:blip>
          <a:srcRect/>
          <a:stretch/>
        </p:blipFill>
        <p:spPr>
          <a:xfrm>
            <a:off x="4568" y="-149"/>
            <a:ext cx="12187219" cy="6858298"/>
          </a:xfrm>
          <a:prstGeom prst="rect">
            <a:avLst/>
          </a:prstGeom>
          <a:noFill/>
          <a:ln>
            <a:noFill/>
          </a:ln>
        </p:spPr>
      </p:pic>
      <p:sp>
        <p:nvSpPr>
          <p:cNvPr id="248" name="Google Shape;248;p78"/>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1" i="0" u="none" strike="noStrike" cap="none">
                <a:solidFill>
                  <a:schemeClr val="lt1"/>
                </a:solidFill>
                <a:latin typeface="Verdana"/>
                <a:ea typeface="Verdana"/>
                <a:cs typeface="Verdana"/>
                <a:sym typeface="Verdana"/>
              </a:rPr>
              <a:t>www.superservicios.gov.co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49"/>
        <p:cNvGrpSpPr/>
        <p:nvPr/>
      </p:nvGrpSpPr>
      <p:grpSpPr>
        <a:xfrm>
          <a:off x="0" y="0"/>
          <a:ext cx="0" cy="0"/>
          <a:chOff x="0" y="0"/>
          <a:chExt cx="0" cy="0"/>
        </a:xfrm>
      </p:grpSpPr>
      <p:sp>
        <p:nvSpPr>
          <p:cNvPr id="250" name="Google Shape;250;p7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79"/>
          <p:cNvSpPr>
            <a:spLocks noGrp="1"/>
          </p:cNvSpPr>
          <p:nvPr>
            <p:ph type="pic" idx="2"/>
          </p:nvPr>
        </p:nvSpPr>
        <p:spPr>
          <a:xfrm>
            <a:off x="5183188" y="987425"/>
            <a:ext cx="6172200" cy="4873625"/>
          </a:xfrm>
          <a:prstGeom prst="rect">
            <a:avLst/>
          </a:prstGeom>
          <a:noFill/>
          <a:ln>
            <a:noFill/>
          </a:ln>
        </p:spPr>
      </p:sp>
      <p:sp>
        <p:nvSpPr>
          <p:cNvPr id="252" name="Google Shape;252;p7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3" name="Google Shape;253;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256" name="Google Shape;256;p79"/>
          <p:cNvPicPr preferRelativeResize="0"/>
          <p:nvPr/>
        </p:nvPicPr>
        <p:blipFill rotWithShape="1">
          <a:blip r:embed="rId2">
            <a:alphaModFix/>
          </a:blip>
          <a:srcRect/>
          <a:stretch/>
        </p:blipFill>
        <p:spPr>
          <a:xfrm>
            <a:off x="4568" y="-149"/>
            <a:ext cx="12187219" cy="6858298"/>
          </a:xfrm>
          <a:prstGeom prst="rect">
            <a:avLst/>
          </a:prstGeom>
          <a:noFill/>
          <a:ln>
            <a:noFill/>
          </a:ln>
        </p:spPr>
      </p:pic>
      <p:sp>
        <p:nvSpPr>
          <p:cNvPr id="257" name="Google Shape;257;p79"/>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1" i="0" u="none" strike="noStrike" cap="none">
                <a:solidFill>
                  <a:schemeClr val="lt1"/>
                </a:solidFill>
                <a:latin typeface="Verdana"/>
                <a:ea typeface="Verdana"/>
                <a:cs typeface="Verdana"/>
                <a:sym typeface="Verdana"/>
              </a:rPr>
              <a:t>www.superservicios.gov.co</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58"/>
        <p:cNvGrpSpPr/>
        <p:nvPr/>
      </p:nvGrpSpPr>
      <p:grpSpPr>
        <a:xfrm>
          <a:off x="0" y="0"/>
          <a:ext cx="0" cy="0"/>
          <a:chOff x="0" y="0"/>
          <a:chExt cx="0" cy="0"/>
        </a:xfrm>
      </p:grpSpPr>
      <p:sp>
        <p:nvSpPr>
          <p:cNvPr id="259" name="Google Shape;259;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8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64"/>
        <p:cNvGrpSpPr/>
        <p:nvPr/>
      </p:nvGrpSpPr>
      <p:grpSpPr>
        <a:xfrm>
          <a:off x="0" y="0"/>
          <a:ext cx="0" cy="0"/>
          <a:chOff x="0" y="0"/>
          <a:chExt cx="0" cy="0"/>
        </a:xfrm>
      </p:grpSpPr>
      <p:sp>
        <p:nvSpPr>
          <p:cNvPr id="265" name="Google Shape;265;p8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8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marL="914400" lvl="1" indent="-3810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marL="1371600" lvl="2" indent="-355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marL="1828800" lvl="3" indent="-3429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70"/>
        <p:cNvGrpSpPr/>
        <p:nvPr/>
      </p:nvGrpSpPr>
      <p:grpSpPr>
        <a:xfrm>
          <a:off x="0" y="0"/>
          <a:ext cx="0" cy="0"/>
          <a:chOff x="0" y="0"/>
          <a:chExt cx="0" cy="0"/>
        </a:xfrm>
      </p:grpSpPr>
      <p:pic>
        <p:nvPicPr>
          <p:cNvPr id="271" name="Google Shape;271;p82"/>
          <p:cNvPicPr preferRelativeResize="0"/>
          <p:nvPr/>
        </p:nvPicPr>
        <p:blipFill rotWithShape="1">
          <a:blip r:embed="rId2">
            <a:alphaModFix/>
          </a:blip>
          <a:srcRect/>
          <a:stretch/>
        </p:blipFill>
        <p:spPr>
          <a:xfrm>
            <a:off x="0" y="-8100"/>
            <a:ext cx="12191733" cy="6858149"/>
          </a:xfrm>
          <a:prstGeom prst="rect">
            <a:avLst/>
          </a:prstGeom>
          <a:noFill/>
          <a:ln>
            <a:noFill/>
          </a:ln>
        </p:spPr>
      </p:pic>
      <p:sp>
        <p:nvSpPr>
          <p:cNvPr id="272" name="Google Shape;272;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275" name="Google Shape;275;p82"/>
          <p:cNvSpPr txBox="1">
            <a:spLocks noGrp="1"/>
          </p:cNvSpPr>
          <p:nvPr>
            <p:ph type="title"/>
          </p:nvPr>
        </p:nvSpPr>
        <p:spPr>
          <a:xfrm>
            <a:off x="568410" y="279966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4040"/>
              </a:buClr>
              <a:buSzPts val="4300"/>
              <a:buFont typeface="Verdana"/>
              <a:buNone/>
              <a:defRPr sz="4300" b="1">
                <a:solidFill>
                  <a:srgbClr val="404040"/>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Diapositiva de título">
  <p:cSld name="3_Diapositiva de título">
    <p:spTree>
      <p:nvGrpSpPr>
        <p:cNvPr id="1" name="Shape 276"/>
        <p:cNvGrpSpPr/>
        <p:nvPr/>
      </p:nvGrpSpPr>
      <p:grpSpPr>
        <a:xfrm>
          <a:off x="0" y="0"/>
          <a:ext cx="0" cy="0"/>
          <a:chOff x="0" y="0"/>
          <a:chExt cx="0" cy="0"/>
        </a:xfrm>
      </p:grpSpPr>
      <p:pic>
        <p:nvPicPr>
          <p:cNvPr id="277" name="Google Shape;277;p83"/>
          <p:cNvPicPr preferRelativeResize="0"/>
          <p:nvPr/>
        </p:nvPicPr>
        <p:blipFill rotWithShape="1">
          <a:blip r:embed="rId2">
            <a:alphaModFix/>
          </a:blip>
          <a:srcRect/>
          <a:stretch/>
        </p:blipFill>
        <p:spPr>
          <a:xfrm>
            <a:off x="0" y="-8100"/>
            <a:ext cx="12191733" cy="6858149"/>
          </a:xfrm>
          <a:prstGeom prst="rect">
            <a:avLst/>
          </a:prstGeom>
          <a:noFill/>
          <a:ln>
            <a:noFill/>
          </a:ln>
        </p:spPr>
      </p:pic>
      <p:sp>
        <p:nvSpPr>
          <p:cNvPr id="278" name="Google Shape;278;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281" name="Google Shape;281;p83"/>
          <p:cNvSpPr txBox="1">
            <a:spLocks noGrp="1"/>
          </p:cNvSpPr>
          <p:nvPr>
            <p:ph type="title"/>
          </p:nvPr>
        </p:nvSpPr>
        <p:spPr>
          <a:xfrm>
            <a:off x="568410" y="279966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4040"/>
              </a:buClr>
              <a:buSzPts val="4300"/>
              <a:buFont typeface="Verdana"/>
              <a:buNone/>
              <a:defRPr sz="4300" b="1">
                <a:solidFill>
                  <a:srgbClr val="404040"/>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Diapositiva de título">
  <p:cSld name="4_Diapositiva de título">
    <p:spTree>
      <p:nvGrpSpPr>
        <p:cNvPr id="1" name="Shape 282"/>
        <p:cNvGrpSpPr/>
        <p:nvPr/>
      </p:nvGrpSpPr>
      <p:grpSpPr>
        <a:xfrm>
          <a:off x="0" y="0"/>
          <a:ext cx="0" cy="0"/>
          <a:chOff x="0" y="0"/>
          <a:chExt cx="0" cy="0"/>
        </a:xfrm>
      </p:grpSpPr>
      <p:pic>
        <p:nvPicPr>
          <p:cNvPr id="283" name="Google Shape;283;p84"/>
          <p:cNvPicPr preferRelativeResize="0"/>
          <p:nvPr/>
        </p:nvPicPr>
        <p:blipFill rotWithShape="1">
          <a:blip r:embed="rId2">
            <a:alphaModFix/>
          </a:blip>
          <a:srcRect/>
          <a:stretch/>
        </p:blipFill>
        <p:spPr>
          <a:xfrm>
            <a:off x="0" y="-8100"/>
            <a:ext cx="12191733" cy="6858149"/>
          </a:xfrm>
          <a:prstGeom prst="rect">
            <a:avLst/>
          </a:prstGeom>
          <a:noFill/>
          <a:ln>
            <a:noFill/>
          </a:ln>
        </p:spPr>
      </p:pic>
      <p:sp>
        <p:nvSpPr>
          <p:cNvPr id="284" name="Google Shape;28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287" name="Google Shape;287;p84"/>
          <p:cNvSpPr txBox="1">
            <a:spLocks noGrp="1"/>
          </p:cNvSpPr>
          <p:nvPr>
            <p:ph type="title"/>
          </p:nvPr>
        </p:nvSpPr>
        <p:spPr>
          <a:xfrm>
            <a:off x="568410" y="279966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4040"/>
              </a:buClr>
              <a:buSzPts val="4300"/>
              <a:buFont typeface="Verdana"/>
              <a:buNone/>
              <a:defRPr sz="4300" b="1">
                <a:solidFill>
                  <a:srgbClr val="404040"/>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Diapositiva de título">
  <p:cSld name="5_Diapositiva de título">
    <p:spTree>
      <p:nvGrpSpPr>
        <p:cNvPr id="1" name="Shape 288"/>
        <p:cNvGrpSpPr/>
        <p:nvPr/>
      </p:nvGrpSpPr>
      <p:grpSpPr>
        <a:xfrm>
          <a:off x="0" y="0"/>
          <a:ext cx="0" cy="0"/>
          <a:chOff x="0" y="0"/>
          <a:chExt cx="0" cy="0"/>
        </a:xfrm>
      </p:grpSpPr>
      <p:pic>
        <p:nvPicPr>
          <p:cNvPr id="289" name="Google Shape;289;p85"/>
          <p:cNvPicPr preferRelativeResize="0"/>
          <p:nvPr/>
        </p:nvPicPr>
        <p:blipFill rotWithShape="1">
          <a:blip r:embed="rId2">
            <a:alphaModFix/>
          </a:blip>
          <a:srcRect/>
          <a:stretch/>
        </p:blipFill>
        <p:spPr>
          <a:xfrm>
            <a:off x="0" y="-8100"/>
            <a:ext cx="12191733" cy="6858149"/>
          </a:xfrm>
          <a:prstGeom prst="rect">
            <a:avLst/>
          </a:prstGeom>
          <a:noFill/>
          <a:ln>
            <a:noFill/>
          </a:ln>
        </p:spPr>
      </p:pic>
      <p:sp>
        <p:nvSpPr>
          <p:cNvPr id="290" name="Google Shape;290;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293" name="Google Shape;293;p85"/>
          <p:cNvSpPr txBox="1">
            <a:spLocks noGrp="1"/>
          </p:cNvSpPr>
          <p:nvPr>
            <p:ph type="title"/>
          </p:nvPr>
        </p:nvSpPr>
        <p:spPr>
          <a:xfrm>
            <a:off x="568410" y="279966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4040"/>
              </a:buClr>
              <a:buSzPts val="4300"/>
              <a:buFont typeface="Verdana"/>
              <a:buNone/>
              <a:defRPr sz="4300" b="1">
                <a:solidFill>
                  <a:srgbClr val="404040"/>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35"/>
        <p:cNvGrpSpPr/>
        <p:nvPr/>
      </p:nvGrpSpPr>
      <p:grpSpPr>
        <a:xfrm>
          <a:off x="0" y="0"/>
          <a:ext cx="0" cy="0"/>
          <a:chOff x="0" y="0"/>
          <a:chExt cx="0" cy="0"/>
        </a:xfrm>
      </p:grpSpPr>
      <p:sp>
        <p:nvSpPr>
          <p:cNvPr id="36" name="Google Shape;36;g3b319768a67_0_51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3b319768a67_0_51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g3b319768a67_0_5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3b319768a67_0_5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3b319768a67_0_5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41" name="Google Shape;41;g3b319768a67_0_516"/>
          <p:cNvSpPr/>
          <p:nvPr/>
        </p:nvSpPr>
        <p:spPr>
          <a:xfrm>
            <a:off x="0" y="6721474"/>
            <a:ext cx="12192000" cy="136500"/>
          </a:xfrm>
          <a:prstGeom prst="rect">
            <a:avLst/>
          </a:prstGeom>
          <a:solidFill>
            <a:srgbClr val="FFC8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Dos objetos">
  <p:cSld name="1_Dos objetos">
    <p:spTree>
      <p:nvGrpSpPr>
        <p:cNvPr id="1" name="Shape 294"/>
        <p:cNvGrpSpPr/>
        <p:nvPr/>
      </p:nvGrpSpPr>
      <p:grpSpPr>
        <a:xfrm>
          <a:off x="0" y="0"/>
          <a:ext cx="0" cy="0"/>
          <a:chOff x="0" y="0"/>
          <a:chExt cx="0" cy="0"/>
        </a:xfrm>
      </p:grpSpPr>
      <p:pic>
        <p:nvPicPr>
          <p:cNvPr id="295" name="Google Shape;295;p86"/>
          <p:cNvPicPr preferRelativeResize="0"/>
          <p:nvPr/>
        </p:nvPicPr>
        <p:blipFill rotWithShape="1">
          <a:blip r:embed="rId2">
            <a:alphaModFix/>
          </a:blip>
          <a:srcRect/>
          <a:stretch/>
        </p:blipFill>
        <p:spPr>
          <a:xfrm>
            <a:off x="4568" y="-149"/>
            <a:ext cx="12187219" cy="6858298"/>
          </a:xfrm>
          <a:prstGeom prst="rect">
            <a:avLst/>
          </a:prstGeom>
          <a:noFill/>
          <a:ln>
            <a:noFill/>
          </a:ln>
        </p:spPr>
      </p:pic>
      <p:sp>
        <p:nvSpPr>
          <p:cNvPr id="296" name="Google Shape;296;p86"/>
          <p:cNvSpPr txBox="1"/>
          <p:nvPr/>
        </p:nvSpPr>
        <p:spPr>
          <a:xfrm>
            <a:off x="4961715" y="6642577"/>
            <a:ext cx="226857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CO" sz="1050" b="1" i="0" u="none" strike="noStrike" cap="none">
                <a:solidFill>
                  <a:schemeClr val="lt1"/>
                </a:solidFill>
                <a:latin typeface="Verdana"/>
                <a:ea typeface="Verdana"/>
                <a:cs typeface="Verdana"/>
                <a:sym typeface="Verdana"/>
              </a:rPr>
              <a:t>www.superservicios.gov.co</a:t>
            </a:r>
            <a:endParaRPr sz="1400" b="0" i="0" u="none" strike="noStrike" cap="none">
              <a:solidFill>
                <a:srgbClr val="000000"/>
              </a:solidFill>
              <a:latin typeface="Arial"/>
              <a:ea typeface="Arial"/>
              <a:cs typeface="Arial"/>
              <a:sym typeface="Arial"/>
            </a:endParaRPr>
          </a:p>
        </p:txBody>
      </p:sp>
      <p:sp>
        <p:nvSpPr>
          <p:cNvPr id="297" name="Google Shape;297;p86"/>
          <p:cNvSpPr txBox="1">
            <a:spLocks noGrp="1"/>
          </p:cNvSpPr>
          <p:nvPr>
            <p:ph type="body" idx="1"/>
          </p:nvPr>
        </p:nvSpPr>
        <p:spPr>
          <a:xfrm>
            <a:off x="838200" y="2786619"/>
            <a:ext cx="5181600" cy="32414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86"/>
          <p:cNvSpPr txBox="1">
            <a:spLocks noGrp="1"/>
          </p:cNvSpPr>
          <p:nvPr>
            <p:ph type="body" idx="2"/>
          </p:nvPr>
        </p:nvSpPr>
        <p:spPr>
          <a:xfrm>
            <a:off x="6172200" y="2786619"/>
            <a:ext cx="5181600" cy="32414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86"/>
          <p:cNvSpPr txBox="1">
            <a:spLocks noGrp="1"/>
          </p:cNvSpPr>
          <p:nvPr>
            <p:ph type="dt" idx="10"/>
          </p:nvPr>
        </p:nvSpPr>
        <p:spPr>
          <a:xfrm>
            <a:off x="838200" y="62774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86"/>
          <p:cNvSpPr txBox="1">
            <a:spLocks noGrp="1"/>
          </p:cNvSpPr>
          <p:nvPr>
            <p:ph type="ftr" idx="11"/>
          </p:nvPr>
        </p:nvSpPr>
        <p:spPr>
          <a:xfrm>
            <a:off x="4038600" y="62774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86"/>
          <p:cNvSpPr txBox="1">
            <a:spLocks noGrp="1"/>
          </p:cNvSpPr>
          <p:nvPr>
            <p:ph type="sldNum" idx="12"/>
          </p:nvPr>
        </p:nvSpPr>
        <p:spPr>
          <a:xfrm>
            <a:off x="8610600" y="62774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
        <p:nvSpPr>
          <p:cNvPr id="302" name="Google Shape;302;p86"/>
          <p:cNvSpPr txBox="1">
            <a:spLocks noGrp="1"/>
          </p:cNvSpPr>
          <p:nvPr>
            <p:ph type="title"/>
          </p:nvPr>
        </p:nvSpPr>
        <p:spPr>
          <a:xfrm>
            <a:off x="838200" y="1118247"/>
            <a:ext cx="10515600" cy="13046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gradecimiento">
  <p:cSld name="Agradecimiento">
    <p:spTree>
      <p:nvGrpSpPr>
        <p:cNvPr id="1" name="Shape 303"/>
        <p:cNvGrpSpPr/>
        <p:nvPr/>
      </p:nvGrpSpPr>
      <p:grpSpPr>
        <a:xfrm>
          <a:off x="0" y="0"/>
          <a:ext cx="0" cy="0"/>
          <a:chOff x="0" y="0"/>
          <a:chExt cx="0" cy="0"/>
        </a:xfrm>
      </p:grpSpPr>
      <p:sp>
        <p:nvSpPr>
          <p:cNvPr id="304" name="Google Shape;304;p87"/>
          <p:cNvSpPr txBox="1">
            <a:spLocks noGrp="1"/>
          </p:cNvSpPr>
          <p:nvPr>
            <p:ph type="body" idx="1"/>
          </p:nvPr>
        </p:nvSpPr>
        <p:spPr>
          <a:xfrm>
            <a:off x="1000124" y="3099617"/>
            <a:ext cx="6743444"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5400"/>
              <a:buNone/>
              <a:defRPr sz="54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87"/>
          <p:cNvSpPr txBox="1">
            <a:spLocks noGrp="1"/>
          </p:cNvSpPr>
          <p:nvPr>
            <p:ph type="body" idx="2"/>
          </p:nvPr>
        </p:nvSpPr>
        <p:spPr>
          <a:xfrm>
            <a:off x="1000124" y="3888562"/>
            <a:ext cx="6743444" cy="1094673"/>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chemeClr val="dk1"/>
              </a:buClr>
              <a:buSzPts val="1600"/>
              <a:buFont typeface="Arial"/>
              <a:buNone/>
              <a:defRPr sz="1600" u="none">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6" name="Google Shape;306;p87"/>
          <p:cNvPicPr preferRelativeResize="0"/>
          <p:nvPr/>
        </p:nvPicPr>
        <p:blipFill rotWithShape="1">
          <a:blip r:embed="rId2">
            <a:alphaModFix/>
          </a:blip>
          <a:srcRect/>
          <a:stretch/>
        </p:blipFill>
        <p:spPr>
          <a:xfrm>
            <a:off x="10696874" y="114172"/>
            <a:ext cx="1301152" cy="560436"/>
          </a:xfrm>
          <a:prstGeom prst="rect">
            <a:avLst/>
          </a:prstGeom>
          <a:noFill/>
          <a:ln>
            <a:noFill/>
          </a:ln>
        </p:spPr>
      </p:pic>
      <p:sp>
        <p:nvSpPr>
          <p:cNvPr id="307" name="Google Shape;307;p87"/>
          <p:cNvSpPr/>
          <p:nvPr/>
        </p:nvSpPr>
        <p:spPr>
          <a:xfrm>
            <a:off x="0" y="6721474"/>
            <a:ext cx="12192000" cy="136525"/>
          </a:xfrm>
          <a:prstGeom prst="rect">
            <a:avLst/>
          </a:prstGeom>
          <a:solidFill>
            <a:srgbClr val="FFC8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42"/>
        <p:cNvGrpSpPr/>
        <p:nvPr/>
      </p:nvGrpSpPr>
      <p:grpSpPr>
        <a:xfrm>
          <a:off x="0" y="0"/>
          <a:ext cx="0" cy="0"/>
          <a:chOff x="0" y="0"/>
          <a:chExt cx="0" cy="0"/>
        </a:xfrm>
      </p:grpSpPr>
      <p:sp>
        <p:nvSpPr>
          <p:cNvPr id="43" name="Google Shape;43;g3b319768a67_0_52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3b319768a67_0_52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g3b319768a67_0_5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3b319768a67_0_5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3b319768a67_0_5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48" name="Google Shape;48;g3b319768a67_0_523"/>
          <p:cNvPicPr preferRelativeResize="0"/>
          <p:nvPr/>
        </p:nvPicPr>
        <p:blipFill rotWithShape="1">
          <a:blip r:embed="rId2">
            <a:alphaModFix/>
          </a:blip>
          <a:srcRect/>
          <a:stretch/>
        </p:blipFill>
        <p:spPr>
          <a:xfrm>
            <a:off x="5445424" y="114172"/>
            <a:ext cx="1301152" cy="5604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spTree>
      <p:nvGrpSpPr>
        <p:cNvPr id="1" name="Shape 49"/>
        <p:cNvGrpSpPr/>
        <p:nvPr/>
      </p:nvGrpSpPr>
      <p:grpSpPr>
        <a:xfrm>
          <a:off x="0" y="0"/>
          <a:ext cx="0" cy="0"/>
          <a:chOff x="0" y="0"/>
          <a:chExt cx="0" cy="0"/>
        </a:xfrm>
      </p:grpSpPr>
      <p:sp>
        <p:nvSpPr>
          <p:cNvPr id="50" name="Google Shape;50;g3b319768a67_0_53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3b319768a67_0_53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g3b319768a67_0_5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b319768a67_0_5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3b319768a67_0_5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55" name="Google Shape;55;g3b319768a67_0_530"/>
          <p:cNvPicPr preferRelativeResize="0"/>
          <p:nvPr/>
        </p:nvPicPr>
        <p:blipFill rotWithShape="1">
          <a:blip r:embed="rId2">
            <a:alphaModFix/>
          </a:blip>
          <a:srcRect/>
          <a:stretch/>
        </p:blipFill>
        <p:spPr>
          <a:xfrm>
            <a:off x="10696874" y="114172"/>
            <a:ext cx="1301152" cy="5604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Encabezado de sección">
  <p:cSld name="4_Encabezado de sección">
    <p:spTree>
      <p:nvGrpSpPr>
        <p:cNvPr id="1" name="Shape 56"/>
        <p:cNvGrpSpPr/>
        <p:nvPr/>
      </p:nvGrpSpPr>
      <p:grpSpPr>
        <a:xfrm>
          <a:off x="0" y="0"/>
          <a:ext cx="0" cy="0"/>
          <a:chOff x="0" y="0"/>
          <a:chExt cx="0" cy="0"/>
        </a:xfrm>
      </p:grpSpPr>
      <p:sp>
        <p:nvSpPr>
          <p:cNvPr id="57" name="Google Shape;57;g3b319768a67_0_53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3b319768a67_0_53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g3b319768a67_0_5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3b319768a67_0_5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b319768a67_0_5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62" name="Google Shape;62;g3b319768a67_0_537"/>
          <p:cNvPicPr preferRelativeResize="0"/>
          <p:nvPr/>
        </p:nvPicPr>
        <p:blipFill rotWithShape="1">
          <a:blip r:embed="rId2">
            <a:alphaModFix/>
          </a:blip>
          <a:srcRect/>
          <a:stretch/>
        </p:blipFill>
        <p:spPr>
          <a:xfrm>
            <a:off x="187624" y="6206307"/>
            <a:ext cx="1301152" cy="5604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Encabezado de sección">
  <p:cSld name="3_Encabezado de sección">
    <p:spTree>
      <p:nvGrpSpPr>
        <p:cNvPr id="1" name="Shape 63"/>
        <p:cNvGrpSpPr/>
        <p:nvPr/>
      </p:nvGrpSpPr>
      <p:grpSpPr>
        <a:xfrm>
          <a:off x="0" y="0"/>
          <a:ext cx="0" cy="0"/>
          <a:chOff x="0" y="0"/>
          <a:chExt cx="0" cy="0"/>
        </a:xfrm>
      </p:grpSpPr>
      <p:sp>
        <p:nvSpPr>
          <p:cNvPr id="64" name="Google Shape;64;g3b319768a67_0_54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3b319768a67_0_54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 name="Google Shape;66;g3b319768a67_0_5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3b319768a67_0_5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3b319768a67_0_5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69" name="Google Shape;69;g3b319768a67_0_544"/>
          <p:cNvPicPr preferRelativeResize="0"/>
          <p:nvPr/>
        </p:nvPicPr>
        <p:blipFill rotWithShape="1">
          <a:blip r:embed="rId2">
            <a:alphaModFix/>
          </a:blip>
          <a:srcRect/>
          <a:stretch/>
        </p:blipFill>
        <p:spPr>
          <a:xfrm>
            <a:off x="5445424" y="6206307"/>
            <a:ext cx="1301152" cy="5604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Encabezado de sección">
  <p:cSld name="5_Encabezado de sección">
    <p:spTree>
      <p:nvGrpSpPr>
        <p:cNvPr id="1" name="Shape 70"/>
        <p:cNvGrpSpPr/>
        <p:nvPr/>
      </p:nvGrpSpPr>
      <p:grpSpPr>
        <a:xfrm>
          <a:off x="0" y="0"/>
          <a:ext cx="0" cy="0"/>
          <a:chOff x="0" y="0"/>
          <a:chExt cx="0" cy="0"/>
        </a:xfrm>
      </p:grpSpPr>
      <p:sp>
        <p:nvSpPr>
          <p:cNvPr id="71" name="Google Shape;71;g3b319768a67_0_55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3b319768a67_0_55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3" name="Google Shape;73;g3b319768a67_0_5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3b319768a67_0_5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3b319768a67_0_5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pic>
        <p:nvPicPr>
          <p:cNvPr id="76" name="Google Shape;76;g3b319768a67_0_551"/>
          <p:cNvPicPr preferRelativeResize="0"/>
          <p:nvPr/>
        </p:nvPicPr>
        <p:blipFill rotWithShape="1">
          <a:blip r:embed="rId2">
            <a:alphaModFix/>
          </a:blip>
          <a:srcRect/>
          <a:stretch/>
        </p:blipFill>
        <p:spPr>
          <a:xfrm>
            <a:off x="10703224" y="6206307"/>
            <a:ext cx="1301152" cy="5604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3b319768a67_0_4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3b319768a67_0_4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2" name="Google Shape;12;g3b319768a67_0_4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g3b319768a67_0_4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g3b319768a67_0_4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1" name="Google Shape;13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2" name="Google Shape;13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3" name="Google Shape;13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jpg"/><Relationship Id="rId7" Type="http://schemas.openxmlformats.org/officeDocument/2006/relationships/image" Target="../media/image28.png"/><Relationship Id="rId12" Type="http://schemas.openxmlformats.org/officeDocument/2006/relationships/image" Target="../media/image33.jpg"/><Relationship Id="rId17" Type="http://schemas.openxmlformats.org/officeDocument/2006/relationships/image" Target="../media/image37.png"/><Relationship Id="rId2" Type="http://schemas.openxmlformats.org/officeDocument/2006/relationships/notesSlide" Target="../notesSlides/notesSlide18.xml"/><Relationship Id="rId16" Type="http://schemas.openxmlformats.org/officeDocument/2006/relationships/image" Target="../media/image36.png"/><Relationship Id="rId1" Type="http://schemas.openxmlformats.org/officeDocument/2006/relationships/slideLayout" Target="../slideLayouts/slideLayout2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5.jpg"/><Relationship Id="rId9" Type="http://schemas.openxmlformats.org/officeDocument/2006/relationships/image" Target="../media/image30.png"/><Relationship Id="rId1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5.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1.png"/><Relationship Id="rId4" Type="http://schemas.openxmlformats.org/officeDocument/2006/relationships/image" Target="../media/image18.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51.png"/><Relationship Id="rId11" Type="http://schemas.openxmlformats.org/officeDocument/2006/relationships/image" Target="../media/image41.png"/><Relationship Id="rId5" Type="http://schemas.openxmlformats.org/officeDocument/2006/relationships/image" Target="../media/image50.png"/><Relationship Id="rId10" Type="http://schemas.openxmlformats.org/officeDocument/2006/relationships/image" Target="../media/image34.png"/><Relationship Id="rId4" Type="http://schemas.openxmlformats.org/officeDocument/2006/relationships/image" Target="../media/image49.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56.png"/><Relationship Id="rId5" Type="http://schemas.openxmlformats.org/officeDocument/2006/relationships/image" Target="../media/image42.jp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image" Target="../media/image57.png"/><Relationship Id="rId5" Type="http://schemas.openxmlformats.org/officeDocument/2006/relationships/image" Target="../media/image14.png"/><Relationship Id="rId10" Type="http://schemas.openxmlformats.org/officeDocument/2006/relationships/image" Target="../media/image54.jpg"/><Relationship Id="rId4" Type="http://schemas.openxmlformats.org/officeDocument/2006/relationships/image" Target="../media/image16.png"/><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54.jp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59.png"/><Relationship Id="rId7"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26.jpg"/><Relationship Id="rId10" Type="http://schemas.openxmlformats.org/officeDocument/2006/relationships/image" Target="../media/image37.png"/><Relationship Id="rId4" Type="http://schemas.openxmlformats.org/officeDocument/2006/relationships/image" Target="../media/image60.png"/><Relationship Id="rId9"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image" Target="../media/image63.png"/><Relationship Id="rId5" Type="http://schemas.openxmlformats.org/officeDocument/2006/relationships/image" Target="../media/image42.jp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4.png"/><Relationship Id="rId7"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61.jp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0.xml"/><Relationship Id="rId5" Type="http://schemas.openxmlformats.org/officeDocument/2006/relationships/image" Target="../media/image61.jp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3.jpg"/><Relationship Id="rId3" Type="http://schemas.openxmlformats.org/officeDocument/2006/relationships/image" Target="../media/image65.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38.xml"/><Relationship Id="rId16" Type="http://schemas.openxmlformats.org/officeDocument/2006/relationships/image" Target="../media/image36.png"/><Relationship Id="rId1" Type="http://schemas.openxmlformats.org/officeDocument/2006/relationships/slideLayout" Target="../slideLayouts/slideLayout20.xml"/><Relationship Id="rId6" Type="http://schemas.openxmlformats.org/officeDocument/2006/relationships/image" Target="../media/image24.jpg"/><Relationship Id="rId11" Type="http://schemas.openxmlformats.org/officeDocument/2006/relationships/image" Target="../media/image31.png"/><Relationship Id="rId5" Type="http://schemas.openxmlformats.org/officeDocument/2006/relationships/image" Target="../media/image26.jp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66.jpg"/><Relationship Id="rId9" Type="http://schemas.openxmlformats.org/officeDocument/2006/relationships/image" Target="../media/image29.png"/><Relationship Id="rId14" Type="http://schemas.openxmlformats.org/officeDocument/2006/relationships/image" Target="../media/image61.jp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1.png"/><Relationship Id="rId7"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67.png"/><Relationship Id="rId4" Type="http://schemas.openxmlformats.org/officeDocument/2006/relationships/image" Target="../media/image14.png"/><Relationship Id="rId9"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7.png"/><Relationship Id="rId3" Type="http://schemas.openxmlformats.org/officeDocument/2006/relationships/image" Target="../media/image24.jpg"/><Relationship Id="rId7" Type="http://schemas.openxmlformats.org/officeDocument/2006/relationships/image" Target="../media/image73.png"/><Relationship Id="rId12" Type="http://schemas.openxmlformats.org/officeDocument/2006/relationships/image" Target="../media/image33.jpg"/><Relationship Id="rId2" Type="http://schemas.openxmlformats.org/officeDocument/2006/relationships/notesSlide" Target="../notesSlides/notesSlide42.xml"/><Relationship Id="rId16" Type="http://schemas.openxmlformats.org/officeDocument/2006/relationships/image" Target="../media/image37.png"/><Relationship Id="rId1" Type="http://schemas.openxmlformats.org/officeDocument/2006/relationships/slideLayout" Target="../slideLayouts/slideLayout2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66.jpg"/><Relationship Id="rId9" Type="http://schemas.openxmlformats.org/officeDocument/2006/relationships/image" Target="../media/image30.png"/><Relationship Id="rId1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76.jp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7.png"/><Relationship Id="rId7"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image" Target="../media/image17.png"/><Relationship Id="rId11" Type="http://schemas.openxmlformats.org/officeDocument/2006/relationships/image" Target="../media/image74.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4.png"/><Relationship Id="rId3" Type="http://schemas.openxmlformats.org/officeDocument/2006/relationships/image" Target="../media/image24.jpg"/><Relationship Id="rId7" Type="http://schemas.openxmlformats.org/officeDocument/2006/relationships/image" Target="../media/image31.png"/><Relationship Id="rId12"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66.jpg"/><Relationship Id="rId9" Type="http://schemas.openxmlformats.org/officeDocument/2006/relationships/image" Target="../media/image33.jpg"/><Relationship Id="rId1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20.xml"/><Relationship Id="rId5" Type="http://schemas.openxmlformats.org/officeDocument/2006/relationships/image" Target="../media/image82.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image" Target="../media/image84.png"/><Relationship Id="rId11" Type="http://schemas.openxmlformats.org/officeDocument/2006/relationships/image" Target="../media/image24.jpg"/><Relationship Id="rId5" Type="http://schemas.openxmlformats.org/officeDocument/2006/relationships/image" Target="../media/image83.png"/><Relationship Id="rId10" Type="http://schemas.openxmlformats.org/officeDocument/2006/relationships/image" Target="../media/image80.png"/><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0.xml"/><Relationship Id="rId1" Type="http://schemas.openxmlformats.org/officeDocument/2006/relationships/slideLayout" Target="../slideLayouts/slideLayout20.xml"/><Relationship Id="rId5" Type="http://schemas.openxmlformats.org/officeDocument/2006/relationships/image" Target="../media/image80.png"/><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4.jpg"/><Relationship Id="rId7" Type="http://schemas.openxmlformats.org/officeDocument/2006/relationships/image" Target="../media/image31.png"/><Relationship Id="rId12"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25.jpg"/><Relationship Id="rId9" Type="http://schemas.openxmlformats.org/officeDocument/2006/relationships/image" Target="../media/image33.jpg"/></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2.xml"/><Relationship Id="rId1" Type="http://schemas.openxmlformats.org/officeDocument/2006/relationships/slideLayout" Target="../slideLayouts/slideLayout20.xml"/><Relationship Id="rId5" Type="http://schemas.openxmlformats.org/officeDocument/2006/relationships/image" Target="../media/image89.png"/><Relationship Id="rId4" Type="http://schemas.openxmlformats.org/officeDocument/2006/relationships/image" Target="../media/image88.png"/></Relationships>
</file>

<file path=ppt/slides/_rels/slide5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0.xml"/><Relationship Id="rId6" Type="http://schemas.openxmlformats.org/officeDocument/2006/relationships/image" Target="../media/image18.png"/><Relationship Id="rId11" Type="http://schemas.openxmlformats.org/officeDocument/2006/relationships/image" Target="../media/image87.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91.png"/></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99.png"/><Relationship Id="rId3" Type="http://schemas.openxmlformats.org/officeDocument/2006/relationships/image" Target="../media/image87.png"/><Relationship Id="rId7" Type="http://schemas.openxmlformats.org/officeDocument/2006/relationships/image" Target="../media/image95.png"/><Relationship Id="rId12"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image" Target="../media/image94.png"/><Relationship Id="rId11" Type="http://schemas.openxmlformats.org/officeDocument/2006/relationships/image" Target="../media/image27.png"/><Relationship Id="rId5" Type="http://schemas.openxmlformats.org/officeDocument/2006/relationships/image" Target="../media/image93.png"/><Relationship Id="rId15" Type="http://schemas.openxmlformats.org/officeDocument/2006/relationships/image" Target="../media/image36.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8.xml"/><Relationship Id="rId1" Type="http://schemas.openxmlformats.org/officeDocument/2006/relationships/slideLayout" Target="../slideLayouts/slideLayout20.xml"/><Relationship Id="rId5" Type="http://schemas.openxmlformats.org/officeDocument/2006/relationships/image" Target="../media/image76.jpg"/><Relationship Id="rId4" Type="http://schemas.openxmlformats.org/officeDocument/2006/relationships/image" Target="../media/image101.jpg"/></Relationships>
</file>

<file path=ppt/slides/_rels/slide5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20.xml"/><Relationship Id="rId5" Type="http://schemas.openxmlformats.org/officeDocument/2006/relationships/image" Target="../media/image76.jpg"/><Relationship Id="rId4" Type="http://schemas.openxmlformats.org/officeDocument/2006/relationships/image" Target="../media/image102.png"/></Relationships>
</file>

<file path=ppt/slides/_rels/slide6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2.xml"/><Relationship Id="rId1" Type="http://schemas.openxmlformats.org/officeDocument/2006/relationships/slideLayout" Target="../slideLayouts/slideLayout20.xml"/><Relationship Id="rId5" Type="http://schemas.openxmlformats.org/officeDocument/2006/relationships/image" Target="../media/image76.jpg"/><Relationship Id="rId4" Type="http://schemas.openxmlformats.org/officeDocument/2006/relationships/image" Target="../media/image104.png"/></Relationships>
</file>

<file path=ppt/slides/_rels/slide6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20.xml"/><Relationship Id="rId5" Type="http://schemas.openxmlformats.org/officeDocument/2006/relationships/image" Target="../media/image44.png"/><Relationship Id="rId4" Type="http://schemas.openxmlformats.org/officeDocument/2006/relationships/image" Target="../media/image105.png"/></Relationships>
</file>

<file path=ppt/slides/_rels/slide6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4.png"/><Relationship Id="rId7"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6.png"/><Relationship Id="rId9" Type="http://schemas.openxmlformats.org/officeDocument/2006/relationships/image" Target="../media/image105.png"/></Relationships>
</file>

<file path=ppt/slides/_rels/slide6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6.xml"/><Relationship Id="rId1" Type="http://schemas.openxmlformats.org/officeDocument/2006/relationships/slideLayout" Target="../slideLayouts/slideLayout20.xml"/><Relationship Id="rId6" Type="http://schemas.openxmlformats.org/officeDocument/2006/relationships/image" Target="../media/image72.png"/><Relationship Id="rId5" Type="http://schemas.openxmlformats.org/officeDocument/2006/relationships/image" Target="../media/image108.png"/><Relationship Id="rId4" Type="http://schemas.openxmlformats.org/officeDocument/2006/relationships/image" Target="../media/image105.png"/></Relationships>
</file>

<file path=ppt/slides/_rels/slide6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7.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hyperlink" Target="mailto:sspd@superservicios.gov.co" TargetMode="External"/><Relationship Id="rId2" Type="http://schemas.openxmlformats.org/officeDocument/2006/relationships/notesSlide" Target="../notesSlides/notesSlide71.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3b319768a67_0_4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0"/>
          <p:cNvSpPr txBox="1">
            <a:spLocks noGrp="1"/>
          </p:cNvSpPr>
          <p:nvPr>
            <p:ph type="ctrTitle"/>
          </p:nvPr>
        </p:nvSpPr>
        <p:spPr>
          <a:xfrm>
            <a:off x="1524000" y="2532185"/>
            <a:ext cx="9144000" cy="150797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42853"/>
              </a:buClr>
              <a:buSzPts val="4400"/>
              <a:buNone/>
            </a:pPr>
            <a:r>
              <a:rPr lang="es-CO" sz="4400" b="1">
                <a:solidFill>
                  <a:srgbClr val="242853"/>
                </a:solidFill>
              </a:rPr>
              <a:t>3. Procesos de intervención y liquidación vigentes.</a:t>
            </a:r>
            <a:endParaRPr/>
          </a:p>
        </p:txBody>
      </p:sp>
      <p:sp>
        <p:nvSpPr>
          <p:cNvPr id="471" name="Google Shape;4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1"/>
          <p:cNvSpPr/>
          <p:nvPr/>
        </p:nvSpPr>
        <p:spPr>
          <a:xfrm rot="10800000" flipH="1">
            <a:off x="-111642" y="534958"/>
            <a:ext cx="6917556"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242853"/>
              </a:solidFill>
              <a:latin typeface="Verdana"/>
              <a:ea typeface="Verdana"/>
              <a:cs typeface="Verdana"/>
              <a:sym typeface="Verdana"/>
            </a:endParaRPr>
          </a:p>
        </p:txBody>
      </p:sp>
      <p:sp>
        <p:nvSpPr>
          <p:cNvPr id="477" name="Google Shape;477;p11"/>
          <p:cNvSpPr txBox="1"/>
          <p:nvPr/>
        </p:nvSpPr>
        <p:spPr>
          <a:xfrm>
            <a:off x="898855" y="636028"/>
            <a:ext cx="4636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Verdana"/>
              <a:buNone/>
            </a:pPr>
            <a:r>
              <a:rPr lang="es-CO" sz="1800" b="1" i="1" u="none" strike="noStrike" cap="none">
                <a:solidFill>
                  <a:srgbClr val="002060"/>
                </a:solidFill>
                <a:latin typeface="Verdana"/>
                <a:ea typeface="Verdana"/>
                <a:cs typeface="Verdana"/>
                <a:sym typeface="Verdana"/>
              </a:rPr>
              <a:t>Procesos de intervención en curso</a:t>
            </a:r>
            <a:endParaRPr sz="1800" b="1" i="1" u="none" strike="noStrike" cap="none">
              <a:solidFill>
                <a:srgbClr val="242853"/>
              </a:solidFill>
              <a:latin typeface="Verdana"/>
              <a:ea typeface="Verdana"/>
              <a:cs typeface="Verdana"/>
              <a:sym typeface="Verdana"/>
            </a:endParaRPr>
          </a:p>
        </p:txBody>
      </p:sp>
      <p:grpSp>
        <p:nvGrpSpPr>
          <p:cNvPr id="478" name="Google Shape;478;p11"/>
          <p:cNvGrpSpPr/>
          <p:nvPr/>
        </p:nvGrpSpPr>
        <p:grpSpPr>
          <a:xfrm>
            <a:off x="556265" y="1368811"/>
            <a:ext cx="10909663" cy="5100913"/>
            <a:chOff x="460030" y="1194585"/>
            <a:chExt cx="11359499" cy="5224204"/>
          </a:xfrm>
        </p:grpSpPr>
        <p:cxnSp>
          <p:nvCxnSpPr>
            <p:cNvPr id="479" name="Google Shape;479;p11"/>
            <p:cNvCxnSpPr/>
            <p:nvPr/>
          </p:nvCxnSpPr>
          <p:spPr>
            <a:xfrm>
              <a:off x="10821416" y="4374036"/>
              <a:ext cx="0" cy="321900"/>
            </a:xfrm>
            <a:prstGeom prst="straightConnector1">
              <a:avLst/>
            </a:prstGeom>
            <a:noFill/>
            <a:ln w="9525" cap="flat" cmpd="sng">
              <a:solidFill>
                <a:srgbClr val="534B6A"/>
              </a:solidFill>
              <a:prstDash val="solid"/>
              <a:round/>
              <a:headEnd type="none" w="sm" len="sm"/>
              <a:tailEnd type="diamond" w="lg" len="lg"/>
            </a:ln>
          </p:spPr>
        </p:cxnSp>
        <p:sp>
          <p:nvSpPr>
            <p:cNvPr id="480" name="Google Shape;480;p11"/>
            <p:cNvSpPr/>
            <p:nvPr/>
          </p:nvSpPr>
          <p:spPr>
            <a:xfrm>
              <a:off x="9946929" y="4837980"/>
              <a:ext cx="1872600" cy="2616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Air-e ESP</a:t>
              </a:r>
              <a:endParaRPr sz="1400" b="1" i="0" u="none" strike="noStrike" cap="none">
                <a:solidFill>
                  <a:srgbClr val="FFFFFF"/>
                </a:solidFill>
                <a:latin typeface="Nunito Sans"/>
                <a:ea typeface="Nunito Sans"/>
                <a:cs typeface="Nunito Sans"/>
                <a:sym typeface="Nunito Sans"/>
              </a:endParaRPr>
            </a:p>
          </p:txBody>
        </p:sp>
        <p:sp>
          <p:nvSpPr>
            <p:cNvPr id="481" name="Google Shape;481;p11"/>
            <p:cNvSpPr txBox="1"/>
            <p:nvPr/>
          </p:nvSpPr>
          <p:spPr>
            <a:xfrm>
              <a:off x="10000339" y="5138556"/>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Toma de Posesión septiembre de 2024</a:t>
              </a:r>
              <a:endParaRPr sz="1400" b="0" i="0" u="none" strike="noStrike" cap="none">
                <a:solidFill>
                  <a:srgbClr val="000000"/>
                </a:solidFill>
                <a:latin typeface="Arial"/>
                <a:ea typeface="Arial"/>
                <a:cs typeface="Arial"/>
                <a:sym typeface="Arial"/>
              </a:endParaRPr>
            </a:p>
          </p:txBody>
        </p:sp>
        <p:cxnSp>
          <p:nvCxnSpPr>
            <p:cNvPr id="482" name="Google Shape;482;p11"/>
            <p:cNvCxnSpPr/>
            <p:nvPr/>
          </p:nvCxnSpPr>
          <p:spPr>
            <a:xfrm>
              <a:off x="8129016" y="4374036"/>
              <a:ext cx="0" cy="321900"/>
            </a:xfrm>
            <a:prstGeom prst="straightConnector1">
              <a:avLst/>
            </a:prstGeom>
            <a:noFill/>
            <a:ln w="9525" cap="flat" cmpd="sng">
              <a:solidFill>
                <a:srgbClr val="534B6A"/>
              </a:solidFill>
              <a:prstDash val="solid"/>
              <a:round/>
              <a:headEnd type="none" w="sm" len="sm"/>
              <a:tailEnd type="diamond" w="lg" len="lg"/>
            </a:ln>
          </p:spPr>
        </p:cxnSp>
        <p:cxnSp>
          <p:nvCxnSpPr>
            <p:cNvPr id="483" name="Google Shape;483;p11"/>
            <p:cNvCxnSpPr/>
            <p:nvPr/>
          </p:nvCxnSpPr>
          <p:spPr>
            <a:xfrm rot="10800000">
              <a:off x="9532366" y="3852937"/>
              <a:ext cx="0" cy="654600"/>
            </a:xfrm>
            <a:prstGeom prst="straightConnector1">
              <a:avLst/>
            </a:prstGeom>
            <a:noFill/>
            <a:ln w="9525" cap="flat" cmpd="sng">
              <a:solidFill>
                <a:srgbClr val="534B6A"/>
              </a:solidFill>
              <a:prstDash val="solid"/>
              <a:round/>
              <a:headEnd type="none" w="sm" len="sm"/>
              <a:tailEnd type="diamond" w="lg" len="lg"/>
            </a:ln>
          </p:spPr>
        </p:cxnSp>
        <p:cxnSp>
          <p:nvCxnSpPr>
            <p:cNvPr id="484" name="Google Shape;484;p11"/>
            <p:cNvCxnSpPr/>
            <p:nvPr/>
          </p:nvCxnSpPr>
          <p:spPr>
            <a:xfrm rot="10800000">
              <a:off x="6782816" y="3852937"/>
              <a:ext cx="0" cy="654600"/>
            </a:xfrm>
            <a:prstGeom prst="straightConnector1">
              <a:avLst/>
            </a:prstGeom>
            <a:noFill/>
            <a:ln w="9525" cap="flat" cmpd="sng">
              <a:solidFill>
                <a:srgbClr val="534B6A"/>
              </a:solidFill>
              <a:prstDash val="solid"/>
              <a:round/>
              <a:headEnd type="none" w="sm" len="sm"/>
              <a:tailEnd type="diamond" w="lg" len="lg"/>
            </a:ln>
          </p:spPr>
        </p:cxnSp>
        <p:cxnSp>
          <p:nvCxnSpPr>
            <p:cNvPr id="485" name="Google Shape;485;p11"/>
            <p:cNvCxnSpPr/>
            <p:nvPr/>
          </p:nvCxnSpPr>
          <p:spPr>
            <a:xfrm>
              <a:off x="5398516" y="4374036"/>
              <a:ext cx="0" cy="321900"/>
            </a:xfrm>
            <a:prstGeom prst="straightConnector1">
              <a:avLst/>
            </a:prstGeom>
            <a:noFill/>
            <a:ln w="9525" cap="flat" cmpd="sng">
              <a:solidFill>
                <a:srgbClr val="534B6A"/>
              </a:solidFill>
              <a:prstDash val="solid"/>
              <a:round/>
              <a:headEnd type="none" w="sm" len="sm"/>
              <a:tailEnd type="diamond" w="lg" len="lg"/>
            </a:ln>
          </p:spPr>
        </p:cxnSp>
        <p:cxnSp>
          <p:nvCxnSpPr>
            <p:cNvPr id="486" name="Google Shape;486;p11"/>
            <p:cNvCxnSpPr/>
            <p:nvPr/>
          </p:nvCxnSpPr>
          <p:spPr>
            <a:xfrm rot="10800000">
              <a:off x="4077716" y="3719436"/>
              <a:ext cx="0" cy="654600"/>
            </a:xfrm>
            <a:prstGeom prst="straightConnector1">
              <a:avLst/>
            </a:prstGeom>
            <a:noFill/>
            <a:ln w="9525" cap="flat" cmpd="sng">
              <a:solidFill>
                <a:srgbClr val="534B6A"/>
              </a:solidFill>
              <a:prstDash val="solid"/>
              <a:round/>
              <a:headEnd type="none" w="sm" len="sm"/>
              <a:tailEnd type="diamond" w="lg" len="lg"/>
            </a:ln>
          </p:spPr>
        </p:cxnSp>
        <p:cxnSp>
          <p:nvCxnSpPr>
            <p:cNvPr id="487" name="Google Shape;487;p11"/>
            <p:cNvCxnSpPr/>
            <p:nvPr/>
          </p:nvCxnSpPr>
          <p:spPr>
            <a:xfrm>
              <a:off x="2623566" y="4374036"/>
              <a:ext cx="0" cy="321900"/>
            </a:xfrm>
            <a:prstGeom prst="straightConnector1">
              <a:avLst/>
            </a:prstGeom>
            <a:noFill/>
            <a:ln w="9525" cap="flat" cmpd="sng">
              <a:solidFill>
                <a:srgbClr val="534B6A"/>
              </a:solidFill>
              <a:prstDash val="solid"/>
              <a:round/>
              <a:headEnd type="none" w="sm" len="sm"/>
              <a:tailEnd type="diamond" w="lg" len="lg"/>
            </a:ln>
          </p:spPr>
        </p:cxnSp>
        <p:cxnSp>
          <p:nvCxnSpPr>
            <p:cNvPr id="488" name="Google Shape;488;p11"/>
            <p:cNvCxnSpPr/>
            <p:nvPr/>
          </p:nvCxnSpPr>
          <p:spPr>
            <a:xfrm rot="10800000">
              <a:off x="1302766" y="3719436"/>
              <a:ext cx="0" cy="654600"/>
            </a:xfrm>
            <a:prstGeom prst="straightConnector1">
              <a:avLst/>
            </a:prstGeom>
            <a:noFill/>
            <a:ln w="9525" cap="flat" cmpd="sng">
              <a:solidFill>
                <a:srgbClr val="534B6A"/>
              </a:solidFill>
              <a:prstDash val="solid"/>
              <a:round/>
              <a:headEnd type="none" w="sm" len="sm"/>
              <a:tailEnd type="diamond" w="lg" len="lg"/>
            </a:ln>
          </p:spPr>
        </p:cxnSp>
        <p:sp>
          <p:nvSpPr>
            <p:cNvPr id="489" name="Google Shape;489;p11"/>
            <p:cNvSpPr txBox="1"/>
            <p:nvPr/>
          </p:nvSpPr>
          <p:spPr>
            <a:xfrm>
              <a:off x="510860" y="3205713"/>
              <a:ext cx="1747800" cy="646500"/>
            </a:xfrm>
            <a:prstGeom prst="rect">
              <a:avLst/>
            </a:prstGeom>
            <a:noFill/>
            <a:ln>
              <a:noFill/>
            </a:ln>
          </p:spPr>
          <p:txBody>
            <a:bodyPr spcFirstLastPara="1" wrap="square" lIns="0" tIns="0" rIns="0" bIns="0" anchor="t" anchorCtr="0">
              <a:spAutoFit/>
            </a:bodyPr>
            <a:lstStyle/>
            <a:p>
              <a:pPr marL="0" marR="0" lvl="0" indent="0" algn="ctr" rtl="0">
                <a:lnSpc>
                  <a:spcPct val="121017"/>
                </a:lnSpc>
                <a:spcBef>
                  <a:spcPts val="0"/>
                </a:spcBef>
                <a:spcAft>
                  <a:spcPts val="0"/>
                </a:spcAft>
                <a:buClr>
                  <a:srgbClr val="000000"/>
                </a:buClr>
                <a:buSzPts val="1199"/>
                <a:buFont typeface="Arial"/>
                <a:buNone/>
              </a:pPr>
              <a:r>
                <a:rPr lang="es-CO" sz="1199" b="0" i="0" u="none" strike="noStrike" cap="none">
                  <a:solidFill>
                    <a:srgbClr val="595959"/>
                  </a:solidFill>
                  <a:latin typeface="Nunito Sans"/>
                  <a:ea typeface="Nunito Sans"/>
                  <a:cs typeface="Nunito Sans"/>
                  <a:sym typeface="Nunito Sans"/>
                </a:rPr>
                <a:t>(En liquidación desde agosto 2003)</a:t>
              </a:r>
              <a:endParaRPr sz="1400" b="0" i="0" u="none" strike="noStrike" cap="none">
                <a:solidFill>
                  <a:srgbClr val="000000"/>
                </a:solidFill>
                <a:latin typeface="Arial"/>
                <a:ea typeface="Arial"/>
                <a:cs typeface="Arial"/>
                <a:sym typeface="Arial"/>
              </a:endParaRPr>
            </a:p>
            <a:p>
              <a:pPr marL="0" marR="0" lvl="0" indent="0" algn="ctr" rtl="0">
                <a:lnSpc>
                  <a:spcPct val="121017"/>
                </a:lnSpc>
                <a:spcBef>
                  <a:spcPts val="0"/>
                </a:spcBef>
                <a:spcAft>
                  <a:spcPts val="0"/>
                </a:spcAft>
                <a:buClr>
                  <a:srgbClr val="000000"/>
                </a:buClr>
                <a:buSzPts val="1199"/>
                <a:buFont typeface="Arial"/>
                <a:buNone/>
              </a:pPr>
              <a:endParaRPr sz="1199" b="0" i="0" u="none" strike="noStrike" cap="none">
                <a:solidFill>
                  <a:srgbClr val="595959"/>
                </a:solidFill>
                <a:latin typeface="Nunito Sans"/>
                <a:ea typeface="Nunito Sans"/>
                <a:cs typeface="Nunito Sans"/>
                <a:sym typeface="Nunito Sans"/>
              </a:endParaRPr>
            </a:p>
          </p:txBody>
        </p:sp>
        <p:sp>
          <p:nvSpPr>
            <p:cNvPr id="490" name="Google Shape;490;p11"/>
            <p:cNvSpPr/>
            <p:nvPr/>
          </p:nvSpPr>
          <p:spPr>
            <a:xfrm>
              <a:off x="460030" y="2872725"/>
              <a:ext cx="1872600" cy="261600"/>
            </a:xfrm>
            <a:prstGeom prst="roundRect">
              <a:avLst>
                <a:gd name="adj" fmla="val 16667"/>
              </a:avLst>
            </a:prstGeom>
            <a:solidFill>
              <a:srgbClr val="FF8601"/>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Electrolima ESP</a:t>
              </a:r>
              <a:endParaRPr sz="1400" b="1" i="0" u="none" strike="noStrike" cap="none">
                <a:solidFill>
                  <a:srgbClr val="FFFFFF"/>
                </a:solidFill>
                <a:latin typeface="Nunito Sans"/>
                <a:ea typeface="Nunito Sans"/>
                <a:cs typeface="Nunito Sans"/>
                <a:sym typeface="Nunito Sans"/>
              </a:endParaRPr>
            </a:p>
          </p:txBody>
        </p:sp>
        <p:sp>
          <p:nvSpPr>
            <p:cNvPr id="491" name="Google Shape;491;p11"/>
            <p:cNvSpPr/>
            <p:nvPr/>
          </p:nvSpPr>
          <p:spPr>
            <a:xfrm>
              <a:off x="8892592" y="1194585"/>
              <a:ext cx="1588500" cy="822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Verdana"/>
                <a:ea typeface="Verdana"/>
                <a:cs typeface="Verdana"/>
                <a:sym typeface="Verdana"/>
              </a:endParaRPr>
            </a:p>
          </p:txBody>
        </p:sp>
        <p:sp>
          <p:nvSpPr>
            <p:cNvPr id="492" name="Google Shape;492;p11"/>
            <p:cNvSpPr/>
            <p:nvPr/>
          </p:nvSpPr>
          <p:spPr>
            <a:xfrm>
              <a:off x="535728" y="3964106"/>
              <a:ext cx="1575926" cy="591748"/>
            </a:xfrm>
            <a:custGeom>
              <a:avLst/>
              <a:gdLst/>
              <a:ahLst/>
              <a:cxnLst/>
              <a:rect l="l" t="t" r="r" b="b"/>
              <a:pathLst>
                <a:path w="1379366" h="551746" extrusionOk="0">
                  <a:moveTo>
                    <a:pt x="0" y="0"/>
                  </a:moveTo>
                  <a:lnTo>
                    <a:pt x="1103493" y="0"/>
                  </a:lnTo>
                  <a:lnTo>
                    <a:pt x="1379366" y="275873"/>
                  </a:lnTo>
                  <a:lnTo>
                    <a:pt x="1103493" y="551746"/>
                  </a:lnTo>
                  <a:lnTo>
                    <a:pt x="0" y="551746"/>
                  </a:lnTo>
                  <a:lnTo>
                    <a:pt x="275873" y="275873"/>
                  </a:lnTo>
                  <a:lnTo>
                    <a:pt x="0" y="0"/>
                  </a:lnTo>
                  <a:close/>
                </a:path>
              </a:pathLst>
            </a:custGeom>
            <a:solidFill>
              <a:srgbClr val="0283AA"/>
            </a:solidFill>
            <a:ln w="12700" cap="flat" cmpd="sng">
              <a:solidFill>
                <a:srgbClr val="FFFFFF"/>
              </a:solidFill>
              <a:prstDash val="solid"/>
              <a:miter lim="800000"/>
              <a:headEnd type="none" w="sm" len="sm"/>
              <a:tailEnd type="none" w="sm" len="sm"/>
            </a:ln>
          </p:spPr>
          <p:txBody>
            <a:bodyPr spcFirstLastPara="1" wrap="square" lIns="367875" tIns="30650" rIns="306525"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CO" sz="2300" b="1" i="0" u="none" strike="noStrike" cap="none">
                  <a:solidFill>
                    <a:srgbClr val="FFFFFF"/>
                  </a:solidFill>
                  <a:latin typeface="Nunito Sans"/>
                  <a:ea typeface="Nunito Sans"/>
                  <a:cs typeface="Nunito Sans"/>
                  <a:sym typeface="Nunito Sans"/>
                </a:rPr>
                <a:t>2002</a:t>
              </a:r>
              <a:endParaRPr sz="2300" b="1" i="0" u="none" strike="noStrike" cap="none">
                <a:solidFill>
                  <a:srgbClr val="FFFFFF"/>
                </a:solidFill>
                <a:latin typeface="Nunito Sans"/>
                <a:ea typeface="Nunito Sans"/>
                <a:cs typeface="Nunito Sans"/>
                <a:sym typeface="Nunito Sans"/>
              </a:endParaRPr>
            </a:p>
          </p:txBody>
        </p:sp>
        <p:sp>
          <p:nvSpPr>
            <p:cNvPr id="493" name="Google Shape;493;p11"/>
            <p:cNvSpPr/>
            <p:nvPr/>
          </p:nvSpPr>
          <p:spPr>
            <a:xfrm>
              <a:off x="1912122" y="3964106"/>
              <a:ext cx="1575926" cy="591748"/>
            </a:xfrm>
            <a:custGeom>
              <a:avLst/>
              <a:gdLst/>
              <a:ahLst/>
              <a:cxnLst/>
              <a:rect l="l" t="t" r="r" b="b"/>
              <a:pathLst>
                <a:path w="1379366" h="551746" extrusionOk="0">
                  <a:moveTo>
                    <a:pt x="0" y="0"/>
                  </a:moveTo>
                  <a:lnTo>
                    <a:pt x="1103493" y="0"/>
                  </a:lnTo>
                  <a:lnTo>
                    <a:pt x="1379366" y="275873"/>
                  </a:lnTo>
                  <a:lnTo>
                    <a:pt x="1103493" y="551746"/>
                  </a:lnTo>
                  <a:lnTo>
                    <a:pt x="0" y="551746"/>
                  </a:lnTo>
                  <a:lnTo>
                    <a:pt x="275873" y="275873"/>
                  </a:lnTo>
                  <a:lnTo>
                    <a:pt x="0" y="0"/>
                  </a:lnTo>
                  <a:close/>
                </a:path>
              </a:pathLst>
            </a:custGeom>
            <a:solidFill>
              <a:srgbClr val="0283AA"/>
            </a:solidFill>
            <a:ln w="12700" cap="flat" cmpd="sng">
              <a:solidFill>
                <a:srgbClr val="FFFFFF"/>
              </a:solidFill>
              <a:prstDash val="solid"/>
              <a:miter lim="800000"/>
              <a:headEnd type="none" w="sm" len="sm"/>
              <a:tailEnd type="none" w="sm" len="sm"/>
            </a:ln>
          </p:spPr>
          <p:txBody>
            <a:bodyPr spcFirstLastPara="1" wrap="square" lIns="367875" tIns="30650" rIns="306525"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CO" sz="2300" b="1" i="0" u="none" strike="noStrike" cap="none">
                  <a:solidFill>
                    <a:srgbClr val="FFFFFF"/>
                  </a:solidFill>
                  <a:latin typeface="Nunito Sans"/>
                  <a:ea typeface="Nunito Sans"/>
                  <a:cs typeface="Nunito Sans"/>
                  <a:sym typeface="Nunito Sans"/>
                </a:rPr>
                <a:t>2005</a:t>
              </a:r>
              <a:endParaRPr sz="2300" b="1" i="0" u="none" strike="noStrike" cap="none">
                <a:solidFill>
                  <a:srgbClr val="FFFFFF"/>
                </a:solidFill>
                <a:latin typeface="Nunito Sans"/>
                <a:ea typeface="Nunito Sans"/>
                <a:cs typeface="Nunito Sans"/>
                <a:sym typeface="Nunito Sans"/>
              </a:endParaRPr>
            </a:p>
          </p:txBody>
        </p:sp>
        <p:sp>
          <p:nvSpPr>
            <p:cNvPr id="494" name="Google Shape;494;p11"/>
            <p:cNvSpPr/>
            <p:nvPr/>
          </p:nvSpPr>
          <p:spPr>
            <a:xfrm>
              <a:off x="3288516" y="3964106"/>
              <a:ext cx="1575926" cy="591748"/>
            </a:xfrm>
            <a:custGeom>
              <a:avLst/>
              <a:gdLst/>
              <a:ahLst/>
              <a:cxnLst/>
              <a:rect l="l" t="t" r="r" b="b"/>
              <a:pathLst>
                <a:path w="1379366" h="551746" extrusionOk="0">
                  <a:moveTo>
                    <a:pt x="0" y="0"/>
                  </a:moveTo>
                  <a:lnTo>
                    <a:pt x="1103493" y="0"/>
                  </a:lnTo>
                  <a:lnTo>
                    <a:pt x="1379366" y="275873"/>
                  </a:lnTo>
                  <a:lnTo>
                    <a:pt x="1103493" y="551746"/>
                  </a:lnTo>
                  <a:lnTo>
                    <a:pt x="0" y="551746"/>
                  </a:lnTo>
                  <a:lnTo>
                    <a:pt x="275873" y="275873"/>
                  </a:lnTo>
                  <a:lnTo>
                    <a:pt x="0" y="0"/>
                  </a:lnTo>
                  <a:close/>
                </a:path>
              </a:pathLst>
            </a:custGeom>
            <a:solidFill>
              <a:srgbClr val="0283AA"/>
            </a:solidFill>
            <a:ln w="12700" cap="flat" cmpd="sng">
              <a:solidFill>
                <a:srgbClr val="FFFFFF"/>
              </a:solidFill>
              <a:prstDash val="solid"/>
              <a:miter lim="800000"/>
              <a:headEnd type="none" w="sm" len="sm"/>
              <a:tailEnd type="none" w="sm" len="sm"/>
            </a:ln>
          </p:spPr>
          <p:txBody>
            <a:bodyPr spcFirstLastPara="1" wrap="square" lIns="367875" tIns="30650" rIns="306525"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CO" sz="2300" b="1" i="0" u="none" strike="noStrike" cap="none">
                  <a:solidFill>
                    <a:srgbClr val="FFFFFF"/>
                  </a:solidFill>
                  <a:latin typeface="Nunito Sans"/>
                  <a:ea typeface="Nunito Sans"/>
                  <a:cs typeface="Nunito Sans"/>
                  <a:sym typeface="Nunito Sans"/>
                </a:rPr>
                <a:t>2008</a:t>
              </a:r>
              <a:endParaRPr sz="2300" b="1" i="0" u="none" strike="noStrike" cap="none">
                <a:solidFill>
                  <a:srgbClr val="FFFFFF"/>
                </a:solidFill>
                <a:latin typeface="Nunito Sans"/>
                <a:ea typeface="Nunito Sans"/>
                <a:cs typeface="Nunito Sans"/>
                <a:sym typeface="Nunito Sans"/>
              </a:endParaRPr>
            </a:p>
          </p:txBody>
        </p:sp>
        <p:sp>
          <p:nvSpPr>
            <p:cNvPr id="495" name="Google Shape;495;p11"/>
            <p:cNvSpPr/>
            <p:nvPr/>
          </p:nvSpPr>
          <p:spPr>
            <a:xfrm>
              <a:off x="4664910" y="3964106"/>
              <a:ext cx="1575926" cy="591748"/>
            </a:xfrm>
            <a:custGeom>
              <a:avLst/>
              <a:gdLst/>
              <a:ahLst/>
              <a:cxnLst/>
              <a:rect l="l" t="t" r="r" b="b"/>
              <a:pathLst>
                <a:path w="1379366" h="551746" extrusionOk="0">
                  <a:moveTo>
                    <a:pt x="0" y="0"/>
                  </a:moveTo>
                  <a:lnTo>
                    <a:pt x="1103493" y="0"/>
                  </a:lnTo>
                  <a:lnTo>
                    <a:pt x="1379366" y="275873"/>
                  </a:lnTo>
                  <a:lnTo>
                    <a:pt x="1103493" y="551746"/>
                  </a:lnTo>
                  <a:lnTo>
                    <a:pt x="0" y="551746"/>
                  </a:lnTo>
                  <a:lnTo>
                    <a:pt x="275873" y="275873"/>
                  </a:lnTo>
                  <a:lnTo>
                    <a:pt x="0" y="0"/>
                  </a:lnTo>
                  <a:close/>
                </a:path>
              </a:pathLst>
            </a:custGeom>
            <a:solidFill>
              <a:srgbClr val="0283AA"/>
            </a:solidFill>
            <a:ln w="12700" cap="flat" cmpd="sng">
              <a:solidFill>
                <a:srgbClr val="FFFFFF"/>
              </a:solidFill>
              <a:prstDash val="solid"/>
              <a:miter lim="800000"/>
              <a:headEnd type="none" w="sm" len="sm"/>
              <a:tailEnd type="none" w="sm" len="sm"/>
            </a:ln>
          </p:spPr>
          <p:txBody>
            <a:bodyPr spcFirstLastPara="1" wrap="square" lIns="367875" tIns="30650" rIns="306525"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CO" sz="2300" b="1" i="0" u="none" strike="noStrike" cap="none">
                  <a:solidFill>
                    <a:srgbClr val="FFFFFF"/>
                  </a:solidFill>
                  <a:latin typeface="Nunito Sans"/>
                  <a:ea typeface="Nunito Sans"/>
                  <a:cs typeface="Nunito Sans"/>
                  <a:sym typeface="Nunito Sans"/>
                </a:rPr>
                <a:t>2015</a:t>
              </a:r>
              <a:endParaRPr sz="2300" b="1" i="0" u="none" strike="noStrike" cap="none">
                <a:solidFill>
                  <a:srgbClr val="FFFFFF"/>
                </a:solidFill>
                <a:latin typeface="Nunito Sans"/>
                <a:ea typeface="Nunito Sans"/>
                <a:cs typeface="Nunito Sans"/>
                <a:sym typeface="Nunito Sans"/>
              </a:endParaRPr>
            </a:p>
          </p:txBody>
        </p:sp>
        <p:sp>
          <p:nvSpPr>
            <p:cNvPr id="496" name="Google Shape;496;p11"/>
            <p:cNvSpPr/>
            <p:nvPr/>
          </p:nvSpPr>
          <p:spPr>
            <a:xfrm>
              <a:off x="6041304" y="3964106"/>
              <a:ext cx="1575926" cy="591748"/>
            </a:xfrm>
            <a:custGeom>
              <a:avLst/>
              <a:gdLst/>
              <a:ahLst/>
              <a:cxnLst/>
              <a:rect l="l" t="t" r="r" b="b"/>
              <a:pathLst>
                <a:path w="1379366" h="551746" extrusionOk="0">
                  <a:moveTo>
                    <a:pt x="0" y="0"/>
                  </a:moveTo>
                  <a:lnTo>
                    <a:pt x="1103493" y="0"/>
                  </a:lnTo>
                  <a:lnTo>
                    <a:pt x="1379366" y="275873"/>
                  </a:lnTo>
                  <a:lnTo>
                    <a:pt x="1103493" y="551746"/>
                  </a:lnTo>
                  <a:lnTo>
                    <a:pt x="0" y="551746"/>
                  </a:lnTo>
                  <a:lnTo>
                    <a:pt x="275873" y="275873"/>
                  </a:lnTo>
                  <a:lnTo>
                    <a:pt x="0" y="0"/>
                  </a:lnTo>
                  <a:close/>
                </a:path>
              </a:pathLst>
            </a:custGeom>
            <a:solidFill>
              <a:srgbClr val="0283AA"/>
            </a:solidFill>
            <a:ln w="12700" cap="flat" cmpd="sng">
              <a:solidFill>
                <a:srgbClr val="FFFFFF"/>
              </a:solidFill>
              <a:prstDash val="solid"/>
              <a:miter lim="800000"/>
              <a:headEnd type="none" w="sm" len="sm"/>
              <a:tailEnd type="none" w="sm" len="sm"/>
            </a:ln>
          </p:spPr>
          <p:txBody>
            <a:bodyPr spcFirstLastPara="1" wrap="square" lIns="367875" tIns="30650" rIns="306525"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CO" sz="2300" b="1" i="0" u="none" strike="noStrike" cap="none">
                  <a:solidFill>
                    <a:srgbClr val="FFFFFF"/>
                  </a:solidFill>
                  <a:latin typeface="Nunito Sans"/>
                  <a:ea typeface="Nunito Sans"/>
                  <a:cs typeface="Nunito Sans"/>
                  <a:sym typeface="Nunito Sans"/>
                </a:rPr>
                <a:t>2016</a:t>
              </a:r>
              <a:endParaRPr sz="2300" b="1" i="0" u="none" strike="noStrike" cap="none">
                <a:solidFill>
                  <a:srgbClr val="FFFFFF"/>
                </a:solidFill>
                <a:latin typeface="Nunito Sans"/>
                <a:ea typeface="Nunito Sans"/>
                <a:cs typeface="Nunito Sans"/>
                <a:sym typeface="Nunito Sans"/>
              </a:endParaRPr>
            </a:p>
          </p:txBody>
        </p:sp>
        <p:sp>
          <p:nvSpPr>
            <p:cNvPr id="497" name="Google Shape;497;p11"/>
            <p:cNvSpPr/>
            <p:nvPr/>
          </p:nvSpPr>
          <p:spPr>
            <a:xfrm>
              <a:off x="7417698" y="3964106"/>
              <a:ext cx="1575926" cy="591748"/>
            </a:xfrm>
            <a:custGeom>
              <a:avLst/>
              <a:gdLst/>
              <a:ahLst/>
              <a:cxnLst/>
              <a:rect l="l" t="t" r="r" b="b"/>
              <a:pathLst>
                <a:path w="1379366" h="551746" extrusionOk="0">
                  <a:moveTo>
                    <a:pt x="0" y="0"/>
                  </a:moveTo>
                  <a:lnTo>
                    <a:pt x="1103493" y="0"/>
                  </a:lnTo>
                  <a:lnTo>
                    <a:pt x="1379366" y="275873"/>
                  </a:lnTo>
                  <a:lnTo>
                    <a:pt x="1103493" y="551746"/>
                  </a:lnTo>
                  <a:lnTo>
                    <a:pt x="0" y="551746"/>
                  </a:lnTo>
                  <a:lnTo>
                    <a:pt x="275873" y="275873"/>
                  </a:lnTo>
                  <a:lnTo>
                    <a:pt x="0" y="0"/>
                  </a:lnTo>
                  <a:close/>
                </a:path>
              </a:pathLst>
            </a:custGeom>
            <a:solidFill>
              <a:srgbClr val="0283AA"/>
            </a:solidFill>
            <a:ln w="12700" cap="flat" cmpd="sng">
              <a:solidFill>
                <a:srgbClr val="FFFFFF"/>
              </a:solidFill>
              <a:prstDash val="solid"/>
              <a:miter lim="800000"/>
              <a:headEnd type="none" w="sm" len="sm"/>
              <a:tailEnd type="none" w="sm" len="sm"/>
            </a:ln>
          </p:spPr>
          <p:txBody>
            <a:bodyPr spcFirstLastPara="1" wrap="square" lIns="367875" tIns="30650" rIns="306525"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CO" sz="2300" b="1" i="0" u="none" strike="noStrike" cap="none">
                  <a:solidFill>
                    <a:srgbClr val="FFFFFF"/>
                  </a:solidFill>
                  <a:latin typeface="Nunito Sans"/>
                  <a:ea typeface="Nunito Sans"/>
                  <a:cs typeface="Nunito Sans"/>
                  <a:sym typeface="Nunito Sans"/>
                </a:rPr>
                <a:t>2021</a:t>
              </a:r>
              <a:endParaRPr sz="2300" b="1" i="0" u="none" strike="noStrike" cap="none">
                <a:solidFill>
                  <a:srgbClr val="FFFFFF"/>
                </a:solidFill>
                <a:latin typeface="Nunito Sans"/>
                <a:ea typeface="Nunito Sans"/>
                <a:cs typeface="Nunito Sans"/>
                <a:sym typeface="Nunito Sans"/>
              </a:endParaRPr>
            </a:p>
          </p:txBody>
        </p:sp>
        <p:sp>
          <p:nvSpPr>
            <p:cNvPr id="498" name="Google Shape;498;p11"/>
            <p:cNvSpPr/>
            <p:nvPr/>
          </p:nvSpPr>
          <p:spPr>
            <a:xfrm>
              <a:off x="8794092" y="3964106"/>
              <a:ext cx="1575926" cy="591748"/>
            </a:xfrm>
            <a:custGeom>
              <a:avLst/>
              <a:gdLst/>
              <a:ahLst/>
              <a:cxnLst/>
              <a:rect l="l" t="t" r="r" b="b"/>
              <a:pathLst>
                <a:path w="1379366" h="551746" extrusionOk="0">
                  <a:moveTo>
                    <a:pt x="0" y="0"/>
                  </a:moveTo>
                  <a:lnTo>
                    <a:pt x="1103493" y="0"/>
                  </a:lnTo>
                  <a:lnTo>
                    <a:pt x="1379366" y="275873"/>
                  </a:lnTo>
                  <a:lnTo>
                    <a:pt x="1103493" y="551746"/>
                  </a:lnTo>
                  <a:lnTo>
                    <a:pt x="0" y="551746"/>
                  </a:lnTo>
                  <a:lnTo>
                    <a:pt x="275873" y="275873"/>
                  </a:lnTo>
                  <a:lnTo>
                    <a:pt x="0" y="0"/>
                  </a:lnTo>
                  <a:close/>
                </a:path>
              </a:pathLst>
            </a:custGeom>
            <a:solidFill>
              <a:srgbClr val="0283AA"/>
            </a:solidFill>
            <a:ln w="12700" cap="flat" cmpd="sng">
              <a:solidFill>
                <a:srgbClr val="FFFFFF"/>
              </a:solidFill>
              <a:prstDash val="solid"/>
              <a:miter lim="800000"/>
              <a:headEnd type="none" w="sm" len="sm"/>
              <a:tailEnd type="none" w="sm" len="sm"/>
            </a:ln>
          </p:spPr>
          <p:txBody>
            <a:bodyPr spcFirstLastPara="1" wrap="square" lIns="367875" tIns="30650" rIns="306525"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CO" sz="2300" b="1" i="0" u="none" strike="noStrike" cap="none">
                  <a:solidFill>
                    <a:srgbClr val="FFFFFF"/>
                  </a:solidFill>
                  <a:latin typeface="Nunito Sans"/>
                  <a:ea typeface="Nunito Sans"/>
                  <a:cs typeface="Nunito Sans"/>
                  <a:sym typeface="Nunito Sans"/>
                </a:rPr>
                <a:t>2023</a:t>
              </a:r>
              <a:endParaRPr sz="2300" b="1" i="0" u="none" strike="noStrike" cap="none">
                <a:solidFill>
                  <a:srgbClr val="FFFFFF"/>
                </a:solidFill>
                <a:latin typeface="Nunito Sans"/>
                <a:ea typeface="Nunito Sans"/>
                <a:cs typeface="Nunito Sans"/>
                <a:sym typeface="Nunito Sans"/>
              </a:endParaRPr>
            </a:p>
          </p:txBody>
        </p:sp>
        <p:sp>
          <p:nvSpPr>
            <p:cNvPr id="499" name="Google Shape;499;p11"/>
            <p:cNvSpPr/>
            <p:nvPr/>
          </p:nvSpPr>
          <p:spPr>
            <a:xfrm>
              <a:off x="10170488" y="3964106"/>
              <a:ext cx="1575926" cy="591748"/>
            </a:xfrm>
            <a:custGeom>
              <a:avLst/>
              <a:gdLst/>
              <a:ahLst/>
              <a:cxnLst/>
              <a:rect l="l" t="t" r="r" b="b"/>
              <a:pathLst>
                <a:path w="1379366" h="551746" extrusionOk="0">
                  <a:moveTo>
                    <a:pt x="0" y="0"/>
                  </a:moveTo>
                  <a:lnTo>
                    <a:pt x="1103493" y="0"/>
                  </a:lnTo>
                  <a:lnTo>
                    <a:pt x="1379366" y="275873"/>
                  </a:lnTo>
                  <a:lnTo>
                    <a:pt x="1103493" y="551746"/>
                  </a:lnTo>
                  <a:lnTo>
                    <a:pt x="0" y="551746"/>
                  </a:lnTo>
                  <a:lnTo>
                    <a:pt x="275873" y="275873"/>
                  </a:lnTo>
                  <a:lnTo>
                    <a:pt x="0" y="0"/>
                  </a:lnTo>
                  <a:close/>
                </a:path>
              </a:pathLst>
            </a:custGeom>
            <a:solidFill>
              <a:srgbClr val="0283AA"/>
            </a:solidFill>
            <a:ln w="12700" cap="flat" cmpd="sng">
              <a:solidFill>
                <a:srgbClr val="FFFFFF"/>
              </a:solidFill>
              <a:prstDash val="solid"/>
              <a:miter lim="800000"/>
              <a:headEnd type="none" w="sm" len="sm"/>
              <a:tailEnd type="none" w="sm" len="sm"/>
            </a:ln>
          </p:spPr>
          <p:txBody>
            <a:bodyPr spcFirstLastPara="1" wrap="square" lIns="367875" tIns="30650" rIns="306525" bIns="3065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CO" sz="2300" b="1" i="0" u="none" strike="noStrike" cap="none">
                  <a:solidFill>
                    <a:srgbClr val="FFFFFF"/>
                  </a:solidFill>
                  <a:latin typeface="Nunito Sans"/>
                  <a:ea typeface="Nunito Sans"/>
                  <a:cs typeface="Nunito Sans"/>
                  <a:sym typeface="Nunito Sans"/>
                </a:rPr>
                <a:t>2024</a:t>
              </a:r>
              <a:endParaRPr sz="2300" b="1" i="0" u="none" strike="noStrike" cap="none">
                <a:solidFill>
                  <a:srgbClr val="FFFFFF"/>
                </a:solidFill>
                <a:latin typeface="Nunito Sans"/>
                <a:ea typeface="Nunito Sans"/>
                <a:cs typeface="Nunito Sans"/>
                <a:sym typeface="Nunito Sans"/>
              </a:endParaRPr>
            </a:p>
          </p:txBody>
        </p:sp>
        <p:sp>
          <p:nvSpPr>
            <p:cNvPr id="500" name="Google Shape;500;p11"/>
            <p:cNvSpPr txBox="1"/>
            <p:nvPr/>
          </p:nvSpPr>
          <p:spPr>
            <a:xfrm>
              <a:off x="1802489" y="5139267"/>
              <a:ext cx="1747800" cy="6471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(En liquidación desde octubre de 2006)</a:t>
              </a:r>
              <a:endParaRPr sz="1400" b="0" i="0" u="none" strike="noStrike" cap="none">
                <a:solidFill>
                  <a:srgbClr val="000000"/>
                </a:solidFill>
                <a:latin typeface="Arial"/>
                <a:ea typeface="Arial"/>
                <a:cs typeface="Arial"/>
                <a:sym typeface="Arial"/>
              </a:endParaRPr>
            </a:p>
            <a:p>
              <a:pPr marL="0" marR="0" lvl="0" indent="0" algn="ctr" rtl="0">
                <a:lnSpc>
                  <a:spcPct val="121000"/>
                </a:lnSpc>
                <a:spcBef>
                  <a:spcPts val="0"/>
                </a:spcBef>
                <a:spcAft>
                  <a:spcPts val="0"/>
                </a:spcAft>
                <a:buClr>
                  <a:srgbClr val="000000"/>
                </a:buClr>
                <a:buSzPts val="1200"/>
                <a:buFont typeface="Arial"/>
                <a:buNone/>
              </a:pPr>
              <a:endParaRPr sz="1200" b="0" i="0" u="none" strike="noStrike" cap="none">
                <a:solidFill>
                  <a:srgbClr val="595959"/>
                </a:solidFill>
                <a:latin typeface="Nunito Sans"/>
                <a:ea typeface="Nunito Sans"/>
                <a:cs typeface="Nunito Sans"/>
                <a:sym typeface="Nunito Sans"/>
              </a:endParaRPr>
            </a:p>
          </p:txBody>
        </p:sp>
        <p:sp>
          <p:nvSpPr>
            <p:cNvPr id="501" name="Google Shape;501;p11"/>
            <p:cNvSpPr txBox="1"/>
            <p:nvPr/>
          </p:nvSpPr>
          <p:spPr>
            <a:xfrm>
              <a:off x="1814181" y="6000589"/>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(En liquidación desde  marzo de 2009)</a:t>
              </a:r>
              <a:endParaRPr sz="1400" b="0" i="0" u="none" strike="noStrike" cap="none">
                <a:solidFill>
                  <a:srgbClr val="000000"/>
                </a:solidFill>
                <a:latin typeface="Arial"/>
                <a:ea typeface="Arial"/>
                <a:cs typeface="Arial"/>
                <a:sym typeface="Arial"/>
              </a:endParaRPr>
            </a:p>
          </p:txBody>
        </p:sp>
        <p:sp>
          <p:nvSpPr>
            <p:cNvPr id="502" name="Google Shape;502;p11"/>
            <p:cNvSpPr/>
            <p:nvPr/>
          </p:nvSpPr>
          <p:spPr>
            <a:xfrm>
              <a:off x="1749080" y="4837980"/>
              <a:ext cx="1872600" cy="282000"/>
            </a:xfrm>
            <a:prstGeom prst="roundRect">
              <a:avLst>
                <a:gd name="adj" fmla="val 16667"/>
              </a:avLst>
            </a:prstGeom>
            <a:solidFill>
              <a:srgbClr val="FF8601"/>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EPQ ESP</a:t>
              </a:r>
              <a:endParaRPr sz="1400" b="1" i="0" u="none" strike="noStrike" cap="none">
                <a:solidFill>
                  <a:srgbClr val="FFFFFF"/>
                </a:solidFill>
                <a:latin typeface="Nunito Sans"/>
                <a:ea typeface="Nunito Sans"/>
                <a:cs typeface="Nunito Sans"/>
                <a:sym typeface="Nunito Sans"/>
              </a:endParaRPr>
            </a:p>
          </p:txBody>
        </p:sp>
        <p:sp>
          <p:nvSpPr>
            <p:cNvPr id="503" name="Google Shape;503;p11"/>
            <p:cNvSpPr/>
            <p:nvPr/>
          </p:nvSpPr>
          <p:spPr>
            <a:xfrm>
              <a:off x="1749080" y="5676180"/>
              <a:ext cx="1872600" cy="261600"/>
            </a:xfrm>
            <a:prstGeom prst="roundRect">
              <a:avLst>
                <a:gd name="adj" fmla="val 16667"/>
              </a:avLst>
            </a:prstGeom>
            <a:solidFill>
              <a:srgbClr val="FF8601"/>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Emsirva ESP</a:t>
              </a:r>
              <a:endParaRPr sz="1400" b="1" i="0" u="none" strike="noStrike" cap="none">
                <a:solidFill>
                  <a:srgbClr val="FFFFFF"/>
                </a:solidFill>
                <a:latin typeface="Nunito Sans"/>
                <a:ea typeface="Nunito Sans"/>
                <a:cs typeface="Nunito Sans"/>
                <a:sym typeface="Nunito Sans"/>
              </a:endParaRPr>
            </a:p>
          </p:txBody>
        </p:sp>
        <p:sp>
          <p:nvSpPr>
            <p:cNvPr id="504" name="Google Shape;504;p11"/>
            <p:cNvSpPr/>
            <p:nvPr/>
          </p:nvSpPr>
          <p:spPr>
            <a:xfrm>
              <a:off x="3320811" y="2870739"/>
              <a:ext cx="1598100" cy="2616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Acuecar ESP  </a:t>
              </a:r>
              <a:endParaRPr sz="1400" b="1" i="0" u="none" strike="noStrike" cap="none">
                <a:solidFill>
                  <a:srgbClr val="FFFFFF"/>
                </a:solidFill>
                <a:latin typeface="Nunito Sans"/>
                <a:ea typeface="Nunito Sans"/>
                <a:cs typeface="Nunito Sans"/>
                <a:sym typeface="Nunito Sans"/>
              </a:endParaRPr>
            </a:p>
          </p:txBody>
        </p:sp>
        <p:sp>
          <p:nvSpPr>
            <p:cNvPr id="505" name="Google Shape;505;p11"/>
            <p:cNvSpPr txBox="1"/>
            <p:nvPr/>
          </p:nvSpPr>
          <p:spPr>
            <a:xfrm>
              <a:off x="3257985" y="3214119"/>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Toma de Posesión </a:t>
              </a:r>
              <a:endParaRPr sz="1400" b="0" i="0" u="none" strike="noStrike" cap="none">
                <a:solidFill>
                  <a:srgbClr val="000000"/>
                </a:solidFill>
                <a:latin typeface="Arial"/>
                <a:ea typeface="Arial"/>
                <a:cs typeface="Arial"/>
                <a:sym typeface="Arial"/>
              </a:endParaRPr>
            </a:p>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febrero de 2008</a:t>
              </a:r>
              <a:endParaRPr sz="1400" b="0" i="0" u="none" strike="noStrike" cap="none">
                <a:solidFill>
                  <a:srgbClr val="000000"/>
                </a:solidFill>
                <a:latin typeface="Arial"/>
                <a:ea typeface="Arial"/>
                <a:cs typeface="Arial"/>
                <a:sym typeface="Arial"/>
              </a:endParaRPr>
            </a:p>
          </p:txBody>
        </p:sp>
        <p:sp>
          <p:nvSpPr>
            <p:cNvPr id="506" name="Google Shape;506;p11"/>
            <p:cNvSpPr txBox="1"/>
            <p:nvPr/>
          </p:nvSpPr>
          <p:spPr>
            <a:xfrm>
              <a:off x="4573481" y="5110737"/>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Toma de Posesión </a:t>
              </a:r>
              <a:endParaRPr sz="1400" b="0" i="0" u="none" strike="noStrike" cap="none">
                <a:solidFill>
                  <a:srgbClr val="000000"/>
                </a:solidFill>
                <a:latin typeface="Arial"/>
                <a:ea typeface="Arial"/>
                <a:cs typeface="Arial"/>
                <a:sym typeface="Arial"/>
              </a:endParaRPr>
            </a:p>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junio de 2015</a:t>
              </a:r>
              <a:endParaRPr sz="1400" b="0" i="0" u="none" strike="noStrike" cap="none">
                <a:solidFill>
                  <a:srgbClr val="000000"/>
                </a:solidFill>
                <a:latin typeface="Arial"/>
                <a:ea typeface="Arial"/>
                <a:cs typeface="Arial"/>
                <a:sym typeface="Arial"/>
              </a:endParaRPr>
            </a:p>
          </p:txBody>
        </p:sp>
        <p:sp>
          <p:nvSpPr>
            <p:cNvPr id="507" name="Google Shape;507;p11"/>
            <p:cNvSpPr/>
            <p:nvPr/>
          </p:nvSpPr>
          <p:spPr>
            <a:xfrm>
              <a:off x="4673999" y="4832889"/>
              <a:ext cx="1598100" cy="2616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Espuflan ESP</a:t>
              </a:r>
              <a:endParaRPr sz="1400" b="1" i="0" u="none" strike="noStrike" cap="none">
                <a:solidFill>
                  <a:srgbClr val="FFFFFF"/>
                </a:solidFill>
                <a:latin typeface="Nunito Sans"/>
                <a:ea typeface="Nunito Sans"/>
                <a:cs typeface="Nunito Sans"/>
                <a:sym typeface="Nunito Sans"/>
              </a:endParaRPr>
            </a:p>
          </p:txBody>
        </p:sp>
        <p:sp>
          <p:nvSpPr>
            <p:cNvPr id="508" name="Google Shape;508;p11"/>
            <p:cNvSpPr txBox="1"/>
            <p:nvPr/>
          </p:nvSpPr>
          <p:spPr>
            <a:xfrm>
              <a:off x="5916420" y="3366423"/>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(En liquidación desde marzo 2021)</a:t>
              </a:r>
              <a:endParaRPr sz="1200" b="0" i="0" u="none" strike="noStrike" cap="none">
                <a:solidFill>
                  <a:srgbClr val="595959"/>
                </a:solidFill>
                <a:latin typeface="Nunito Sans"/>
                <a:ea typeface="Nunito Sans"/>
                <a:cs typeface="Nunito Sans"/>
                <a:sym typeface="Nunito Sans"/>
              </a:endParaRPr>
            </a:p>
          </p:txBody>
        </p:sp>
        <p:sp>
          <p:nvSpPr>
            <p:cNvPr id="509" name="Google Shape;509;p11"/>
            <p:cNvSpPr txBox="1"/>
            <p:nvPr/>
          </p:nvSpPr>
          <p:spPr>
            <a:xfrm>
              <a:off x="5734303" y="2497623"/>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Toma de Posesión </a:t>
              </a:r>
              <a:endParaRPr sz="1400" b="0" i="0" u="none" strike="noStrike" cap="none">
                <a:solidFill>
                  <a:srgbClr val="000000"/>
                </a:solidFill>
                <a:latin typeface="Arial"/>
                <a:ea typeface="Arial"/>
                <a:cs typeface="Arial"/>
                <a:sym typeface="Arial"/>
              </a:endParaRPr>
            </a:p>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mayo de 2016</a:t>
              </a:r>
              <a:endParaRPr sz="1400" b="0" i="0" u="none" strike="noStrike" cap="none">
                <a:solidFill>
                  <a:srgbClr val="000000"/>
                </a:solidFill>
                <a:latin typeface="Arial"/>
                <a:ea typeface="Arial"/>
                <a:cs typeface="Arial"/>
                <a:sym typeface="Arial"/>
              </a:endParaRPr>
            </a:p>
          </p:txBody>
        </p:sp>
        <p:sp>
          <p:nvSpPr>
            <p:cNvPr id="510" name="Google Shape;510;p11"/>
            <p:cNvSpPr/>
            <p:nvPr/>
          </p:nvSpPr>
          <p:spPr>
            <a:xfrm>
              <a:off x="5666590" y="3102514"/>
              <a:ext cx="2114100" cy="261600"/>
            </a:xfrm>
            <a:prstGeom prst="roundRect">
              <a:avLst>
                <a:gd name="adj" fmla="val 16667"/>
              </a:avLst>
            </a:prstGeom>
            <a:solidFill>
              <a:srgbClr val="FF8601"/>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Electricaribe ESP</a:t>
              </a:r>
              <a:endParaRPr sz="1400" b="1" i="0" u="none" strike="noStrike" cap="none">
                <a:solidFill>
                  <a:srgbClr val="FFFFFF"/>
                </a:solidFill>
                <a:latin typeface="Nunito Sans"/>
                <a:ea typeface="Nunito Sans"/>
                <a:cs typeface="Nunito Sans"/>
                <a:sym typeface="Nunito Sans"/>
              </a:endParaRPr>
            </a:p>
          </p:txBody>
        </p:sp>
        <p:sp>
          <p:nvSpPr>
            <p:cNvPr id="511" name="Google Shape;511;p11"/>
            <p:cNvSpPr/>
            <p:nvPr/>
          </p:nvSpPr>
          <p:spPr>
            <a:xfrm>
              <a:off x="5851852" y="2198926"/>
              <a:ext cx="1598100" cy="2616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Emprevel ESP</a:t>
              </a:r>
              <a:endParaRPr sz="1400" b="1" i="0" u="none" strike="noStrike" cap="none">
                <a:solidFill>
                  <a:srgbClr val="FFFFFF"/>
                </a:solidFill>
                <a:latin typeface="Nunito Sans"/>
                <a:ea typeface="Nunito Sans"/>
                <a:cs typeface="Nunito Sans"/>
                <a:sym typeface="Nunito Sans"/>
              </a:endParaRPr>
            </a:p>
          </p:txBody>
        </p:sp>
        <p:sp>
          <p:nvSpPr>
            <p:cNvPr id="512" name="Google Shape;512;p11"/>
            <p:cNvSpPr/>
            <p:nvPr/>
          </p:nvSpPr>
          <p:spPr>
            <a:xfrm>
              <a:off x="7254530" y="4837980"/>
              <a:ext cx="1872600" cy="2553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P&amp;K S.A.S.</a:t>
              </a:r>
              <a:endParaRPr sz="1400" b="0" i="0" u="none" strike="noStrike" cap="none">
                <a:solidFill>
                  <a:srgbClr val="000000"/>
                </a:solidFill>
                <a:latin typeface="Arial"/>
                <a:ea typeface="Arial"/>
                <a:cs typeface="Arial"/>
                <a:sym typeface="Arial"/>
              </a:endParaRPr>
            </a:p>
          </p:txBody>
        </p:sp>
        <p:sp>
          <p:nvSpPr>
            <p:cNvPr id="513" name="Google Shape;513;p11"/>
            <p:cNvSpPr/>
            <p:nvPr/>
          </p:nvSpPr>
          <p:spPr>
            <a:xfrm>
              <a:off x="7254530" y="5676180"/>
              <a:ext cx="1872600" cy="2616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Essmar ESP</a:t>
              </a:r>
              <a:endParaRPr sz="1400" b="1" i="0" u="none" strike="noStrike" cap="none">
                <a:solidFill>
                  <a:srgbClr val="FFFFFF"/>
                </a:solidFill>
                <a:latin typeface="Nunito Sans"/>
                <a:ea typeface="Nunito Sans"/>
                <a:cs typeface="Nunito Sans"/>
                <a:sym typeface="Nunito Sans"/>
              </a:endParaRPr>
            </a:p>
          </p:txBody>
        </p:sp>
        <p:sp>
          <p:nvSpPr>
            <p:cNvPr id="514" name="Google Shape;514;p11"/>
            <p:cNvSpPr txBox="1"/>
            <p:nvPr/>
          </p:nvSpPr>
          <p:spPr>
            <a:xfrm>
              <a:off x="7307939" y="5138556"/>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Toma de Posesión </a:t>
              </a:r>
              <a:endParaRPr sz="1400" b="0" i="0" u="none" strike="noStrike" cap="none">
                <a:solidFill>
                  <a:srgbClr val="000000"/>
                </a:solidFill>
                <a:latin typeface="Arial"/>
                <a:ea typeface="Arial"/>
                <a:cs typeface="Arial"/>
                <a:sym typeface="Arial"/>
              </a:endParaRPr>
            </a:p>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mayo de 2021</a:t>
              </a:r>
              <a:endParaRPr sz="1400" b="0" i="0" u="none" strike="noStrike" cap="none">
                <a:solidFill>
                  <a:srgbClr val="000000"/>
                </a:solidFill>
                <a:latin typeface="Arial"/>
                <a:ea typeface="Arial"/>
                <a:cs typeface="Arial"/>
                <a:sym typeface="Arial"/>
              </a:endParaRPr>
            </a:p>
          </p:txBody>
        </p:sp>
        <p:sp>
          <p:nvSpPr>
            <p:cNvPr id="515" name="Google Shape;515;p11"/>
            <p:cNvSpPr txBox="1"/>
            <p:nvPr/>
          </p:nvSpPr>
          <p:spPr>
            <a:xfrm>
              <a:off x="7349488" y="6000588"/>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Toma de Posesión </a:t>
              </a:r>
              <a:endParaRPr sz="1400" b="0" i="0" u="none" strike="noStrike" cap="none">
                <a:solidFill>
                  <a:srgbClr val="000000"/>
                </a:solidFill>
                <a:latin typeface="Arial"/>
                <a:ea typeface="Arial"/>
                <a:cs typeface="Arial"/>
                <a:sym typeface="Arial"/>
              </a:endParaRPr>
            </a:p>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noviembre de 2021</a:t>
              </a:r>
              <a:endParaRPr sz="1400" b="0" i="0" u="none" strike="noStrike" cap="none">
                <a:solidFill>
                  <a:srgbClr val="000000"/>
                </a:solidFill>
                <a:latin typeface="Arial"/>
                <a:ea typeface="Arial"/>
                <a:cs typeface="Arial"/>
                <a:sym typeface="Arial"/>
              </a:endParaRPr>
            </a:p>
          </p:txBody>
        </p:sp>
        <p:sp>
          <p:nvSpPr>
            <p:cNvPr id="516" name="Google Shape;516;p11"/>
            <p:cNvSpPr/>
            <p:nvPr/>
          </p:nvSpPr>
          <p:spPr>
            <a:xfrm>
              <a:off x="8798634" y="2062231"/>
              <a:ext cx="1292400" cy="282000"/>
            </a:xfrm>
            <a:prstGeom prst="roundRect">
              <a:avLst>
                <a:gd name="adj" fmla="val 16667"/>
              </a:avLst>
            </a:prstGeom>
            <a:solidFill>
              <a:srgbClr val="FF0066"/>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Yopal ESP</a:t>
              </a:r>
              <a:endParaRPr sz="1400" b="0" i="0" u="none" strike="noStrike" cap="none">
                <a:solidFill>
                  <a:srgbClr val="000000"/>
                </a:solidFill>
                <a:latin typeface="Arial"/>
                <a:ea typeface="Arial"/>
                <a:cs typeface="Arial"/>
                <a:sym typeface="Arial"/>
              </a:endParaRPr>
            </a:p>
          </p:txBody>
        </p:sp>
        <p:sp>
          <p:nvSpPr>
            <p:cNvPr id="517" name="Google Shape;517;p11"/>
            <p:cNvSpPr/>
            <p:nvPr/>
          </p:nvSpPr>
          <p:spPr>
            <a:xfrm>
              <a:off x="8543078" y="2918621"/>
              <a:ext cx="1894500" cy="261300"/>
            </a:xfrm>
            <a:prstGeom prst="roundRect">
              <a:avLst>
                <a:gd name="adj" fmla="val 16667"/>
              </a:avLst>
            </a:prstGeom>
            <a:solidFill>
              <a:srgbClr val="2D87F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Coservicios ESP</a:t>
              </a:r>
              <a:endParaRPr sz="1400" b="1" i="0" u="none" strike="noStrike" cap="none">
                <a:solidFill>
                  <a:srgbClr val="FFFFFF"/>
                </a:solidFill>
                <a:latin typeface="Nunito Sans"/>
                <a:ea typeface="Nunito Sans"/>
                <a:cs typeface="Nunito Sans"/>
                <a:sym typeface="Nunito Sans"/>
              </a:endParaRPr>
            </a:p>
          </p:txBody>
        </p:sp>
        <p:sp>
          <p:nvSpPr>
            <p:cNvPr id="518" name="Google Shape;518;p11"/>
            <p:cNvSpPr txBox="1"/>
            <p:nvPr/>
          </p:nvSpPr>
          <p:spPr>
            <a:xfrm>
              <a:off x="8596107" y="1557629"/>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Toma de Posesión </a:t>
              </a:r>
              <a:endParaRPr sz="1400" b="0" i="0" u="none" strike="noStrike" cap="none">
                <a:solidFill>
                  <a:srgbClr val="000000"/>
                </a:solidFill>
                <a:latin typeface="Arial"/>
                <a:ea typeface="Arial"/>
                <a:cs typeface="Arial"/>
                <a:sym typeface="Arial"/>
              </a:endParaRPr>
            </a:p>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marzo de 2023</a:t>
              </a:r>
              <a:endParaRPr sz="1400" b="0" i="0" u="none" strike="noStrike" cap="none">
                <a:solidFill>
                  <a:srgbClr val="000000"/>
                </a:solidFill>
                <a:latin typeface="Arial"/>
                <a:ea typeface="Arial"/>
                <a:cs typeface="Arial"/>
                <a:sym typeface="Arial"/>
              </a:endParaRPr>
            </a:p>
          </p:txBody>
        </p:sp>
        <p:sp>
          <p:nvSpPr>
            <p:cNvPr id="519" name="Google Shape;519;p11"/>
            <p:cNvSpPr txBox="1"/>
            <p:nvPr/>
          </p:nvSpPr>
          <p:spPr>
            <a:xfrm>
              <a:off x="8622754" y="2409603"/>
              <a:ext cx="1747800" cy="4182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Toma de Posesión </a:t>
              </a:r>
              <a:endParaRPr sz="1400" b="0" i="0" u="none" strike="noStrike" cap="none">
                <a:solidFill>
                  <a:srgbClr val="000000"/>
                </a:solidFill>
                <a:latin typeface="Arial"/>
                <a:ea typeface="Arial"/>
                <a:cs typeface="Arial"/>
                <a:sym typeface="Arial"/>
              </a:endParaRPr>
            </a:p>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octubre de 2023</a:t>
              </a:r>
              <a:endParaRPr sz="1400" b="0" i="0" u="none" strike="noStrike" cap="none">
                <a:solidFill>
                  <a:srgbClr val="000000"/>
                </a:solidFill>
                <a:latin typeface="Arial"/>
                <a:ea typeface="Arial"/>
                <a:cs typeface="Arial"/>
                <a:sym typeface="Arial"/>
              </a:endParaRPr>
            </a:p>
          </p:txBody>
        </p:sp>
        <p:sp>
          <p:nvSpPr>
            <p:cNvPr id="520" name="Google Shape;520;p11"/>
            <p:cNvSpPr txBox="1"/>
            <p:nvPr/>
          </p:nvSpPr>
          <p:spPr>
            <a:xfrm>
              <a:off x="8382380" y="3285062"/>
              <a:ext cx="2211000" cy="647100"/>
            </a:xfrm>
            <a:prstGeom prst="rect">
              <a:avLst/>
            </a:prstGeom>
            <a:noFill/>
            <a:ln>
              <a:noFill/>
            </a:ln>
          </p:spPr>
          <p:txBody>
            <a:bodyPr spcFirstLastPara="1" wrap="square" lIns="0" tIns="0" rIns="0" bIns="0" anchor="t" anchorCtr="0">
              <a:spAutoFit/>
            </a:bodyPr>
            <a:lstStyle/>
            <a:p>
              <a:pPr marL="0" marR="0" lvl="0" indent="0" algn="ctr" rtl="0">
                <a:lnSpc>
                  <a:spcPct val="121000"/>
                </a:lnSpc>
                <a:spcBef>
                  <a:spcPts val="0"/>
                </a:spcBef>
                <a:spcAft>
                  <a:spcPts val="0"/>
                </a:spcAft>
                <a:buClr>
                  <a:srgbClr val="000000"/>
                </a:buClr>
                <a:buSzPts val="1200"/>
                <a:buFont typeface="Arial"/>
                <a:buNone/>
              </a:pPr>
              <a:r>
                <a:rPr lang="es-CO" sz="1200" b="0" i="0" u="none" strike="noStrike" cap="none">
                  <a:solidFill>
                    <a:srgbClr val="595959"/>
                  </a:solidFill>
                  <a:latin typeface="Nunito Sans"/>
                  <a:ea typeface="Nunito Sans"/>
                  <a:cs typeface="Nunito Sans"/>
                  <a:sym typeface="Nunito Sans"/>
                </a:rPr>
                <a:t>Toma de Posesión diciembre de 2023 - Suspensión efectos TP diciembre de 2024</a:t>
              </a:r>
              <a:endParaRPr sz="1400" b="0" i="0" u="none" strike="noStrike" cap="none">
                <a:solidFill>
                  <a:srgbClr val="000000"/>
                </a:solidFill>
                <a:latin typeface="Arial"/>
                <a:ea typeface="Arial"/>
                <a:cs typeface="Arial"/>
                <a:sym typeface="Arial"/>
              </a:endParaRPr>
            </a:p>
          </p:txBody>
        </p:sp>
        <p:sp>
          <p:nvSpPr>
            <p:cNvPr id="521" name="Google Shape;521;p11"/>
            <p:cNvSpPr/>
            <p:nvPr/>
          </p:nvSpPr>
          <p:spPr>
            <a:xfrm>
              <a:off x="8642338" y="1230464"/>
              <a:ext cx="1598100" cy="2616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00"/>
                <a:buFont typeface="Arial"/>
                <a:buNone/>
              </a:pPr>
              <a:r>
                <a:rPr lang="es-CO" sz="1400" b="1" i="0" u="none" strike="noStrike" cap="none">
                  <a:solidFill>
                    <a:srgbClr val="FFFFFF"/>
                  </a:solidFill>
                  <a:latin typeface="Nunito Sans"/>
                  <a:ea typeface="Nunito Sans"/>
                  <a:cs typeface="Nunito Sans"/>
                  <a:sym typeface="Nunito Sans"/>
                </a:rPr>
                <a:t>Emdupar ESP</a:t>
              </a:r>
              <a:endParaRPr sz="1400" b="1" i="0" u="none" strike="noStrike" cap="none">
                <a:solidFill>
                  <a:srgbClr val="FFFFFF"/>
                </a:solidFill>
                <a:latin typeface="Nunito Sans"/>
                <a:ea typeface="Nunito Sans"/>
                <a:cs typeface="Nunito Sans"/>
                <a:sym typeface="Nunito Sans"/>
              </a:endParaRPr>
            </a:p>
          </p:txBody>
        </p:sp>
      </p:grpSp>
      <p:grpSp>
        <p:nvGrpSpPr>
          <p:cNvPr id="522" name="Google Shape;522;p11"/>
          <p:cNvGrpSpPr/>
          <p:nvPr/>
        </p:nvGrpSpPr>
        <p:grpSpPr>
          <a:xfrm>
            <a:off x="556287" y="1250972"/>
            <a:ext cx="6107361" cy="981066"/>
            <a:chOff x="327876" y="1009916"/>
            <a:chExt cx="6884636" cy="1105800"/>
          </a:xfrm>
        </p:grpSpPr>
        <p:sp>
          <p:nvSpPr>
            <p:cNvPr id="523" name="Google Shape;523;p11"/>
            <p:cNvSpPr/>
            <p:nvPr/>
          </p:nvSpPr>
          <p:spPr>
            <a:xfrm>
              <a:off x="857012" y="1009916"/>
              <a:ext cx="6355500" cy="11058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Verdana"/>
                <a:ea typeface="Verdana"/>
                <a:cs typeface="Verdana"/>
                <a:sym typeface="Verdana"/>
              </a:endParaRPr>
            </a:p>
          </p:txBody>
        </p:sp>
        <p:sp>
          <p:nvSpPr>
            <p:cNvPr id="524" name="Google Shape;524;p11"/>
            <p:cNvSpPr/>
            <p:nvPr/>
          </p:nvSpPr>
          <p:spPr>
            <a:xfrm>
              <a:off x="4335122" y="1173882"/>
              <a:ext cx="1541400" cy="296400"/>
            </a:xfrm>
            <a:prstGeom prst="roundRect">
              <a:avLst>
                <a:gd name="adj" fmla="val 16667"/>
              </a:avLst>
            </a:prstGeom>
            <a:solidFill>
              <a:srgbClr val="FF0066"/>
            </a:solidFill>
            <a:ln>
              <a:noFill/>
            </a:ln>
          </p:spPr>
          <p:txBody>
            <a:bodyPr spcFirstLastPara="1" wrap="square" lIns="91425" tIns="45700" rIns="91425" bIns="45700" anchor="ctr" anchorCtr="0">
              <a:noAutofit/>
            </a:bodyPr>
            <a:lstStyle/>
            <a:p>
              <a:pPr marL="0" marR="0" lvl="0" indent="0" algn="l" rtl="0">
                <a:lnSpc>
                  <a:spcPct val="133000"/>
                </a:lnSpc>
                <a:spcBef>
                  <a:spcPts val="0"/>
                </a:spcBef>
                <a:spcAft>
                  <a:spcPts val="0"/>
                </a:spcAft>
                <a:buClr>
                  <a:srgbClr val="000000"/>
                </a:buClr>
                <a:buSzPts val="1200"/>
                <a:buFont typeface="Arial"/>
                <a:buNone/>
              </a:pPr>
              <a:r>
                <a:rPr lang="es-CO" sz="1200" b="1" i="0" u="none" strike="noStrike" cap="none">
                  <a:solidFill>
                    <a:srgbClr val="FFFFFF"/>
                  </a:solidFill>
                  <a:latin typeface="Nunito Sans"/>
                  <a:ea typeface="Nunito Sans"/>
                  <a:cs typeface="Nunito Sans"/>
                  <a:sym typeface="Nunito Sans"/>
                </a:rPr>
                <a:t>Administración</a:t>
              </a:r>
              <a:endParaRPr sz="1200" b="1" i="0" u="none" strike="noStrike" cap="none">
                <a:solidFill>
                  <a:srgbClr val="FFFFFF"/>
                </a:solidFill>
                <a:latin typeface="Nunito Sans"/>
                <a:ea typeface="Nunito Sans"/>
                <a:cs typeface="Nunito Sans"/>
                <a:sym typeface="Nunito Sans"/>
              </a:endParaRPr>
            </a:p>
          </p:txBody>
        </p:sp>
        <p:sp>
          <p:nvSpPr>
            <p:cNvPr id="525" name="Google Shape;525;p11"/>
            <p:cNvSpPr/>
            <p:nvPr/>
          </p:nvSpPr>
          <p:spPr>
            <a:xfrm>
              <a:off x="1877647" y="1179984"/>
              <a:ext cx="1232700" cy="296400"/>
            </a:xfrm>
            <a:prstGeom prst="roundRect">
              <a:avLst>
                <a:gd name="adj" fmla="val 16667"/>
              </a:avLst>
            </a:prstGeom>
            <a:solidFill>
              <a:srgbClr val="FF86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FFFFFF"/>
                  </a:solidFill>
                  <a:latin typeface="Nunito Sans"/>
                  <a:ea typeface="Nunito Sans"/>
                  <a:cs typeface="Nunito Sans"/>
                  <a:sym typeface="Nunito Sans"/>
                </a:rPr>
                <a:t>Liquidación</a:t>
              </a:r>
              <a:endParaRPr sz="1200" b="1" i="0" u="none" strike="noStrike" cap="none">
                <a:solidFill>
                  <a:srgbClr val="FFFFFF"/>
                </a:solidFill>
                <a:latin typeface="Nunito Sans"/>
                <a:ea typeface="Nunito Sans"/>
                <a:cs typeface="Nunito Sans"/>
                <a:sym typeface="Nunito Sans"/>
              </a:endParaRPr>
            </a:p>
          </p:txBody>
        </p:sp>
        <p:sp>
          <p:nvSpPr>
            <p:cNvPr id="526" name="Google Shape;526;p11"/>
            <p:cNvSpPr/>
            <p:nvPr/>
          </p:nvSpPr>
          <p:spPr>
            <a:xfrm>
              <a:off x="327876" y="1108210"/>
              <a:ext cx="889000" cy="88900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83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CO" sz="3600" b="1" i="0" u="none" strike="noStrike" cap="none">
                  <a:solidFill>
                    <a:srgbClr val="FFFFFF"/>
                  </a:solidFill>
                  <a:latin typeface="Nunito Sans"/>
                  <a:ea typeface="Nunito Sans"/>
                  <a:cs typeface="Nunito Sans"/>
                  <a:sym typeface="Nunito Sans"/>
                </a:rPr>
                <a:t>13</a:t>
              </a:r>
              <a:endParaRPr sz="3600" b="1" i="0" u="none" strike="noStrike" cap="none">
                <a:solidFill>
                  <a:srgbClr val="FFFFFF"/>
                </a:solidFill>
                <a:latin typeface="Nunito Sans"/>
                <a:ea typeface="Nunito Sans"/>
                <a:cs typeface="Nunito Sans"/>
                <a:sym typeface="Nunito Sans"/>
              </a:endParaRPr>
            </a:p>
          </p:txBody>
        </p:sp>
        <p:sp>
          <p:nvSpPr>
            <p:cNvPr id="527" name="Google Shape;527;p11"/>
            <p:cNvSpPr/>
            <p:nvPr/>
          </p:nvSpPr>
          <p:spPr>
            <a:xfrm>
              <a:off x="1469130" y="1160165"/>
              <a:ext cx="333375" cy="33337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w="9525" cap="flat" cmpd="sng">
              <a:solidFill>
                <a:srgbClr val="FF86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CO" sz="1200" b="1" i="0" u="none" strike="noStrike" cap="none">
                  <a:solidFill>
                    <a:srgbClr val="3F3F3F"/>
                  </a:solidFill>
                  <a:latin typeface="Nunito Sans"/>
                  <a:ea typeface="Nunito Sans"/>
                  <a:cs typeface="Nunito Sans"/>
                  <a:sym typeface="Nunito Sans"/>
                </a:rPr>
                <a:t>4</a:t>
              </a:r>
              <a:endParaRPr sz="1200" b="1" i="0" u="none" strike="noStrike" cap="none">
                <a:solidFill>
                  <a:srgbClr val="3F3F3F"/>
                </a:solidFill>
                <a:latin typeface="Nunito Sans"/>
                <a:ea typeface="Nunito Sans"/>
                <a:cs typeface="Nunito Sans"/>
                <a:sym typeface="Nunito Sans"/>
              </a:endParaRPr>
            </a:p>
          </p:txBody>
        </p:sp>
        <p:sp>
          <p:nvSpPr>
            <p:cNvPr id="528" name="Google Shape;528;p11"/>
            <p:cNvSpPr/>
            <p:nvPr/>
          </p:nvSpPr>
          <p:spPr>
            <a:xfrm>
              <a:off x="1460975" y="1563135"/>
              <a:ext cx="349250" cy="3492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w="9525" cap="flat" cmpd="sng">
              <a:solidFill>
                <a:srgbClr val="1BC3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CO" sz="1200" b="1" i="0" u="none" strike="noStrike" cap="none">
                  <a:solidFill>
                    <a:srgbClr val="3F3F3F"/>
                  </a:solidFill>
                  <a:latin typeface="Nunito Sans"/>
                  <a:ea typeface="Nunito Sans"/>
                  <a:cs typeface="Nunito Sans"/>
                  <a:sym typeface="Nunito Sans"/>
                </a:rPr>
                <a:t>7</a:t>
              </a:r>
              <a:endParaRPr sz="1200" b="1" i="0" u="none" strike="noStrike" cap="none">
                <a:solidFill>
                  <a:srgbClr val="3F3F3F"/>
                </a:solidFill>
                <a:latin typeface="Nunito Sans"/>
                <a:ea typeface="Nunito Sans"/>
                <a:cs typeface="Nunito Sans"/>
                <a:sym typeface="Nunito Sans"/>
              </a:endParaRPr>
            </a:p>
          </p:txBody>
        </p:sp>
        <p:sp>
          <p:nvSpPr>
            <p:cNvPr id="529" name="Google Shape;529;p11"/>
            <p:cNvSpPr/>
            <p:nvPr/>
          </p:nvSpPr>
          <p:spPr>
            <a:xfrm>
              <a:off x="3893479" y="1159444"/>
              <a:ext cx="349250" cy="3492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w="9525" cap="flat" cmpd="sng">
              <a:solidFill>
                <a:srgbClr val="FF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CO" sz="1200" b="1" i="0" u="none" strike="noStrike" cap="none">
                  <a:solidFill>
                    <a:srgbClr val="000000"/>
                  </a:solidFill>
                  <a:latin typeface="Nunito Sans"/>
                  <a:ea typeface="Nunito Sans"/>
                  <a:cs typeface="Nunito Sans"/>
                  <a:sym typeface="Nunito Sans"/>
                </a:rPr>
                <a:t>1</a:t>
              </a:r>
              <a:endParaRPr sz="1200" b="1" i="0" u="none" strike="noStrike" cap="none">
                <a:solidFill>
                  <a:srgbClr val="000000"/>
                </a:solidFill>
                <a:latin typeface="Nunito Sans"/>
                <a:ea typeface="Nunito Sans"/>
                <a:cs typeface="Nunito Sans"/>
                <a:sym typeface="Nunito Sans"/>
              </a:endParaRPr>
            </a:p>
          </p:txBody>
        </p:sp>
        <p:sp>
          <p:nvSpPr>
            <p:cNvPr id="530" name="Google Shape;530;p11"/>
            <p:cNvSpPr/>
            <p:nvPr/>
          </p:nvSpPr>
          <p:spPr>
            <a:xfrm>
              <a:off x="3912095" y="1597268"/>
              <a:ext cx="349250" cy="3492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w="9525" cap="flat" cmpd="sng">
              <a:solidFill>
                <a:srgbClr val="2D87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CO" sz="1200" b="1" i="0" u="none" strike="noStrike" cap="none">
                  <a:solidFill>
                    <a:srgbClr val="3F3F3F"/>
                  </a:solidFill>
                  <a:latin typeface="Nunito Sans"/>
                  <a:ea typeface="Nunito Sans"/>
                  <a:cs typeface="Nunito Sans"/>
                  <a:sym typeface="Nunito Sans"/>
                </a:rPr>
                <a:t>1</a:t>
              </a:r>
              <a:endParaRPr sz="1200" b="1" i="0" u="none" strike="noStrike" cap="none">
                <a:solidFill>
                  <a:srgbClr val="3F3F3F"/>
                </a:solidFill>
                <a:latin typeface="Nunito Sans"/>
                <a:ea typeface="Nunito Sans"/>
                <a:cs typeface="Nunito Sans"/>
                <a:sym typeface="Nunito Sans"/>
              </a:endParaRPr>
            </a:p>
          </p:txBody>
        </p:sp>
        <p:sp>
          <p:nvSpPr>
            <p:cNvPr id="531" name="Google Shape;531;p11"/>
            <p:cNvSpPr/>
            <p:nvPr/>
          </p:nvSpPr>
          <p:spPr>
            <a:xfrm>
              <a:off x="1877647" y="1594569"/>
              <a:ext cx="1800600" cy="296400"/>
            </a:xfrm>
            <a:prstGeom prst="roundRect">
              <a:avLst>
                <a:gd name="adj" fmla="val 16667"/>
              </a:avLst>
            </a:prstGeom>
            <a:solidFill>
              <a:srgbClr val="1BC35F"/>
            </a:solidFill>
            <a:ln>
              <a:noFill/>
            </a:ln>
          </p:spPr>
          <p:txBody>
            <a:bodyPr spcFirstLastPara="1" wrap="square" lIns="91425" tIns="45700" rIns="91425" bIns="45700" anchor="ctr" anchorCtr="0">
              <a:noAutofit/>
            </a:bodyPr>
            <a:lstStyle/>
            <a:p>
              <a:pPr marL="0" marR="0" lvl="0" indent="0" algn="l" rtl="0">
                <a:lnSpc>
                  <a:spcPct val="133000"/>
                </a:lnSpc>
                <a:spcBef>
                  <a:spcPts val="0"/>
                </a:spcBef>
                <a:spcAft>
                  <a:spcPts val="0"/>
                </a:spcAft>
                <a:buClr>
                  <a:srgbClr val="000000"/>
                </a:buClr>
                <a:buSzPts val="1200"/>
                <a:buFont typeface="Arial"/>
                <a:buNone/>
              </a:pPr>
              <a:r>
                <a:rPr lang="es-CO" sz="1200" b="1" i="0" u="none" strike="noStrike" cap="none">
                  <a:solidFill>
                    <a:srgbClr val="FFFFFF"/>
                  </a:solidFill>
                  <a:latin typeface="Nunito Sans"/>
                  <a:ea typeface="Nunito Sans"/>
                  <a:cs typeface="Nunito Sans"/>
                  <a:sym typeface="Nunito Sans"/>
                </a:rPr>
                <a:t>Admón. temporal</a:t>
              </a:r>
              <a:endParaRPr sz="1400" b="0" i="0" u="none" strike="noStrike" cap="none">
                <a:solidFill>
                  <a:srgbClr val="000000"/>
                </a:solidFill>
                <a:latin typeface="Arial"/>
                <a:ea typeface="Arial"/>
                <a:cs typeface="Arial"/>
                <a:sym typeface="Arial"/>
              </a:endParaRPr>
            </a:p>
          </p:txBody>
        </p:sp>
        <p:sp>
          <p:nvSpPr>
            <p:cNvPr id="532" name="Google Shape;532;p11"/>
            <p:cNvSpPr/>
            <p:nvPr/>
          </p:nvSpPr>
          <p:spPr>
            <a:xfrm>
              <a:off x="4335122" y="1637432"/>
              <a:ext cx="2717100" cy="296400"/>
            </a:xfrm>
            <a:prstGeom prst="roundRect">
              <a:avLst>
                <a:gd name="adj" fmla="val 16667"/>
              </a:avLst>
            </a:prstGeom>
            <a:solidFill>
              <a:srgbClr val="2D87FF"/>
            </a:solidFill>
            <a:ln>
              <a:noFill/>
            </a:ln>
          </p:spPr>
          <p:txBody>
            <a:bodyPr spcFirstLastPara="1" wrap="square" lIns="91425" tIns="45700" rIns="91425" bIns="45700" anchor="ctr" anchorCtr="0">
              <a:noAutofit/>
            </a:bodyPr>
            <a:lstStyle/>
            <a:p>
              <a:pPr marL="0" marR="0" lvl="0" indent="0" algn="l" rtl="0">
                <a:lnSpc>
                  <a:spcPct val="133000"/>
                </a:lnSpc>
                <a:spcBef>
                  <a:spcPts val="0"/>
                </a:spcBef>
                <a:spcAft>
                  <a:spcPts val="0"/>
                </a:spcAft>
                <a:buClr>
                  <a:srgbClr val="000000"/>
                </a:buClr>
                <a:buSzPts val="1200"/>
                <a:buFont typeface="Arial"/>
                <a:buNone/>
              </a:pPr>
              <a:r>
                <a:rPr lang="es-CO" sz="1200" b="1" i="0" u="none" strike="noStrike" cap="none">
                  <a:solidFill>
                    <a:srgbClr val="FFFFFF"/>
                  </a:solidFill>
                  <a:latin typeface="Nunito Sans"/>
                  <a:ea typeface="Nunito Sans"/>
                  <a:cs typeface="Nunito Sans"/>
                  <a:sym typeface="Nunito Sans"/>
                </a:rPr>
                <a:t>Suspensión de intervención</a:t>
              </a:r>
              <a:endParaRPr sz="1200" b="1" i="0" u="none" strike="noStrike" cap="none">
                <a:solidFill>
                  <a:srgbClr val="FFFFFF"/>
                </a:solidFill>
                <a:latin typeface="Nunito Sans"/>
                <a:ea typeface="Nunito Sans"/>
                <a:cs typeface="Nunito Sans"/>
                <a:sym typeface="Nunito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3b319768a67_0_65"/>
          <p:cNvSpPr/>
          <p:nvPr/>
        </p:nvSpPr>
        <p:spPr>
          <a:xfrm rot="10800000" flipH="1">
            <a:off x="-111642" y="535047"/>
            <a:ext cx="6917700" cy="5406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242853"/>
              </a:solidFill>
              <a:latin typeface="Verdana"/>
              <a:ea typeface="Verdana"/>
              <a:cs typeface="Verdana"/>
              <a:sym typeface="Verdana"/>
            </a:endParaRPr>
          </a:p>
        </p:txBody>
      </p:sp>
      <p:sp>
        <p:nvSpPr>
          <p:cNvPr id="538" name="Google Shape;538;g3b319768a67_0_65"/>
          <p:cNvSpPr txBox="1"/>
          <p:nvPr/>
        </p:nvSpPr>
        <p:spPr>
          <a:xfrm>
            <a:off x="898855" y="636028"/>
            <a:ext cx="4636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Verdana"/>
              <a:buNone/>
            </a:pPr>
            <a:r>
              <a:rPr lang="es-CO" sz="1800" b="1" i="1" u="none" strike="noStrike" cap="none">
                <a:solidFill>
                  <a:srgbClr val="002060"/>
                </a:solidFill>
                <a:latin typeface="Verdana"/>
                <a:ea typeface="Verdana"/>
                <a:cs typeface="Verdana"/>
                <a:sym typeface="Verdana"/>
              </a:rPr>
              <a:t>Procesos de intervención en curso</a:t>
            </a:r>
            <a:endParaRPr sz="1800" b="1" i="1" u="none" strike="noStrike" cap="none">
              <a:solidFill>
                <a:srgbClr val="242853"/>
              </a:solidFill>
              <a:latin typeface="Verdana"/>
              <a:ea typeface="Verdana"/>
              <a:cs typeface="Verdana"/>
              <a:sym typeface="Verdana"/>
            </a:endParaRPr>
          </a:p>
        </p:txBody>
      </p:sp>
      <p:grpSp>
        <p:nvGrpSpPr>
          <p:cNvPr id="539" name="Google Shape;539;g3b319768a67_0_65"/>
          <p:cNvGrpSpPr/>
          <p:nvPr/>
        </p:nvGrpSpPr>
        <p:grpSpPr>
          <a:xfrm>
            <a:off x="697646" y="2691611"/>
            <a:ext cx="4499699" cy="2550473"/>
            <a:chOff x="5862688" y="914128"/>
            <a:chExt cx="4955070" cy="2808582"/>
          </a:xfrm>
        </p:grpSpPr>
        <p:pic>
          <p:nvPicPr>
            <p:cNvPr id="540" name="Google Shape;540;g3b319768a67_0_65"/>
            <p:cNvPicPr preferRelativeResize="0"/>
            <p:nvPr/>
          </p:nvPicPr>
          <p:blipFill rotWithShape="1">
            <a:blip r:embed="rId3">
              <a:alphaModFix/>
            </a:blip>
            <a:srcRect/>
            <a:stretch/>
          </p:blipFill>
          <p:spPr>
            <a:xfrm>
              <a:off x="5862688" y="1109829"/>
              <a:ext cx="1795125" cy="2462232"/>
            </a:xfrm>
            <a:prstGeom prst="rect">
              <a:avLst/>
            </a:prstGeom>
            <a:noFill/>
            <a:ln>
              <a:noFill/>
            </a:ln>
          </p:spPr>
        </p:pic>
        <p:sp>
          <p:nvSpPr>
            <p:cNvPr id="541" name="Google Shape;541;g3b319768a67_0_65"/>
            <p:cNvSpPr/>
            <p:nvPr/>
          </p:nvSpPr>
          <p:spPr>
            <a:xfrm>
              <a:off x="8349472" y="914128"/>
              <a:ext cx="1236000" cy="400200"/>
            </a:xfrm>
            <a:prstGeom prst="roundRect">
              <a:avLst>
                <a:gd name="adj" fmla="val 16667"/>
              </a:avLst>
            </a:prstGeom>
            <a:solidFill>
              <a:srgbClr val="FFFFFF"/>
            </a:solidFill>
            <a:ln w="11525" cap="flat" cmpd="sng">
              <a:solidFill>
                <a:srgbClr val="0283AA"/>
              </a:solidFill>
              <a:prstDash val="solid"/>
              <a:miter lim="800000"/>
              <a:headEnd type="none" w="sm" len="sm"/>
              <a:tailEnd type="none" w="sm" len="sm"/>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1816"/>
                <a:buFont typeface="Arial"/>
                <a:buNone/>
              </a:pPr>
              <a:r>
                <a:rPr lang="es-CO" sz="1816" b="1" i="0" u="none" strike="noStrike" cap="none">
                  <a:solidFill>
                    <a:srgbClr val="0283AA"/>
                  </a:solidFill>
                  <a:latin typeface="Nunito Sans"/>
                  <a:ea typeface="Nunito Sans"/>
                  <a:cs typeface="Nunito Sans"/>
                  <a:sym typeface="Nunito Sans"/>
                </a:rPr>
                <a:t>E</a:t>
              </a:r>
              <a:endParaRPr sz="1271" b="0" i="0" u="none" strike="noStrike" cap="none">
                <a:solidFill>
                  <a:srgbClr val="000000"/>
                </a:solidFill>
                <a:latin typeface="Arial"/>
                <a:ea typeface="Arial"/>
                <a:cs typeface="Arial"/>
                <a:sym typeface="Arial"/>
              </a:endParaRPr>
            </a:p>
          </p:txBody>
        </p:sp>
        <p:sp>
          <p:nvSpPr>
            <p:cNvPr id="542" name="Google Shape;542;g3b319768a67_0_65"/>
            <p:cNvSpPr/>
            <p:nvPr/>
          </p:nvSpPr>
          <p:spPr>
            <a:xfrm>
              <a:off x="8068204" y="1770773"/>
              <a:ext cx="2749500" cy="4359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816"/>
                <a:buFont typeface="Arial"/>
                <a:buNone/>
              </a:pPr>
              <a:r>
                <a:rPr lang="es-CO" sz="1816" b="1" i="0" u="none" strike="noStrike" cap="none">
                  <a:solidFill>
                    <a:srgbClr val="FFFFFF"/>
                  </a:solidFill>
                  <a:latin typeface="Nunito Sans"/>
                  <a:ea typeface="Nunito Sans"/>
                  <a:cs typeface="Nunito Sans"/>
                  <a:sym typeface="Nunito Sans"/>
                </a:rPr>
                <a:t>Air-e ESP</a:t>
              </a:r>
              <a:endParaRPr sz="1816" b="1" i="0" u="none" strike="noStrike" cap="none">
                <a:solidFill>
                  <a:srgbClr val="FFFFFF"/>
                </a:solidFill>
                <a:latin typeface="Nunito Sans"/>
                <a:ea typeface="Nunito Sans"/>
                <a:cs typeface="Nunito Sans"/>
                <a:sym typeface="Nunito Sans"/>
              </a:endParaRPr>
            </a:p>
          </p:txBody>
        </p:sp>
        <p:sp>
          <p:nvSpPr>
            <p:cNvPr id="543" name="Google Shape;543;g3b319768a67_0_65"/>
            <p:cNvSpPr/>
            <p:nvPr/>
          </p:nvSpPr>
          <p:spPr>
            <a:xfrm>
              <a:off x="8068204" y="2527359"/>
              <a:ext cx="2749500" cy="435900"/>
            </a:xfrm>
            <a:prstGeom prst="roundRect">
              <a:avLst>
                <a:gd name="adj" fmla="val 16667"/>
              </a:avLst>
            </a:prstGeom>
            <a:solidFill>
              <a:srgbClr val="FF8601"/>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816"/>
                <a:buFont typeface="Arial"/>
                <a:buNone/>
              </a:pPr>
              <a:r>
                <a:rPr lang="es-CO" sz="1816" b="1" i="0" u="none" strike="noStrike" cap="none">
                  <a:solidFill>
                    <a:srgbClr val="FFFFFF"/>
                  </a:solidFill>
                  <a:latin typeface="Nunito Sans"/>
                  <a:ea typeface="Nunito Sans"/>
                  <a:cs typeface="Nunito Sans"/>
                  <a:sym typeface="Nunito Sans"/>
                </a:rPr>
                <a:t>Electrolima ESP</a:t>
              </a:r>
              <a:endParaRPr sz="1816" b="1" i="0" u="none" strike="noStrike" cap="none">
                <a:solidFill>
                  <a:srgbClr val="FFFFFF"/>
                </a:solidFill>
                <a:latin typeface="Nunito Sans"/>
                <a:ea typeface="Nunito Sans"/>
                <a:cs typeface="Nunito Sans"/>
                <a:sym typeface="Nunito Sans"/>
              </a:endParaRPr>
            </a:p>
          </p:txBody>
        </p:sp>
        <p:sp>
          <p:nvSpPr>
            <p:cNvPr id="544" name="Google Shape;544;g3b319768a67_0_65"/>
            <p:cNvSpPr/>
            <p:nvPr/>
          </p:nvSpPr>
          <p:spPr>
            <a:xfrm>
              <a:off x="8069458" y="3286810"/>
              <a:ext cx="2748300" cy="435900"/>
            </a:xfrm>
            <a:prstGeom prst="roundRect">
              <a:avLst>
                <a:gd name="adj" fmla="val 16667"/>
              </a:avLst>
            </a:prstGeom>
            <a:solidFill>
              <a:srgbClr val="FF8601"/>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816"/>
                <a:buFont typeface="Arial"/>
                <a:buNone/>
              </a:pPr>
              <a:r>
                <a:rPr lang="es-CO" sz="1816" b="1" i="0" u="none" strike="noStrike" cap="none">
                  <a:solidFill>
                    <a:srgbClr val="FFFFFF"/>
                  </a:solidFill>
                  <a:latin typeface="Nunito Sans"/>
                  <a:ea typeface="Nunito Sans"/>
                  <a:cs typeface="Nunito Sans"/>
                  <a:sym typeface="Nunito Sans"/>
                </a:rPr>
                <a:t>Electricaribe ESP</a:t>
              </a:r>
              <a:endParaRPr sz="1816" b="1" i="0" u="none" strike="noStrike" cap="none">
                <a:solidFill>
                  <a:srgbClr val="FFFFFF"/>
                </a:solidFill>
                <a:latin typeface="Nunito Sans"/>
                <a:ea typeface="Nunito Sans"/>
                <a:cs typeface="Nunito Sans"/>
                <a:sym typeface="Nunito Sans"/>
              </a:endParaRPr>
            </a:p>
          </p:txBody>
        </p:sp>
      </p:grpSp>
      <p:grpSp>
        <p:nvGrpSpPr>
          <p:cNvPr id="545" name="Google Shape;545;g3b319768a67_0_65"/>
          <p:cNvGrpSpPr/>
          <p:nvPr/>
        </p:nvGrpSpPr>
        <p:grpSpPr>
          <a:xfrm>
            <a:off x="5954286" y="1156552"/>
            <a:ext cx="3811473" cy="5495685"/>
            <a:chOff x="428396" y="566018"/>
            <a:chExt cx="3528488" cy="6173540"/>
          </a:xfrm>
        </p:grpSpPr>
        <p:sp>
          <p:nvSpPr>
            <p:cNvPr id="546" name="Google Shape;546;g3b319768a67_0_65"/>
            <p:cNvSpPr/>
            <p:nvPr/>
          </p:nvSpPr>
          <p:spPr>
            <a:xfrm>
              <a:off x="1904237" y="6347158"/>
              <a:ext cx="2032200" cy="3924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635"/>
                <a:buFont typeface="Arial"/>
                <a:buNone/>
              </a:pPr>
              <a:r>
                <a:rPr lang="es-CO" sz="1634" b="1" i="0" u="none" strike="noStrike" cap="none">
                  <a:solidFill>
                    <a:srgbClr val="FFFFFF"/>
                  </a:solidFill>
                  <a:latin typeface="Nunito Sans"/>
                  <a:ea typeface="Nunito Sans"/>
                  <a:cs typeface="Nunito Sans"/>
                  <a:sym typeface="Nunito Sans"/>
                </a:rPr>
                <a:t>Espuflan ESP</a:t>
              </a:r>
              <a:endParaRPr sz="1634" b="1" i="0" u="none" strike="noStrike" cap="none">
                <a:solidFill>
                  <a:srgbClr val="FFFFFF"/>
                </a:solidFill>
                <a:latin typeface="Nunito Sans"/>
                <a:ea typeface="Nunito Sans"/>
                <a:cs typeface="Nunito Sans"/>
                <a:sym typeface="Nunito Sans"/>
              </a:endParaRPr>
            </a:p>
          </p:txBody>
        </p:sp>
        <p:grpSp>
          <p:nvGrpSpPr>
            <p:cNvPr id="547" name="Google Shape;547;g3b319768a67_0_65"/>
            <p:cNvGrpSpPr/>
            <p:nvPr/>
          </p:nvGrpSpPr>
          <p:grpSpPr>
            <a:xfrm>
              <a:off x="428396" y="566018"/>
              <a:ext cx="3528488" cy="5696825"/>
              <a:chOff x="428396" y="566018"/>
              <a:chExt cx="3528488" cy="5696825"/>
            </a:xfrm>
          </p:grpSpPr>
          <p:pic>
            <p:nvPicPr>
              <p:cNvPr id="548" name="Google Shape;548;g3b319768a67_0_65"/>
              <p:cNvPicPr preferRelativeResize="0"/>
              <p:nvPr/>
            </p:nvPicPr>
            <p:blipFill rotWithShape="1">
              <a:blip r:embed="rId4">
                <a:alphaModFix/>
              </a:blip>
              <a:srcRect/>
              <a:stretch/>
            </p:blipFill>
            <p:spPr>
              <a:xfrm>
                <a:off x="471526" y="1221169"/>
                <a:ext cx="1031810" cy="1562519"/>
              </a:xfrm>
              <a:prstGeom prst="rect">
                <a:avLst/>
              </a:prstGeom>
              <a:noFill/>
              <a:ln>
                <a:noFill/>
              </a:ln>
            </p:spPr>
          </p:pic>
          <p:pic>
            <p:nvPicPr>
              <p:cNvPr id="549" name="Google Shape;549;g3b319768a67_0_65"/>
              <p:cNvPicPr preferRelativeResize="0"/>
              <p:nvPr/>
            </p:nvPicPr>
            <p:blipFill rotWithShape="1">
              <a:blip r:embed="rId5">
                <a:alphaModFix/>
              </a:blip>
              <a:srcRect/>
              <a:stretch/>
            </p:blipFill>
            <p:spPr>
              <a:xfrm>
                <a:off x="428396" y="2897070"/>
                <a:ext cx="1074940" cy="1562519"/>
              </a:xfrm>
              <a:prstGeom prst="rect">
                <a:avLst/>
              </a:prstGeom>
              <a:noFill/>
              <a:ln>
                <a:noFill/>
              </a:ln>
            </p:spPr>
          </p:pic>
          <p:sp>
            <p:nvSpPr>
              <p:cNvPr id="550" name="Google Shape;550;g3b319768a67_0_65"/>
              <p:cNvSpPr/>
              <p:nvPr/>
            </p:nvSpPr>
            <p:spPr>
              <a:xfrm>
                <a:off x="1904238" y="1109829"/>
                <a:ext cx="2011800" cy="3924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635"/>
                  <a:buFont typeface="Arial"/>
                  <a:buNone/>
                </a:pPr>
                <a:r>
                  <a:rPr lang="es-CO" sz="1634" b="1" i="0" u="none" strike="noStrike" cap="none">
                    <a:solidFill>
                      <a:srgbClr val="FFFFFF"/>
                    </a:solidFill>
                    <a:latin typeface="Nunito Sans"/>
                    <a:ea typeface="Nunito Sans"/>
                    <a:cs typeface="Nunito Sans"/>
                    <a:sym typeface="Nunito Sans"/>
                  </a:rPr>
                  <a:t>Essmar ESP</a:t>
                </a:r>
                <a:endParaRPr sz="1634" b="1" i="0" u="none" strike="noStrike" cap="none">
                  <a:solidFill>
                    <a:srgbClr val="FFFFFF"/>
                  </a:solidFill>
                  <a:latin typeface="Nunito Sans"/>
                  <a:ea typeface="Nunito Sans"/>
                  <a:cs typeface="Nunito Sans"/>
                  <a:sym typeface="Nunito Sans"/>
                </a:endParaRPr>
              </a:p>
            </p:txBody>
          </p:sp>
          <p:sp>
            <p:nvSpPr>
              <p:cNvPr id="551" name="Google Shape;551;g3b319768a67_0_65"/>
              <p:cNvSpPr/>
              <p:nvPr/>
            </p:nvSpPr>
            <p:spPr>
              <a:xfrm>
                <a:off x="1988329" y="566018"/>
                <a:ext cx="1236000" cy="400200"/>
              </a:xfrm>
              <a:prstGeom prst="roundRect">
                <a:avLst>
                  <a:gd name="adj" fmla="val 16667"/>
                </a:avLst>
              </a:prstGeom>
              <a:solidFill>
                <a:srgbClr val="FFFFFF"/>
              </a:solidFill>
              <a:ln w="11525" cap="flat" cmpd="sng">
                <a:solidFill>
                  <a:srgbClr val="0283AA"/>
                </a:solidFill>
                <a:prstDash val="solid"/>
                <a:miter lim="800000"/>
                <a:headEnd type="none" w="sm" len="sm"/>
                <a:tailEnd type="none" w="sm" len="sm"/>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1634"/>
                  <a:buFont typeface="Arial"/>
                  <a:buNone/>
                </a:pPr>
                <a:r>
                  <a:rPr lang="es-CO" sz="1634" b="1" i="0" u="none" strike="noStrike" cap="none">
                    <a:solidFill>
                      <a:srgbClr val="0283AA"/>
                    </a:solidFill>
                    <a:latin typeface="Nunito Sans"/>
                    <a:ea typeface="Nunito Sans"/>
                    <a:cs typeface="Nunito Sans"/>
                    <a:sym typeface="Nunito Sans"/>
                  </a:rPr>
                  <a:t>AAA</a:t>
                </a:r>
                <a:endParaRPr sz="1271" b="0" i="0" u="none" strike="noStrike" cap="none">
                  <a:solidFill>
                    <a:srgbClr val="000000"/>
                  </a:solidFill>
                  <a:latin typeface="Arial"/>
                  <a:ea typeface="Arial"/>
                  <a:cs typeface="Arial"/>
                  <a:sym typeface="Arial"/>
                </a:endParaRPr>
              </a:p>
            </p:txBody>
          </p:sp>
          <p:pic>
            <p:nvPicPr>
              <p:cNvPr id="552" name="Google Shape;552;g3b319768a67_0_65"/>
              <p:cNvPicPr preferRelativeResize="0"/>
              <p:nvPr/>
            </p:nvPicPr>
            <p:blipFill rotWithShape="1">
              <a:blip r:embed="rId6">
                <a:alphaModFix/>
              </a:blip>
              <a:srcRect/>
              <a:stretch/>
            </p:blipFill>
            <p:spPr>
              <a:xfrm>
                <a:off x="471526" y="4572971"/>
                <a:ext cx="1074940" cy="1506429"/>
              </a:xfrm>
              <a:prstGeom prst="rect">
                <a:avLst/>
              </a:prstGeom>
              <a:noFill/>
              <a:ln>
                <a:noFill/>
              </a:ln>
            </p:spPr>
          </p:pic>
          <p:sp>
            <p:nvSpPr>
              <p:cNvPr id="553" name="Google Shape;553;g3b319768a67_0_65"/>
              <p:cNvSpPr/>
              <p:nvPr/>
            </p:nvSpPr>
            <p:spPr>
              <a:xfrm>
                <a:off x="1988329" y="3522846"/>
                <a:ext cx="1236000" cy="400200"/>
              </a:xfrm>
              <a:prstGeom prst="roundRect">
                <a:avLst>
                  <a:gd name="adj" fmla="val 16667"/>
                </a:avLst>
              </a:prstGeom>
              <a:solidFill>
                <a:srgbClr val="FFFFFF"/>
              </a:solidFill>
              <a:ln w="11525" cap="flat" cmpd="sng">
                <a:solidFill>
                  <a:srgbClr val="0283AA"/>
                </a:solidFill>
                <a:prstDash val="solid"/>
                <a:miter lim="800000"/>
                <a:headEnd type="none" w="sm" len="sm"/>
                <a:tailEnd type="none" w="sm" len="sm"/>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1634"/>
                  <a:buFont typeface="Arial"/>
                  <a:buNone/>
                </a:pPr>
                <a:r>
                  <a:rPr lang="es-CO" sz="1634" b="1" i="0" u="none" strike="noStrike" cap="none">
                    <a:solidFill>
                      <a:srgbClr val="0283AA"/>
                    </a:solidFill>
                    <a:latin typeface="Nunito Sans"/>
                    <a:ea typeface="Nunito Sans"/>
                    <a:cs typeface="Nunito Sans"/>
                    <a:sym typeface="Nunito Sans"/>
                  </a:rPr>
                  <a:t>AA</a:t>
                </a:r>
                <a:endParaRPr sz="1271" b="0" i="0" u="none" strike="noStrike" cap="none">
                  <a:solidFill>
                    <a:srgbClr val="000000"/>
                  </a:solidFill>
                  <a:latin typeface="Arial"/>
                  <a:ea typeface="Arial"/>
                  <a:cs typeface="Arial"/>
                  <a:sym typeface="Arial"/>
                </a:endParaRPr>
              </a:p>
            </p:txBody>
          </p:sp>
          <p:sp>
            <p:nvSpPr>
              <p:cNvPr id="554" name="Google Shape;554;g3b319768a67_0_65"/>
              <p:cNvSpPr/>
              <p:nvPr/>
            </p:nvSpPr>
            <p:spPr>
              <a:xfrm>
                <a:off x="1988329" y="5442569"/>
                <a:ext cx="1160400" cy="400200"/>
              </a:xfrm>
              <a:prstGeom prst="roundRect">
                <a:avLst>
                  <a:gd name="adj" fmla="val 16667"/>
                </a:avLst>
              </a:prstGeom>
              <a:solidFill>
                <a:srgbClr val="FFFFFF"/>
              </a:solidFill>
              <a:ln w="11525" cap="flat" cmpd="sng">
                <a:solidFill>
                  <a:srgbClr val="0283AA"/>
                </a:solidFill>
                <a:prstDash val="solid"/>
                <a:miter lim="800000"/>
                <a:headEnd type="none" w="sm" len="sm"/>
                <a:tailEnd type="none" w="sm" len="sm"/>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1634"/>
                  <a:buFont typeface="Arial"/>
                  <a:buNone/>
                </a:pPr>
                <a:r>
                  <a:rPr lang="es-CO" sz="1634" b="1" i="0" u="none" strike="noStrike" cap="none">
                    <a:solidFill>
                      <a:srgbClr val="0283AA"/>
                    </a:solidFill>
                    <a:latin typeface="Nunito Sans"/>
                    <a:ea typeface="Nunito Sans"/>
                    <a:cs typeface="Nunito Sans"/>
                    <a:sym typeface="Nunito Sans"/>
                  </a:rPr>
                  <a:t>A</a:t>
                </a:r>
                <a:endParaRPr sz="1271" b="0" i="0" u="none" strike="noStrike" cap="none">
                  <a:solidFill>
                    <a:srgbClr val="000000"/>
                  </a:solidFill>
                  <a:latin typeface="Arial"/>
                  <a:ea typeface="Arial"/>
                  <a:cs typeface="Arial"/>
                  <a:sym typeface="Arial"/>
                </a:endParaRPr>
              </a:p>
            </p:txBody>
          </p:sp>
          <p:sp>
            <p:nvSpPr>
              <p:cNvPr id="555" name="Google Shape;555;g3b319768a67_0_65"/>
              <p:cNvSpPr/>
              <p:nvPr/>
            </p:nvSpPr>
            <p:spPr>
              <a:xfrm>
                <a:off x="1904237" y="5914243"/>
                <a:ext cx="2032200" cy="348600"/>
              </a:xfrm>
              <a:prstGeom prst="roundRect">
                <a:avLst>
                  <a:gd name="adj" fmla="val 16667"/>
                </a:avLst>
              </a:prstGeom>
              <a:solidFill>
                <a:srgbClr val="FF8601"/>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53"/>
                  <a:buFont typeface="Arial"/>
                  <a:buNone/>
                </a:pPr>
                <a:r>
                  <a:rPr lang="es-CO" sz="1452" b="1" i="0" u="none" strike="noStrike" cap="none">
                    <a:solidFill>
                      <a:srgbClr val="FFFFFF"/>
                    </a:solidFill>
                    <a:latin typeface="Nunito Sans"/>
                    <a:ea typeface="Nunito Sans"/>
                    <a:cs typeface="Nunito Sans"/>
                    <a:sym typeface="Nunito Sans"/>
                  </a:rPr>
                  <a:t>Emsirva ESP</a:t>
                </a:r>
                <a:endParaRPr sz="1452" b="1" i="0" u="none" strike="noStrike" cap="none">
                  <a:solidFill>
                    <a:srgbClr val="FFFFFF"/>
                  </a:solidFill>
                  <a:latin typeface="Nunito Sans"/>
                  <a:ea typeface="Nunito Sans"/>
                  <a:cs typeface="Nunito Sans"/>
                  <a:sym typeface="Nunito Sans"/>
                </a:endParaRPr>
              </a:p>
            </p:txBody>
          </p:sp>
          <p:sp>
            <p:nvSpPr>
              <p:cNvPr id="556" name="Google Shape;556;g3b319768a67_0_65"/>
              <p:cNvSpPr/>
              <p:nvPr/>
            </p:nvSpPr>
            <p:spPr>
              <a:xfrm>
                <a:off x="1904237" y="4000537"/>
                <a:ext cx="2011800" cy="3924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635"/>
                  <a:buFont typeface="Arial"/>
                  <a:buNone/>
                </a:pPr>
                <a:r>
                  <a:rPr lang="es-CO" sz="1634" b="1" i="0" u="none" strike="noStrike" cap="none">
                    <a:solidFill>
                      <a:srgbClr val="FFFFFF"/>
                    </a:solidFill>
                    <a:latin typeface="Nunito Sans"/>
                    <a:ea typeface="Nunito Sans"/>
                    <a:cs typeface="Nunito Sans"/>
                    <a:sym typeface="Nunito Sans"/>
                  </a:rPr>
                  <a:t>Acuecar ESP</a:t>
                </a:r>
                <a:endParaRPr sz="1634" b="1" i="0" u="none" strike="noStrike" cap="none">
                  <a:solidFill>
                    <a:srgbClr val="FFFFFF"/>
                  </a:solidFill>
                  <a:latin typeface="Nunito Sans"/>
                  <a:ea typeface="Nunito Sans"/>
                  <a:cs typeface="Nunito Sans"/>
                  <a:sym typeface="Nunito Sans"/>
                </a:endParaRPr>
              </a:p>
            </p:txBody>
          </p:sp>
          <p:sp>
            <p:nvSpPr>
              <p:cNvPr id="557" name="Google Shape;557;g3b319768a67_0_65"/>
              <p:cNvSpPr/>
              <p:nvPr/>
            </p:nvSpPr>
            <p:spPr>
              <a:xfrm>
                <a:off x="1904237" y="4471763"/>
                <a:ext cx="2011800" cy="3924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635"/>
                  <a:buFont typeface="Arial"/>
                  <a:buNone/>
                </a:pPr>
                <a:r>
                  <a:rPr lang="es-CO" sz="1634" b="1" i="0" u="none" strike="noStrike" cap="none">
                    <a:solidFill>
                      <a:srgbClr val="FFFFFF"/>
                    </a:solidFill>
                    <a:latin typeface="Nunito Sans"/>
                    <a:ea typeface="Nunito Sans"/>
                    <a:cs typeface="Nunito Sans"/>
                    <a:sym typeface="Nunito Sans"/>
                  </a:rPr>
                  <a:t>Emdupar ESP</a:t>
                </a:r>
                <a:endParaRPr sz="1634" b="1" i="0" u="none" strike="noStrike" cap="none">
                  <a:solidFill>
                    <a:srgbClr val="FFFFFF"/>
                  </a:solidFill>
                  <a:latin typeface="Nunito Sans"/>
                  <a:ea typeface="Nunito Sans"/>
                  <a:cs typeface="Nunito Sans"/>
                  <a:sym typeface="Nunito Sans"/>
                </a:endParaRPr>
              </a:p>
            </p:txBody>
          </p:sp>
          <p:sp>
            <p:nvSpPr>
              <p:cNvPr id="558" name="Google Shape;558;g3b319768a67_0_65"/>
              <p:cNvSpPr/>
              <p:nvPr/>
            </p:nvSpPr>
            <p:spPr>
              <a:xfrm>
                <a:off x="1924685" y="1606001"/>
                <a:ext cx="2011800" cy="3486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53"/>
                  <a:buFont typeface="Arial"/>
                  <a:buNone/>
                </a:pPr>
                <a:r>
                  <a:rPr lang="es-CO" sz="1452" b="1" i="0" u="none" strike="noStrike" cap="none">
                    <a:solidFill>
                      <a:srgbClr val="FFFFFF"/>
                    </a:solidFill>
                    <a:latin typeface="Nunito Sans"/>
                    <a:ea typeface="Nunito Sans"/>
                    <a:cs typeface="Nunito Sans"/>
                    <a:sym typeface="Nunito Sans"/>
                  </a:rPr>
                  <a:t>Emprevel ESP</a:t>
                </a:r>
                <a:endParaRPr sz="1452" b="1" i="0" u="none" strike="noStrike" cap="none">
                  <a:solidFill>
                    <a:srgbClr val="FFFFFF"/>
                  </a:solidFill>
                  <a:latin typeface="Nunito Sans"/>
                  <a:ea typeface="Nunito Sans"/>
                  <a:cs typeface="Nunito Sans"/>
                  <a:sym typeface="Nunito Sans"/>
                </a:endParaRPr>
              </a:p>
            </p:txBody>
          </p:sp>
          <p:sp>
            <p:nvSpPr>
              <p:cNvPr id="559" name="Google Shape;559;g3b319768a67_0_65"/>
              <p:cNvSpPr/>
              <p:nvPr/>
            </p:nvSpPr>
            <p:spPr>
              <a:xfrm>
                <a:off x="1924685" y="2058907"/>
                <a:ext cx="1991400" cy="348600"/>
              </a:xfrm>
              <a:prstGeom prst="roundRect">
                <a:avLst>
                  <a:gd name="adj" fmla="val 16667"/>
                </a:avLst>
              </a:prstGeom>
              <a:solidFill>
                <a:srgbClr val="FF8601"/>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453"/>
                  <a:buFont typeface="Arial"/>
                  <a:buNone/>
                </a:pPr>
                <a:r>
                  <a:rPr lang="es-CO" sz="1452" b="1" i="0" u="none" strike="noStrike" cap="none">
                    <a:solidFill>
                      <a:srgbClr val="FFFFFF"/>
                    </a:solidFill>
                    <a:latin typeface="Nunito Sans"/>
                    <a:ea typeface="Nunito Sans"/>
                    <a:cs typeface="Nunito Sans"/>
                    <a:sym typeface="Nunito Sans"/>
                  </a:rPr>
                  <a:t>EPQ ESP</a:t>
                </a:r>
                <a:endParaRPr sz="1452" b="1" i="0" u="none" strike="noStrike" cap="none">
                  <a:solidFill>
                    <a:srgbClr val="FFFFFF"/>
                  </a:solidFill>
                  <a:latin typeface="Nunito Sans"/>
                  <a:ea typeface="Nunito Sans"/>
                  <a:cs typeface="Nunito Sans"/>
                  <a:sym typeface="Nunito Sans"/>
                </a:endParaRPr>
              </a:p>
            </p:txBody>
          </p:sp>
          <p:sp>
            <p:nvSpPr>
              <p:cNvPr id="560" name="Google Shape;560;g3b319768a67_0_65"/>
              <p:cNvSpPr/>
              <p:nvPr/>
            </p:nvSpPr>
            <p:spPr>
              <a:xfrm>
                <a:off x="1924685" y="2502069"/>
                <a:ext cx="2011800" cy="392400"/>
              </a:xfrm>
              <a:prstGeom prst="roundRect">
                <a:avLst>
                  <a:gd name="adj" fmla="val 16667"/>
                </a:avLst>
              </a:prstGeom>
              <a:solidFill>
                <a:srgbClr val="1BC35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635"/>
                  <a:buFont typeface="Arial"/>
                  <a:buNone/>
                </a:pPr>
                <a:r>
                  <a:rPr lang="es-CO" sz="1634" b="1" i="0" u="none" strike="noStrike" cap="none">
                    <a:solidFill>
                      <a:srgbClr val="FFFFFF"/>
                    </a:solidFill>
                    <a:latin typeface="Nunito Sans"/>
                    <a:ea typeface="Nunito Sans"/>
                    <a:cs typeface="Nunito Sans"/>
                    <a:sym typeface="Nunito Sans"/>
                  </a:rPr>
                  <a:t>P &amp; K S.A.S</a:t>
                </a:r>
                <a:endParaRPr sz="1634" b="1" i="0" u="none" strike="noStrike" cap="none">
                  <a:solidFill>
                    <a:srgbClr val="FFFFFF"/>
                  </a:solidFill>
                  <a:latin typeface="Nunito Sans"/>
                  <a:ea typeface="Nunito Sans"/>
                  <a:cs typeface="Nunito Sans"/>
                  <a:sym typeface="Nunito Sans"/>
                </a:endParaRPr>
              </a:p>
            </p:txBody>
          </p:sp>
          <p:sp>
            <p:nvSpPr>
              <p:cNvPr id="561" name="Google Shape;561;g3b319768a67_0_65"/>
              <p:cNvSpPr/>
              <p:nvPr/>
            </p:nvSpPr>
            <p:spPr>
              <a:xfrm>
                <a:off x="1924684" y="2994040"/>
                <a:ext cx="2032200" cy="392400"/>
              </a:xfrm>
              <a:prstGeom prst="roundRect">
                <a:avLst>
                  <a:gd name="adj" fmla="val 16667"/>
                </a:avLst>
              </a:prstGeom>
              <a:solidFill>
                <a:srgbClr val="FF0066"/>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635"/>
                  <a:buFont typeface="Arial"/>
                  <a:buNone/>
                </a:pPr>
                <a:r>
                  <a:rPr lang="es-CO" sz="1634" b="1" i="0" u="none" strike="noStrike" cap="none">
                    <a:solidFill>
                      <a:srgbClr val="FFFFFF"/>
                    </a:solidFill>
                    <a:latin typeface="Nunito Sans"/>
                    <a:ea typeface="Nunito Sans"/>
                    <a:cs typeface="Nunito Sans"/>
                    <a:sym typeface="Nunito Sans"/>
                  </a:rPr>
                  <a:t>Yopal ESP</a:t>
                </a:r>
                <a:endParaRPr sz="1634" b="0" i="0" u="none" strike="noStrike" cap="none">
                  <a:solidFill>
                    <a:srgbClr val="000000"/>
                  </a:solidFill>
                  <a:latin typeface="Arial"/>
                  <a:ea typeface="Arial"/>
                  <a:cs typeface="Arial"/>
                  <a:sym typeface="Arial"/>
                </a:endParaRPr>
              </a:p>
            </p:txBody>
          </p:sp>
          <p:sp>
            <p:nvSpPr>
              <p:cNvPr id="562" name="Google Shape;562;g3b319768a67_0_65"/>
              <p:cNvSpPr/>
              <p:nvPr/>
            </p:nvSpPr>
            <p:spPr>
              <a:xfrm>
                <a:off x="1904237" y="4947880"/>
                <a:ext cx="2011800" cy="392400"/>
              </a:xfrm>
              <a:prstGeom prst="roundRect">
                <a:avLst>
                  <a:gd name="adj" fmla="val 16667"/>
                </a:avLst>
              </a:prstGeom>
              <a:solidFill>
                <a:srgbClr val="2D87FF"/>
              </a:solidFill>
              <a:ln>
                <a:noFill/>
              </a:ln>
            </p:spPr>
            <p:txBody>
              <a:bodyPr spcFirstLastPara="1" wrap="square" lIns="0" tIns="0" rIns="0" bIns="0" anchor="t" anchorCtr="0">
                <a:noAutofit/>
              </a:bodyPr>
              <a:lstStyle/>
              <a:p>
                <a:pPr marL="0" marR="0" lvl="0" indent="0" algn="ctr" rtl="0">
                  <a:lnSpc>
                    <a:spcPct val="128000"/>
                  </a:lnSpc>
                  <a:spcBef>
                    <a:spcPts val="0"/>
                  </a:spcBef>
                  <a:spcAft>
                    <a:spcPts val="0"/>
                  </a:spcAft>
                  <a:buClr>
                    <a:srgbClr val="000000"/>
                  </a:buClr>
                  <a:buSzPts val="1635"/>
                  <a:buFont typeface="Arial"/>
                  <a:buNone/>
                </a:pPr>
                <a:r>
                  <a:rPr lang="es-CO" sz="1634" b="1" i="0" u="none" strike="noStrike" cap="none">
                    <a:solidFill>
                      <a:srgbClr val="FFFFFF"/>
                    </a:solidFill>
                    <a:latin typeface="Nunito Sans"/>
                    <a:ea typeface="Nunito Sans"/>
                    <a:cs typeface="Nunito Sans"/>
                    <a:sym typeface="Nunito Sans"/>
                  </a:rPr>
                  <a:t>Coservicios</a:t>
                </a:r>
                <a:r>
                  <a:rPr lang="es-CO" sz="1089" b="1" i="0" u="none" strike="noStrike" cap="none">
                    <a:solidFill>
                      <a:srgbClr val="FFFFFF"/>
                    </a:solidFill>
                    <a:latin typeface="Nunito Sans"/>
                    <a:ea typeface="Nunito Sans"/>
                    <a:cs typeface="Nunito Sans"/>
                    <a:sym typeface="Nunito Sans"/>
                  </a:rPr>
                  <a:t> ESP</a:t>
                </a:r>
                <a:endParaRPr sz="1089" b="1" i="0" u="none" strike="noStrike" cap="none">
                  <a:solidFill>
                    <a:srgbClr val="FFFFFF"/>
                  </a:solidFill>
                  <a:latin typeface="Nunito Sans"/>
                  <a:ea typeface="Nunito Sans"/>
                  <a:cs typeface="Nunito Sans"/>
                  <a:sym typeface="Nunito Sans"/>
                </a:endParaRPr>
              </a:p>
            </p:txBody>
          </p:sp>
        </p:grpSp>
      </p:grpSp>
      <p:grpSp>
        <p:nvGrpSpPr>
          <p:cNvPr id="563" name="Google Shape;563;g3b319768a67_0_65"/>
          <p:cNvGrpSpPr/>
          <p:nvPr/>
        </p:nvGrpSpPr>
        <p:grpSpPr>
          <a:xfrm>
            <a:off x="443348" y="1176682"/>
            <a:ext cx="5311497" cy="919915"/>
            <a:chOff x="327876" y="1009916"/>
            <a:chExt cx="6884636" cy="1105800"/>
          </a:xfrm>
        </p:grpSpPr>
        <p:sp>
          <p:nvSpPr>
            <p:cNvPr id="564" name="Google Shape;564;g3b319768a67_0_65"/>
            <p:cNvSpPr/>
            <p:nvPr/>
          </p:nvSpPr>
          <p:spPr>
            <a:xfrm>
              <a:off x="857012" y="1009916"/>
              <a:ext cx="6355500" cy="1105800"/>
            </a:xfrm>
            <a:prstGeom prst="roundRect">
              <a:avLst>
                <a:gd name="adj" fmla="val 16667"/>
              </a:avLst>
            </a:prstGeom>
            <a:solidFill>
              <a:srgbClr val="F2F2F2"/>
            </a:solidFill>
            <a:ln>
              <a:noFill/>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1090"/>
                <a:buFont typeface="Arial"/>
                <a:buNone/>
              </a:pPr>
              <a:endParaRPr sz="1089" b="0" i="0" u="none" strike="noStrike" cap="none">
                <a:solidFill>
                  <a:srgbClr val="FFFFFF"/>
                </a:solidFill>
                <a:latin typeface="Verdana"/>
                <a:ea typeface="Verdana"/>
                <a:cs typeface="Verdana"/>
                <a:sym typeface="Verdana"/>
              </a:endParaRPr>
            </a:p>
          </p:txBody>
        </p:sp>
        <p:sp>
          <p:nvSpPr>
            <p:cNvPr id="565" name="Google Shape;565;g3b319768a67_0_65"/>
            <p:cNvSpPr/>
            <p:nvPr/>
          </p:nvSpPr>
          <p:spPr>
            <a:xfrm>
              <a:off x="4335122" y="1173882"/>
              <a:ext cx="1541400" cy="296400"/>
            </a:xfrm>
            <a:prstGeom prst="roundRect">
              <a:avLst>
                <a:gd name="adj" fmla="val 16667"/>
              </a:avLst>
            </a:prstGeom>
            <a:solidFill>
              <a:srgbClr val="FF0066"/>
            </a:solidFill>
            <a:ln>
              <a:noFill/>
            </a:ln>
          </p:spPr>
          <p:txBody>
            <a:bodyPr spcFirstLastPara="1" wrap="square" lIns="83025" tIns="41500" rIns="83025" bIns="41500" anchor="ctr" anchorCtr="0">
              <a:noAutofit/>
            </a:bodyPr>
            <a:lstStyle/>
            <a:p>
              <a:pPr marL="0" marR="0" lvl="0" indent="0" algn="l" rtl="0">
                <a:lnSpc>
                  <a:spcPct val="133000"/>
                </a:lnSpc>
                <a:spcBef>
                  <a:spcPts val="0"/>
                </a:spcBef>
                <a:spcAft>
                  <a:spcPts val="0"/>
                </a:spcAft>
                <a:buClr>
                  <a:srgbClr val="000000"/>
                </a:buClr>
                <a:buSzPts val="1090"/>
                <a:buFont typeface="Arial"/>
                <a:buNone/>
              </a:pPr>
              <a:r>
                <a:rPr lang="es-CO" sz="1089" b="1" i="0" u="none" strike="noStrike" cap="none">
                  <a:solidFill>
                    <a:srgbClr val="FFFFFF"/>
                  </a:solidFill>
                  <a:latin typeface="Nunito Sans"/>
                  <a:ea typeface="Nunito Sans"/>
                  <a:cs typeface="Nunito Sans"/>
                  <a:sym typeface="Nunito Sans"/>
                </a:rPr>
                <a:t>Administración</a:t>
              </a:r>
              <a:endParaRPr sz="1089" b="1" i="0" u="none" strike="noStrike" cap="none">
                <a:solidFill>
                  <a:srgbClr val="FFFFFF"/>
                </a:solidFill>
                <a:latin typeface="Nunito Sans"/>
                <a:ea typeface="Nunito Sans"/>
                <a:cs typeface="Nunito Sans"/>
                <a:sym typeface="Nunito Sans"/>
              </a:endParaRPr>
            </a:p>
          </p:txBody>
        </p:sp>
        <p:sp>
          <p:nvSpPr>
            <p:cNvPr id="566" name="Google Shape;566;g3b319768a67_0_65"/>
            <p:cNvSpPr/>
            <p:nvPr/>
          </p:nvSpPr>
          <p:spPr>
            <a:xfrm>
              <a:off x="1877647" y="1179984"/>
              <a:ext cx="1232700" cy="296400"/>
            </a:xfrm>
            <a:prstGeom prst="roundRect">
              <a:avLst>
                <a:gd name="adj" fmla="val 16667"/>
              </a:avLst>
            </a:prstGeom>
            <a:solidFill>
              <a:srgbClr val="FF8601"/>
            </a:solidFill>
            <a:ln>
              <a:noFill/>
            </a:ln>
          </p:spPr>
          <p:txBody>
            <a:bodyPr spcFirstLastPara="1" wrap="square" lIns="83025" tIns="41500" rIns="83025" bIns="41500" anchor="ctr" anchorCtr="0">
              <a:noAutofit/>
            </a:bodyPr>
            <a:lstStyle/>
            <a:p>
              <a:pPr marL="0" marR="0" lvl="0" indent="0" algn="l" rtl="0">
                <a:lnSpc>
                  <a:spcPct val="100000"/>
                </a:lnSpc>
                <a:spcBef>
                  <a:spcPts val="0"/>
                </a:spcBef>
                <a:spcAft>
                  <a:spcPts val="0"/>
                </a:spcAft>
                <a:buClr>
                  <a:srgbClr val="000000"/>
                </a:buClr>
                <a:buSzPts val="1090"/>
                <a:buFont typeface="Arial"/>
                <a:buNone/>
              </a:pPr>
              <a:r>
                <a:rPr lang="es-CO" sz="1089" b="1" i="0" u="none" strike="noStrike" cap="none">
                  <a:solidFill>
                    <a:srgbClr val="FFFFFF"/>
                  </a:solidFill>
                  <a:latin typeface="Nunito Sans"/>
                  <a:ea typeface="Nunito Sans"/>
                  <a:cs typeface="Nunito Sans"/>
                  <a:sym typeface="Nunito Sans"/>
                </a:rPr>
                <a:t>Liquidación</a:t>
              </a:r>
              <a:endParaRPr sz="1089" b="1" i="0" u="none" strike="noStrike" cap="none">
                <a:solidFill>
                  <a:srgbClr val="FFFFFF"/>
                </a:solidFill>
                <a:latin typeface="Nunito Sans"/>
                <a:ea typeface="Nunito Sans"/>
                <a:cs typeface="Nunito Sans"/>
                <a:sym typeface="Nunito Sans"/>
              </a:endParaRPr>
            </a:p>
          </p:txBody>
        </p:sp>
        <p:sp>
          <p:nvSpPr>
            <p:cNvPr id="567" name="Google Shape;567;g3b319768a67_0_65"/>
            <p:cNvSpPr/>
            <p:nvPr/>
          </p:nvSpPr>
          <p:spPr>
            <a:xfrm>
              <a:off x="327876" y="1108210"/>
              <a:ext cx="889000" cy="88900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83AA"/>
            </a:solidFill>
            <a:ln>
              <a:noFill/>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3269"/>
                <a:buFont typeface="Arial"/>
                <a:buNone/>
              </a:pPr>
              <a:r>
                <a:rPr lang="es-CO" sz="3268" b="1" i="0" u="none" strike="noStrike" cap="none">
                  <a:solidFill>
                    <a:srgbClr val="FFFFFF"/>
                  </a:solidFill>
                  <a:latin typeface="Nunito Sans"/>
                  <a:ea typeface="Nunito Sans"/>
                  <a:cs typeface="Nunito Sans"/>
                  <a:sym typeface="Nunito Sans"/>
                </a:rPr>
                <a:t>13</a:t>
              </a:r>
              <a:endParaRPr sz="3268" b="1" i="0" u="none" strike="noStrike" cap="none">
                <a:solidFill>
                  <a:srgbClr val="FFFFFF"/>
                </a:solidFill>
                <a:latin typeface="Nunito Sans"/>
                <a:ea typeface="Nunito Sans"/>
                <a:cs typeface="Nunito Sans"/>
                <a:sym typeface="Nunito Sans"/>
              </a:endParaRPr>
            </a:p>
          </p:txBody>
        </p:sp>
        <p:sp>
          <p:nvSpPr>
            <p:cNvPr id="568" name="Google Shape;568;g3b319768a67_0_65"/>
            <p:cNvSpPr/>
            <p:nvPr/>
          </p:nvSpPr>
          <p:spPr>
            <a:xfrm>
              <a:off x="1469130" y="1160165"/>
              <a:ext cx="333375" cy="33337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w="9525" cap="flat" cmpd="sng">
              <a:solidFill>
                <a:srgbClr val="FF8601"/>
              </a:solidFill>
              <a:prstDash val="solid"/>
              <a:round/>
              <a:headEnd type="none" w="sm" len="sm"/>
              <a:tailEnd type="none" w="sm" len="sm"/>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1090"/>
                <a:buFont typeface="Arial"/>
                <a:buNone/>
              </a:pPr>
              <a:r>
                <a:rPr lang="es-CO" sz="1089" b="1" i="0" u="none" strike="noStrike" cap="none">
                  <a:solidFill>
                    <a:srgbClr val="3F3F3F"/>
                  </a:solidFill>
                  <a:latin typeface="Nunito Sans"/>
                  <a:ea typeface="Nunito Sans"/>
                  <a:cs typeface="Nunito Sans"/>
                  <a:sym typeface="Nunito Sans"/>
                </a:rPr>
                <a:t>4</a:t>
              </a:r>
              <a:endParaRPr sz="1089" b="1" i="0" u="none" strike="noStrike" cap="none">
                <a:solidFill>
                  <a:srgbClr val="3F3F3F"/>
                </a:solidFill>
                <a:latin typeface="Nunito Sans"/>
                <a:ea typeface="Nunito Sans"/>
                <a:cs typeface="Nunito Sans"/>
                <a:sym typeface="Nunito Sans"/>
              </a:endParaRPr>
            </a:p>
          </p:txBody>
        </p:sp>
        <p:sp>
          <p:nvSpPr>
            <p:cNvPr id="569" name="Google Shape;569;g3b319768a67_0_65"/>
            <p:cNvSpPr/>
            <p:nvPr/>
          </p:nvSpPr>
          <p:spPr>
            <a:xfrm>
              <a:off x="1460975" y="1563135"/>
              <a:ext cx="349250" cy="3492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w="9525" cap="flat" cmpd="sng">
              <a:solidFill>
                <a:srgbClr val="1BC35F"/>
              </a:solidFill>
              <a:prstDash val="solid"/>
              <a:round/>
              <a:headEnd type="none" w="sm" len="sm"/>
              <a:tailEnd type="none" w="sm" len="sm"/>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1090"/>
                <a:buFont typeface="Arial"/>
                <a:buNone/>
              </a:pPr>
              <a:r>
                <a:rPr lang="es-CO" sz="1089" b="1" i="0" u="none" strike="noStrike" cap="none">
                  <a:solidFill>
                    <a:srgbClr val="3F3F3F"/>
                  </a:solidFill>
                  <a:latin typeface="Nunito Sans"/>
                  <a:ea typeface="Nunito Sans"/>
                  <a:cs typeface="Nunito Sans"/>
                  <a:sym typeface="Nunito Sans"/>
                </a:rPr>
                <a:t>7</a:t>
              </a:r>
              <a:endParaRPr sz="1089" b="1" i="0" u="none" strike="noStrike" cap="none">
                <a:solidFill>
                  <a:srgbClr val="3F3F3F"/>
                </a:solidFill>
                <a:latin typeface="Nunito Sans"/>
                <a:ea typeface="Nunito Sans"/>
                <a:cs typeface="Nunito Sans"/>
                <a:sym typeface="Nunito Sans"/>
              </a:endParaRPr>
            </a:p>
          </p:txBody>
        </p:sp>
        <p:sp>
          <p:nvSpPr>
            <p:cNvPr id="570" name="Google Shape;570;g3b319768a67_0_65"/>
            <p:cNvSpPr/>
            <p:nvPr/>
          </p:nvSpPr>
          <p:spPr>
            <a:xfrm>
              <a:off x="3893479" y="1159444"/>
              <a:ext cx="349250" cy="3492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w="9525" cap="flat" cmpd="sng">
              <a:solidFill>
                <a:srgbClr val="FF0066"/>
              </a:solidFill>
              <a:prstDash val="solid"/>
              <a:round/>
              <a:headEnd type="none" w="sm" len="sm"/>
              <a:tailEnd type="none" w="sm" len="sm"/>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1090"/>
                <a:buFont typeface="Arial"/>
                <a:buNone/>
              </a:pPr>
              <a:r>
                <a:rPr lang="es-CO" sz="1089" b="1" i="0" u="none" strike="noStrike" cap="none">
                  <a:solidFill>
                    <a:srgbClr val="000000"/>
                  </a:solidFill>
                  <a:latin typeface="Nunito Sans"/>
                  <a:ea typeface="Nunito Sans"/>
                  <a:cs typeface="Nunito Sans"/>
                  <a:sym typeface="Nunito Sans"/>
                </a:rPr>
                <a:t>1</a:t>
              </a:r>
              <a:endParaRPr sz="1089" b="1" i="0" u="none" strike="noStrike" cap="none">
                <a:solidFill>
                  <a:srgbClr val="000000"/>
                </a:solidFill>
                <a:latin typeface="Nunito Sans"/>
                <a:ea typeface="Nunito Sans"/>
                <a:cs typeface="Nunito Sans"/>
                <a:sym typeface="Nunito Sans"/>
              </a:endParaRPr>
            </a:p>
          </p:txBody>
        </p:sp>
        <p:sp>
          <p:nvSpPr>
            <p:cNvPr id="571" name="Google Shape;571;g3b319768a67_0_65"/>
            <p:cNvSpPr/>
            <p:nvPr/>
          </p:nvSpPr>
          <p:spPr>
            <a:xfrm>
              <a:off x="3912095" y="1597268"/>
              <a:ext cx="349250" cy="3492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a:ln w="9525" cap="flat" cmpd="sng">
              <a:solidFill>
                <a:srgbClr val="2D87FF"/>
              </a:solidFill>
              <a:prstDash val="solid"/>
              <a:round/>
              <a:headEnd type="none" w="sm" len="sm"/>
              <a:tailEnd type="none" w="sm" len="sm"/>
            </a:ln>
          </p:spPr>
          <p:txBody>
            <a:bodyPr spcFirstLastPara="1" wrap="square" lIns="83025" tIns="41500" rIns="83025" bIns="41500" anchor="ctr" anchorCtr="0">
              <a:noAutofit/>
            </a:bodyPr>
            <a:lstStyle/>
            <a:p>
              <a:pPr marL="0" marR="0" lvl="0" indent="0" algn="ctr" rtl="0">
                <a:lnSpc>
                  <a:spcPct val="100000"/>
                </a:lnSpc>
                <a:spcBef>
                  <a:spcPts val="0"/>
                </a:spcBef>
                <a:spcAft>
                  <a:spcPts val="0"/>
                </a:spcAft>
                <a:buClr>
                  <a:srgbClr val="000000"/>
                </a:buClr>
                <a:buSzPts val="1090"/>
                <a:buFont typeface="Arial"/>
                <a:buNone/>
              </a:pPr>
              <a:r>
                <a:rPr lang="es-CO" sz="1089" b="1" i="0" u="none" strike="noStrike" cap="none">
                  <a:solidFill>
                    <a:srgbClr val="3F3F3F"/>
                  </a:solidFill>
                  <a:latin typeface="Nunito Sans"/>
                  <a:ea typeface="Nunito Sans"/>
                  <a:cs typeface="Nunito Sans"/>
                  <a:sym typeface="Nunito Sans"/>
                </a:rPr>
                <a:t>1</a:t>
              </a:r>
              <a:endParaRPr sz="1089" b="1" i="0" u="none" strike="noStrike" cap="none">
                <a:solidFill>
                  <a:srgbClr val="3F3F3F"/>
                </a:solidFill>
                <a:latin typeface="Nunito Sans"/>
                <a:ea typeface="Nunito Sans"/>
                <a:cs typeface="Nunito Sans"/>
                <a:sym typeface="Nunito Sans"/>
              </a:endParaRPr>
            </a:p>
          </p:txBody>
        </p:sp>
        <p:sp>
          <p:nvSpPr>
            <p:cNvPr id="572" name="Google Shape;572;g3b319768a67_0_65"/>
            <p:cNvSpPr/>
            <p:nvPr/>
          </p:nvSpPr>
          <p:spPr>
            <a:xfrm>
              <a:off x="1877647" y="1594569"/>
              <a:ext cx="1800600" cy="296400"/>
            </a:xfrm>
            <a:prstGeom prst="roundRect">
              <a:avLst>
                <a:gd name="adj" fmla="val 16667"/>
              </a:avLst>
            </a:prstGeom>
            <a:solidFill>
              <a:srgbClr val="1BC35F"/>
            </a:solidFill>
            <a:ln>
              <a:noFill/>
            </a:ln>
          </p:spPr>
          <p:txBody>
            <a:bodyPr spcFirstLastPara="1" wrap="square" lIns="83025" tIns="41500" rIns="83025" bIns="41500" anchor="ctr" anchorCtr="0">
              <a:noAutofit/>
            </a:bodyPr>
            <a:lstStyle/>
            <a:p>
              <a:pPr marL="0" marR="0" lvl="0" indent="0" algn="l" rtl="0">
                <a:lnSpc>
                  <a:spcPct val="133000"/>
                </a:lnSpc>
                <a:spcBef>
                  <a:spcPts val="0"/>
                </a:spcBef>
                <a:spcAft>
                  <a:spcPts val="0"/>
                </a:spcAft>
                <a:buClr>
                  <a:srgbClr val="000000"/>
                </a:buClr>
                <a:buSzPts val="1090"/>
                <a:buFont typeface="Arial"/>
                <a:buNone/>
              </a:pPr>
              <a:r>
                <a:rPr lang="es-CO" sz="1089" b="1" i="0" u="none" strike="noStrike" cap="none">
                  <a:solidFill>
                    <a:srgbClr val="FFFFFF"/>
                  </a:solidFill>
                  <a:latin typeface="Nunito Sans"/>
                  <a:ea typeface="Nunito Sans"/>
                  <a:cs typeface="Nunito Sans"/>
                  <a:sym typeface="Nunito Sans"/>
                </a:rPr>
                <a:t>Admón. temporal</a:t>
              </a:r>
              <a:endParaRPr sz="1271" b="0" i="0" u="none" strike="noStrike" cap="none">
                <a:solidFill>
                  <a:srgbClr val="000000"/>
                </a:solidFill>
                <a:latin typeface="Arial"/>
                <a:ea typeface="Arial"/>
                <a:cs typeface="Arial"/>
                <a:sym typeface="Arial"/>
              </a:endParaRPr>
            </a:p>
          </p:txBody>
        </p:sp>
        <p:sp>
          <p:nvSpPr>
            <p:cNvPr id="573" name="Google Shape;573;g3b319768a67_0_65"/>
            <p:cNvSpPr/>
            <p:nvPr/>
          </p:nvSpPr>
          <p:spPr>
            <a:xfrm>
              <a:off x="4335122" y="1637432"/>
              <a:ext cx="2717100" cy="296400"/>
            </a:xfrm>
            <a:prstGeom prst="roundRect">
              <a:avLst>
                <a:gd name="adj" fmla="val 16667"/>
              </a:avLst>
            </a:prstGeom>
            <a:solidFill>
              <a:srgbClr val="2D87FF"/>
            </a:solidFill>
            <a:ln>
              <a:noFill/>
            </a:ln>
          </p:spPr>
          <p:txBody>
            <a:bodyPr spcFirstLastPara="1" wrap="square" lIns="83025" tIns="41500" rIns="83025" bIns="41500" anchor="ctr" anchorCtr="0">
              <a:noAutofit/>
            </a:bodyPr>
            <a:lstStyle/>
            <a:p>
              <a:pPr marL="0" marR="0" lvl="0" indent="0" algn="l" rtl="0">
                <a:lnSpc>
                  <a:spcPct val="133000"/>
                </a:lnSpc>
                <a:spcBef>
                  <a:spcPts val="0"/>
                </a:spcBef>
                <a:spcAft>
                  <a:spcPts val="0"/>
                </a:spcAft>
                <a:buClr>
                  <a:srgbClr val="000000"/>
                </a:buClr>
                <a:buSzPts val="1090"/>
                <a:buFont typeface="Arial"/>
                <a:buNone/>
              </a:pPr>
              <a:r>
                <a:rPr lang="es-CO" sz="1089" b="1" i="0" u="none" strike="noStrike" cap="none">
                  <a:solidFill>
                    <a:srgbClr val="FFFFFF"/>
                  </a:solidFill>
                  <a:latin typeface="Nunito Sans"/>
                  <a:ea typeface="Nunito Sans"/>
                  <a:cs typeface="Nunito Sans"/>
                  <a:sym typeface="Nunito Sans"/>
                </a:rPr>
                <a:t>Suspensión de intervención</a:t>
              </a:r>
              <a:endParaRPr sz="1089" b="1" i="0" u="none" strike="noStrike" cap="none">
                <a:solidFill>
                  <a:srgbClr val="FFFFFF"/>
                </a:solidFill>
                <a:latin typeface="Nunito Sans"/>
                <a:ea typeface="Nunito Sans"/>
                <a:cs typeface="Nunito Sans"/>
                <a:sym typeface="Nunito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3b319768a67_0_226"/>
          <p:cNvSpPr txBox="1">
            <a:spLocks noGrp="1"/>
          </p:cNvSpPr>
          <p:nvPr>
            <p:ph type="ctrTitle"/>
          </p:nvPr>
        </p:nvSpPr>
        <p:spPr>
          <a:xfrm>
            <a:off x="1524000" y="2532185"/>
            <a:ext cx="9144000" cy="1508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42853"/>
              </a:buClr>
              <a:buSzPct val="100000"/>
              <a:buNone/>
            </a:pPr>
            <a:r>
              <a:rPr lang="es-CO" sz="4400" b="1">
                <a:solidFill>
                  <a:srgbClr val="242853"/>
                </a:solidFill>
              </a:rPr>
              <a:t>4. </a:t>
            </a:r>
            <a:r>
              <a:rPr lang="es-CO" sz="4400" b="1">
                <a:solidFill>
                  <a:srgbClr val="001F5F"/>
                </a:solidFill>
              </a:rPr>
              <a:t>Avances evidenciados en los procesos en toma de posesión vigentes.</a:t>
            </a:r>
            <a:endParaRPr sz="4400"/>
          </a:p>
        </p:txBody>
      </p:sp>
      <p:sp>
        <p:nvSpPr>
          <p:cNvPr id="579" name="Google Shape;579;g3b319768a67_0_2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0"/>
          <p:cNvSpPr/>
          <p:nvPr/>
        </p:nvSpPr>
        <p:spPr>
          <a:xfrm>
            <a:off x="-64655" y="1579421"/>
            <a:ext cx="12256655" cy="267854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5" name="Google Shape;585;p90"/>
          <p:cNvSpPr txBox="1">
            <a:spLocks noGrp="1"/>
          </p:cNvSpPr>
          <p:nvPr>
            <p:ph type="title"/>
          </p:nvPr>
        </p:nvSpPr>
        <p:spPr>
          <a:xfrm>
            <a:off x="333087" y="2308187"/>
            <a:ext cx="10515600" cy="161698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42853"/>
              </a:buClr>
              <a:buSzPts val="4000"/>
              <a:buFont typeface="Verdana"/>
              <a:buNone/>
            </a:pPr>
            <a:r>
              <a:rPr lang="es-CO" sz="4000" b="1">
                <a:solidFill>
                  <a:srgbClr val="242853"/>
                </a:solidFill>
              </a:rPr>
              <a:t>MODALIDAD DE</a:t>
            </a:r>
            <a:br>
              <a:rPr lang="es-CO" sz="4000" b="1">
                <a:solidFill>
                  <a:srgbClr val="242853"/>
                </a:solidFill>
              </a:rPr>
            </a:br>
            <a:r>
              <a:rPr lang="es-CO" sz="4000" b="1">
                <a:solidFill>
                  <a:srgbClr val="242853"/>
                </a:solidFill>
              </a:rPr>
              <a:t>ADMINISTRACIÓN (2)</a:t>
            </a:r>
            <a:endParaRPr/>
          </a:p>
        </p:txBody>
      </p:sp>
      <p:sp>
        <p:nvSpPr>
          <p:cNvPr id="586" name="Google Shape;586;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14</a:t>
            </a:fld>
            <a:endParaRPr/>
          </a:p>
        </p:txBody>
      </p:sp>
      <p:sp>
        <p:nvSpPr>
          <p:cNvPr id="587" name="Google Shape;587;p90"/>
          <p:cNvSpPr txBox="1"/>
          <p:nvPr/>
        </p:nvSpPr>
        <p:spPr>
          <a:xfrm>
            <a:off x="568410" y="4591298"/>
            <a:ext cx="777295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04040"/>
              </a:buClr>
              <a:buSzPts val="4300"/>
              <a:buFont typeface="Verdana"/>
              <a:buNone/>
            </a:pPr>
            <a:endParaRPr sz="4300" b="1" i="0" u="none" strike="noStrike" cap="none">
              <a:solidFill>
                <a:srgbClr val="404040"/>
              </a:solidFill>
              <a:latin typeface="Verdana"/>
              <a:ea typeface="Verdana"/>
              <a:cs typeface="Verdana"/>
              <a:sym typeface="Verdana"/>
            </a:endParaRPr>
          </a:p>
        </p:txBody>
      </p:sp>
      <p:sp>
        <p:nvSpPr>
          <p:cNvPr id="588" name="Google Shape;588;p90"/>
          <p:cNvSpPr txBox="1"/>
          <p:nvPr/>
        </p:nvSpPr>
        <p:spPr>
          <a:xfrm>
            <a:off x="1233428" y="4406571"/>
            <a:ext cx="7772950" cy="1325563"/>
          </a:xfrm>
          <a:prstGeom prst="rect">
            <a:avLst/>
          </a:prstGeom>
          <a:noFill/>
          <a:ln>
            <a:noFill/>
          </a:ln>
        </p:spPr>
        <p:txBody>
          <a:bodyPr spcFirstLastPara="1" wrap="square" lIns="91425" tIns="45700" rIns="91425" bIns="45700" anchor="ctr" anchorCtr="0">
            <a:normAutofit fontScale="92500"/>
          </a:bodyPr>
          <a:lstStyle/>
          <a:p>
            <a:pPr marL="342900" marR="0" lvl="0" indent="-342900" algn="l" rtl="0">
              <a:lnSpc>
                <a:spcPct val="150000"/>
              </a:lnSpc>
              <a:spcBef>
                <a:spcPts val="0"/>
              </a:spcBef>
              <a:spcAft>
                <a:spcPts val="0"/>
              </a:spcAft>
              <a:buClr>
                <a:srgbClr val="2181C1"/>
              </a:buClr>
              <a:buSzPct val="100000"/>
              <a:buFont typeface="Arial"/>
              <a:buChar char="•"/>
            </a:pPr>
            <a:r>
              <a:rPr lang="es-CO" sz="2000" b="1" i="0" u="none" strike="noStrike" cap="none">
                <a:solidFill>
                  <a:srgbClr val="2181C1"/>
                </a:solidFill>
                <a:latin typeface="Verdana"/>
                <a:ea typeface="Verdana"/>
                <a:cs typeface="Verdana"/>
                <a:sym typeface="Verdana"/>
              </a:rPr>
              <a:t>EAAAY</a:t>
            </a:r>
            <a:endParaRPr sz="2000" b="1" i="0" u="none" strike="noStrike" cap="none">
              <a:solidFill>
                <a:srgbClr val="2181C1"/>
              </a:solidFill>
              <a:latin typeface="Verdana"/>
              <a:ea typeface="Verdana"/>
              <a:cs typeface="Verdana"/>
              <a:sym typeface="Verdana"/>
            </a:endParaRPr>
          </a:p>
          <a:p>
            <a:pPr marL="342900" marR="0" lvl="0" indent="-342900" algn="l" rtl="0">
              <a:lnSpc>
                <a:spcPct val="150000"/>
              </a:lnSpc>
              <a:spcBef>
                <a:spcPts val="0"/>
              </a:spcBef>
              <a:spcAft>
                <a:spcPts val="0"/>
              </a:spcAft>
              <a:buClr>
                <a:srgbClr val="2181C1"/>
              </a:buClr>
              <a:buSzPct val="100000"/>
              <a:buFont typeface="Arial"/>
              <a:buChar char="•"/>
            </a:pPr>
            <a:r>
              <a:rPr lang="es-CO" sz="2000" b="1" i="0" u="none" strike="noStrike" cap="none">
                <a:solidFill>
                  <a:srgbClr val="2181C1"/>
                </a:solidFill>
                <a:latin typeface="Verdana"/>
                <a:ea typeface="Verdana"/>
                <a:cs typeface="Verdana"/>
                <a:sym typeface="Verdana"/>
              </a:rPr>
              <a:t>COSERVICIOS (SUSPENDIDA POR ORDEN JUDICIAL)</a:t>
            </a:r>
            <a:endParaRPr sz="2000" b="1" i="0" u="none" strike="noStrike" cap="none">
              <a:solidFill>
                <a:srgbClr val="2181C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1"/>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15</a:t>
            </a:fld>
            <a:endParaRPr/>
          </a:p>
        </p:txBody>
      </p:sp>
      <p:sp>
        <p:nvSpPr>
          <p:cNvPr id="596" name="Google Shape;596;p91"/>
          <p:cNvSpPr txBox="1"/>
          <p:nvPr/>
        </p:nvSpPr>
        <p:spPr>
          <a:xfrm>
            <a:off x="1003055" y="4350914"/>
            <a:ext cx="47891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MODALIDAD: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Administración</a:t>
            </a:r>
            <a:endParaRPr sz="1400" b="0" i="0" u="none" strike="noStrike" cap="none">
              <a:solidFill>
                <a:srgbClr val="242853"/>
              </a:solidFill>
              <a:latin typeface="Verdana"/>
              <a:ea typeface="Verdana"/>
              <a:cs typeface="Verdana"/>
              <a:sym typeface="Verdana"/>
            </a:endParaRPr>
          </a:p>
        </p:txBody>
      </p:sp>
      <p:sp>
        <p:nvSpPr>
          <p:cNvPr id="597" name="Google Shape;597;p91"/>
          <p:cNvSpPr txBox="1"/>
          <p:nvPr/>
        </p:nvSpPr>
        <p:spPr>
          <a:xfrm>
            <a:off x="1003055" y="5037563"/>
            <a:ext cx="37266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Clasificación: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Más de 5.001 suscriptores</a:t>
            </a:r>
            <a:endParaRPr sz="1400" b="0" i="0" u="none" strike="noStrike" cap="none">
              <a:solidFill>
                <a:srgbClr val="000000"/>
              </a:solidFill>
              <a:latin typeface="Arial"/>
              <a:ea typeface="Arial"/>
              <a:cs typeface="Arial"/>
              <a:sym typeface="Arial"/>
            </a:endParaRPr>
          </a:p>
        </p:txBody>
      </p:sp>
      <p:sp>
        <p:nvSpPr>
          <p:cNvPr id="598" name="Google Shape;598;p91"/>
          <p:cNvSpPr txBox="1"/>
          <p:nvPr/>
        </p:nvSpPr>
        <p:spPr>
          <a:xfrm>
            <a:off x="1003055" y="3488945"/>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RESOLUCIÓN DE 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SSPD 20231000620935 del 4 de octubre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de 2023 </a:t>
            </a:r>
            <a:r>
              <a:rPr lang="es-CO" sz="1400" b="0" i="0" u="none" strike="noStrike" cap="none">
                <a:solidFill>
                  <a:srgbClr val="2181C1"/>
                </a:solidFill>
                <a:latin typeface="Verdana"/>
                <a:ea typeface="Verdana"/>
                <a:cs typeface="Verdana"/>
                <a:sym typeface="Verdana"/>
              </a:rPr>
              <a:t>(</a:t>
            </a:r>
            <a:r>
              <a:rPr lang="es-CO" sz="1400" b="1" i="0" u="none" strike="noStrike" cap="none">
                <a:solidFill>
                  <a:srgbClr val="2181C1"/>
                </a:solidFill>
                <a:latin typeface="Verdana"/>
                <a:ea typeface="Verdana"/>
                <a:cs typeface="Verdana"/>
                <a:sym typeface="Verdana"/>
              </a:rPr>
              <a:t>26 meses de intervención</a:t>
            </a:r>
            <a:r>
              <a:rPr lang="es-CO" sz="1400" b="0" i="0" u="none" strike="noStrike" cap="none">
                <a:solidFill>
                  <a:srgbClr val="2181C1"/>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p:txBody>
      </p:sp>
      <p:grpSp>
        <p:nvGrpSpPr>
          <p:cNvPr id="599" name="Google Shape;599;p91"/>
          <p:cNvGrpSpPr/>
          <p:nvPr/>
        </p:nvGrpSpPr>
        <p:grpSpPr>
          <a:xfrm>
            <a:off x="-551214" y="3601376"/>
            <a:ext cx="1485928" cy="110322"/>
            <a:chOff x="4951168" y="2845399"/>
            <a:chExt cx="1485928" cy="110322"/>
          </a:xfrm>
        </p:grpSpPr>
        <p:cxnSp>
          <p:nvCxnSpPr>
            <p:cNvPr id="600" name="Google Shape;600;p9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601" name="Google Shape;601;p9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602" name="Google Shape;602;p91"/>
          <p:cNvGrpSpPr/>
          <p:nvPr/>
        </p:nvGrpSpPr>
        <p:grpSpPr>
          <a:xfrm>
            <a:off x="-551214" y="4439576"/>
            <a:ext cx="1485928" cy="110322"/>
            <a:chOff x="4951168" y="2845399"/>
            <a:chExt cx="1485928" cy="110322"/>
          </a:xfrm>
        </p:grpSpPr>
        <p:cxnSp>
          <p:nvCxnSpPr>
            <p:cNvPr id="603" name="Google Shape;603;p9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604" name="Google Shape;604;p9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605" name="Google Shape;605;p91"/>
          <p:cNvGrpSpPr/>
          <p:nvPr/>
        </p:nvGrpSpPr>
        <p:grpSpPr>
          <a:xfrm>
            <a:off x="-551214" y="5142309"/>
            <a:ext cx="1485928" cy="110322"/>
            <a:chOff x="4951168" y="2845399"/>
            <a:chExt cx="1485928" cy="110322"/>
          </a:xfrm>
        </p:grpSpPr>
        <p:cxnSp>
          <p:nvCxnSpPr>
            <p:cNvPr id="606" name="Google Shape;606;p9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607" name="Google Shape;607;p9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608" name="Google Shape;608;p91"/>
          <p:cNvGrpSpPr/>
          <p:nvPr/>
        </p:nvGrpSpPr>
        <p:grpSpPr>
          <a:xfrm>
            <a:off x="6808195" y="1909501"/>
            <a:ext cx="5034434" cy="2003733"/>
            <a:chOff x="6818899" y="1990630"/>
            <a:chExt cx="5034434" cy="2003733"/>
          </a:xfrm>
        </p:grpSpPr>
        <p:sp>
          <p:nvSpPr>
            <p:cNvPr id="609" name="Google Shape;609;p91"/>
            <p:cNvSpPr/>
            <p:nvPr/>
          </p:nvSpPr>
          <p:spPr>
            <a:xfrm>
              <a:off x="6818899" y="2317633"/>
              <a:ext cx="5034434" cy="1676730"/>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10" name="Google Shape;610;p91"/>
            <p:cNvSpPr txBox="1"/>
            <p:nvPr/>
          </p:nvSpPr>
          <p:spPr>
            <a:xfrm>
              <a:off x="7594104" y="3240479"/>
              <a:ext cx="3948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100" b="0" i="1" u="none" strike="noStrike" cap="none">
                  <a:solidFill>
                    <a:srgbClr val="242853"/>
                  </a:solidFill>
                  <a:latin typeface="Verdana"/>
                  <a:ea typeface="Verdana"/>
                  <a:cs typeface="Verdana"/>
                  <a:sym typeface="Verdana"/>
                </a:rPr>
                <a:t>Resolución 20251000519265 del 23/10/2025</a:t>
              </a:r>
              <a:endParaRPr sz="11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Posesión en el cargo: </a:t>
              </a:r>
              <a:r>
                <a:rPr lang="es-CO" sz="1100" b="0" i="0" u="none" strike="noStrike" cap="none">
                  <a:solidFill>
                    <a:srgbClr val="242853"/>
                  </a:solidFill>
                  <a:latin typeface="Verdana"/>
                  <a:ea typeface="Verdana"/>
                  <a:cs typeface="Verdana"/>
                  <a:sym typeface="Verdana"/>
                </a:rPr>
                <a:t>24/10/2025</a:t>
              </a:r>
              <a:endParaRPr sz="1100" b="0" i="0" u="none" strike="noStrike" cap="none">
                <a:solidFill>
                  <a:srgbClr val="242853"/>
                </a:solidFill>
                <a:latin typeface="Verdana"/>
                <a:ea typeface="Verdana"/>
                <a:cs typeface="Verdana"/>
                <a:sym typeface="Verdana"/>
              </a:endParaRPr>
            </a:p>
          </p:txBody>
        </p:sp>
        <p:sp>
          <p:nvSpPr>
            <p:cNvPr id="611" name="Google Shape;611;p91"/>
            <p:cNvSpPr txBox="1"/>
            <p:nvPr/>
          </p:nvSpPr>
          <p:spPr>
            <a:xfrm>
              <a:off x="7594107" y="2389499"/>
              <a:ext cx="40521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CO" sz="900" b="1" i="0" u="none" strike="noStrike" cap="none">
                  <a:solidFill>
                    <a:srgbClr val="242853"/>
                  </a:solidFill>
                  <a:latin typeface="Verdana"/>
                  <a:ea typeface="Verdana"/>
                  <a:cs typeface="Verdana"/>
                  <a:sym typeface="Verdana"/>
                </a:rPr>
                <a:t>Diego Fernando Ramírez Naizaque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s-CO" sz="900" b="1" i="1" u="none" strike="noStrike" cap="none">
                  <a:solidFill>
                    <a:srgbClr val="242853"/>
                  </a:solidFill>
                  <a:latin typeface="Verdana"/>
                  <a:ea typeface="Verdana"/>
                  <a:cs typeface="Verdana"/>
                  <a:sym typeface="Verdana"/>
                </a:rPr>
                <a:t>Economista</a:t>
              </a:r>
              <a:endParaRPr sz="900" b="1"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900"/>
                <a:buFont typeface="Arial"/>
                <a:buNone/>
              </a:pPr>
              <a:r>
                <a:rPr lang="es-CO" sz="900" b="1" i="1" u="none" strike="noStrike" cap="none">
                  <a:solidFill>
                    <a:schemeClr val="dk1"/>
                  </a:solidFill>
                  <a:latin typeface="Verdana"/>
                  <a:ea typeface="Verdana"/>
                  <a:cs typeface="Verdana"/>
                  <a:sym typeface="Verdana"/>
                </a:rPr>
                <a:t>Especialista en Gerencia de Proyectos Administrativas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s-CO" sz="900" b="1" i="1" u="none" strike="noStrike" cap="none">
                  <a:solidFill>
                    <a:schemeClr val="dk1"/>
                  </a:solidFill>
                  <a:latin typeface="Verdana"/>
                  <a:ea typeface="Verdana"/>
                  <a:cs typeface="Verdana"/>
                  <a:sym typeface="Verdana"/>
                </a:rPr>
                <a:t>Administrador de Empresas</a:t>
              </a:r>
              <a:endParaRPr sz="900" b="1"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900"/>
                <a:buFont typeface="Arial"/>
                <a:buNone/>
              </a:pPr>
              <a:endParaRPr sz="900" b="1" i="1" u="none" strike="noStrike" cap="none">
                <a:solidFill>
                  <a:schemeClr val="dk1"/>
                </a:solidFill>
                <a:latin typeface="Verdana"/>
                <a:ea typeface="Verdana"/>
                <a:cs typeface="Verdana"/>
                <a:sym typeface="Verdana"/>
              </a:endParaRPr>
            </a:p>
          </p:txBody>
        </p:sp>
        <p:sp>
          <p:nvSpPr>
            <p:cNvPr id="612" name="Google Shape;612;p91"/>
            <p:cNvSpPr txBox="1"/>
            <p:nvPr/>
          </p:nvSpPr>
          <p:spPr>
            <a:xfrm>
              <a:off x="7560644" y="1990630"/>
              <a:ext cx="41852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Agente Especial</a:t>
              </a:r>
              <a:endParaRPr sz="1400" b="0" i="0" u="none" strike="noStrike" cap="none">
                <a:solidFill>
                  <a:srgbClr val="000000"/>
                </a:solidFill>
                <a:latin typeface="Arial"/>
                <a:ea typeface="Arial"/>
                <a:cs typeface="Arial"/>
                <a:sym typeface="Arial"/>
              </a:endParaRPr>
            </a:p>
          </p:txBody>
        </p:sp>
      </p:grpSp>
      <p:pic>
        <p:nvPicPr>
          <p:cNvPr id="613" name="Google Shape;613;p91"/>
          <p:cNvPicPr preferRelativeResize="0"/>
          <p:nvPr/>
        </p:nvPicPr>
        <p:blipFill rotWithShape="1">
          <a:blip r:embed="rId3">
            <a:alphaModFix/>
          </a:blip>
          <a:srcRect/>
          <a:stretch/>
        </p:blipFill>
        <p:spPr>
          <a:xfrm>
            <a:off x="1456297" y="1831103"/>
            <a:ext cx="2315223" cy="1057285"/>
          </a:xfrm>
          <a:prstGeom prst="rect">
            <a:avLst/>
          </a:prstGeom>
          <a:noFill/>
          <a:ln>
            <a:noFill/>
          </a:ln>
        </p:spPr>
      </p:pic>
      <p:sp>
        <p:nvSpPr>
          <p:cNvPr id="614" name="Google Shape;614;p91"/>
          <p:cNvSpPr/>
          <p:nvPr/>
        </p:nvSpPr>
        <p:spPr>
          <a:xfrm>
            <a:off x="6818901" y="4527433"/>
            <a:ext cx="5034432" cy="1406726"/>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15" name="Google Shape;615;p91"/>
          <p:cNvSpPr txBox="1"/>
          <p:nvPr/>
        </p:nvSpPr>
        <p:spPr>
          <a:xfrm>
            <a:off x="7571552" y="5205534"/>
            <a:ext cx="359079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100" b="0" i="1" u="none" strike="noStrike" cap="none">
                <a:solidFill>
                  <a:srgbClr val="242853"/>
                </a:solidFill>
                <a:latin typeface="Verdana"/>
                <a:ea typeface="Verdana"/>
                <a:cs typeface="Verdana"/>
                <a:sym typeface="Verdana"/>
              </a:rPr>
              <a:t>Resolución 20241000010625 del 12/01/2024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Posesión en el cargo: </a:t>
            </a:r>
            <a:r>
              <a:rPr lang="es-CO" sz="1100" b="0" i="0" u="none" strike="noStrike" cap="none">
                <a:solidFill>
                  <a:srgbClr val="242853"/>
                </a:solidFill>
                <a:latin typeface="Verdana"/>
                <a:ea typeface="Verdana"/>
                <a:cs typeface="Verdana"/>
                <a:sym typeface="Verdana"/>
              </a:rPr>
              <a:t>12/01/2024</a:t>
            </a:r>
            <a:endParaRPr sz="1100" b="0" i="0" u="none" strike="noStrike" cap="none">
              <a:solidFill>
                <a:srgbClr val="242853"/>
              </a:solidFill>
              <a:latin typeface="Verdana"/>
              <a:ea typeface="Verdana"/>
              <a:cs typeface="Verdana"/>
              <a:sym typeface="Verdana"/>
            </a:endParaRPr>
          </a:p>
        </p:txBody>
      </p:sp>
      <p:sp>
        <p:nvSpPr>
          <p:cNvPr id="616" name="Google Shape;616;p91"/>
          <p:cNvSpPr txBox="1"/>
          <p:nvPr/>
        </p:nvSpPr>
        <p:spPr>
          <a:xfrm>
            <a:off x="7571552" y="4161098"/>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a:t>
            </a:r>
            <a:endParaRPr sz="1400" b="0" i="0" u="none" strike="noStrike" cap="none">
              <a:solidFill>
                <a:srgbClr val="000000"/>
              </a:solidFill>
              <a:latin typeface="Arial"/>
              <a:ea typeface="Arial"/>
              <a:cs typeface="Arial"/>
              <a:sym typeface="Arial"/>
            </a:endParaRPr>
          </a:p>
        </p:txBody>
      </p:sp>
      <p:sp>
        <p:nvSpPr>
          <p:cNvPr id="617" name="Google Shape;617;p91"/>
          <p:cNvSpPr txBox="1"/>
          <p:nvPr/>
        </p:nvSpPr>
        <p:spPr>
          <a:xfrm>
            <a:off x="7571552" y="4632645"/>
            <a:ext cx="4281781"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a:solidFill>
                  <a:srgbClr val="242853"/>
                </a:solidFill>
                <a:latin typeface="Verdana"/>
                <a:ea typeface="Verdana"/>
                <a:cs typeface="Verdana"/>
                <a:sym typeface="Verdana"/>
              </a:rPr>
              <a:t>Laura Stefanía Ochoa Domínguez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CO" sz="1100" b="1" i="1" u="none" strike="noStrike" cap="none">
                <a:solidFill>
                  <a:srgbClr val="242853"/>
                </a:solidFill>
                <a:latin typeface="Verdana"/>
                <a:ea typeface="Verdana"/>
                <a:cs typeface="Verdana"/>
                <a:sym typeface="Verdana"/>
              </a:rPr>
              <a:t>Contadora pública</a:t>
            </a:r>
            <a:endParaRPr sz="1400" b="0" i="0" u="none" strike="noStrike" cap="none">
              <a:solidFill>
                <a:srgbClr val="000000"/>
              </a:solidFill>
              <a:latin typeface="Arial"/>
              <a:ea typeface="Arial"/>
              <a:cs typeface="Arial"/>
              <a:sym typeface="Arial"/>
            </a:endParaRPr>
          </a:p>
        </p:txBody>
      </p:sp>
      <p:sp>
        <p:nvSpPr>
          <p:cNvPr id="618" name="Google Shape;618;p91"/>
          <p:cNvSpPr/>
          <p:nvPr/>
        </p:nvSpPr>
        <p:spPr>
          <a:xfrm>
            <a:off x="6096000" y="4042075"/>
            <a:ext cx="1475552" cy="1475552"/>
          </a:xfrm>
          <a:prstGeom prst="ellipse">
            <a:avLst/>
          </a:prstGeom>
          <a:solidFill>
            <a:srgbClr val="FFC000"/>
          </a:solidFill>
          <a:ln w="63500" cap="rnd" cmpd="sng">
            <a:solidFill>
              <a:srgbClr val="FFC000"/>
            </a:solidFill>
            <a:prstDash val="solid"/>
            <a:round/>
            <a:headEnd type="none" w="sm" len="sm"/>
            <a:tailEnd type="none" w="sm" len="sm"/>
          </a:ln>
          <a:effectLst>
            <a:outerShdw blurRad="381000" dist="292100" dir="5400000" sx="-80000" sy="-18000" rotWithShape="0">
              <a:srgbClr val="000000">
                <a:alpha val="2117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2D050"/>
              </a:solidFill>
              <a:latin typeface="Verdana"/>
              <a:ea typeface="Verdana"/>
              <a:cs typeface="Verdana"/>
              <a:sym typeface="Verdana"/>
            </a:endParaRPr>
          </a:p>
        </p:txBody>
      </p:sp>
      <p:pic>
        <p:nvPicPr>
          <p:cNvPr id="619" name="Google Shape;619;p91"/>
          <p:cNvPicPr preferRelativeResize="0"/>
          <p:nvPr/>
        </p:nvPicPr>
        <p:blipFill rotWithShape="1">
          <a:blip r:embed="rId4">
            <a:alphaModFix/>
          </a:blip>
          <a:srcRect/>
          <a:stretch/>
        </p:blipFill>
        <p:spPr>
          <a:xfrm>
            <a:off x="6209836" y="4155913"/>
            <a:ext cx="1248000" cy="1248000"/>
          </a:xfrm>
          <a:prstGeom prst="ellipse">
            <a:avLst/>
          </a:prstGeom>
          <a:solidFill>
            <a:srgbClr val="FFC000"/>
          </a:solidFill>
          <a:ln w="63500" cap="rnd" cmpd="sng">
            <a:solidFill>
              <a:srgbClr val="333333"/>
            </a:solidFill>
            <a:prstDash val="solid"/>
            <a:round/>
            <a:headEnd type="none" w="sm" len="sm"/>
            <a:tailEnd type="none" w="sm" len="sm"/>
          </a:ln>
          <a:effectLst>
            <a:outerShdw blurRad="381000" dist="292100" dir="5400000" sx="-80000" sy="-18000" rotWithShape="0">
              <a:srgbClr val="000000">
                <a:alpha val="21176"/>
              </a:srgbClr>
            </a:outerShdw>
          </a:effectLst>
        </p:spPr>
      </p:pic>
      <p:sp>
        <p:nvSpPr>
          <p:cNvPr id="620" name="Google Shape;620;p91"/>
          <p:cNvSpPr/>
          <p:nvPr/>
        </p:nvSpPr>
        <p:spPr>
          <a:xfrm rot="10800000" flipH="1">
            <a:off x="-84748" y="575077"/>
            <a:ext cx="759018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621" name="Google Shape;621;p91"/>
          <p:cNvSpPr txBox="1"/>
          <p:nvPr/>
        </p:nvSpPr>
        <p:spPr>
          <a:xfrm>
            <a:off x="944757" y="604202"/>
            <a:ext cx="534019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chemeClr val="lt1"/>
                </a:solidFill>
                <a:latin typeface="Verdana"/>
                <a:ea typeface="Verdana"/>
                <a:cs typeface="Verdana"/>
                <a:sym typeface="Verdana"/>
              </a:rPr>
              <a:t>EAAAY EICE ESP</a:t>
            </a:r>
            <a:endParaRPr sz="2400" b="1" i="1"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E8E8E8"/>
                </a:solidFill>
                <a:latin typeface="Verdana"/>
                <a:ea typeface="Verdana"/>
                <a:cs typeface="Verdana"/>
                <a:sym typeface="Verdana"/>
              </a:rPr>
              <a:t>Yopal, Casanare</a:t>
            </a:r>
            <a:endParaRPr sz="1400" b="1" i="1" u="none" strike="noStrike" cap="none">
              <a:solidFill>
                <a:schemeClr val="lt1"/>
              </a:solidFill>
              <a:latin typeface="Verdana"/>
              <a:ea typeface="Verdana"/>
              <a:cs typeface="Verdana"/>
              <a:sym typeface="Verdana"/>
            </a:endParaRPr>
          </a:p>
        </p:txBody>
      </p:sp>
      <p:sp>
        <p:nvSpPr>
          <p:cNvPr id="622" name="Google Shape;622;p91"/>
          <p:cNvSpPr txBox="1"/>
          <p:nvPr/>
        </p:nvSpPr>
        <p:spPr>
          <a:xfrm>
            <a:off x="1003055" y="6109626"/>
            <a:ext cx="47891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Laboral y servicio de aseo.</a:t>
            </a:r>
            <a:endParaRPr sz="1400" b="0" i="0" u="none" strike="noStrike" cap="none">
              <a:solidFill>
                <a:srgbClr val="242853"/>
              </a:solidFill>
              <a:latin typeface="Verdana"/>
              <a:ea typeface="Verdana"/>
              <a:cs typeface="Verdana"/>
              <a:sym typeface="Verdana"/>
            </a:endParaRPr>
          </a:p>
        </p:txBody>
      </p:sp>
      <p:grpSp>
        <p:nvGrpSpPr>
          <p:cNvPr id="623" name="Google Shape;623;p91"/>
          <p:cNvGrpSpPr/>
          <p:nvPr/>
        </p:nvGrpSpPr>
        <p:grpSpPr>
          <a:xfrm>
            <a:off x="-551214" y="6222931"/>
            <a:ext cx="1485928" cy="110322"/>
            <a:chOff x="4951168" y="2845399"/>
            <a:chExt cx="1485928" cy="110322"/>
          </a:xfrm>
        </p:grpSpPr>
        <p:cxnSp>
          <p:nvCxnSpPr>
            <p:cNvPr id="624" name="Google Shape;624;p91"/>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625" name="Google Shape;625;p91"/>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pic>
        <p:nvPicPr>
          <p:cNvPr id="626" name="Google Shape;626;p91"/>
          <p:cNvPicPr preferRelativeResize="0"/>
          <p:nvPr/>
        </p:nvPicPr>
        <p:blipFill rotWithShape="1">
          <a:blip r:embed="rId5">
            <a:alphaModFix/>
          </a:blip>
          <a:srcRect/>
          <a:stretch/>
        </p:blipFill>
        <p:spPr>
          <a:xfrm>
            <a:off x="5744675" y="1662399"/>
            <a:ext cx="2051301" cy="257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2"/>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16</a:t>
            </a:fld>
            <a:endParaRPr/>
          </a:p>
        </p:txBody>
      </p:sp>
      <p:sp>
        <p:nvSpPr>
          <p:cNvPr id="632" name="Google Shape;632;p92"/>
          <p:cNvSpPr/>
          <p:nvPr/>
        </p:nvSpPr>
        <p:spPr>
          <a:xfrm rot="10800000" flipH="1">
            <a:off x="-111643" y="546842"/>
            <a:ext cx="6940705"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242853"/>
              </a:solidFill>
              <a:latin typeface="Verdana"/>
              <a:ea typeface="Verdana"/>
              <a:cs typeface="Verdana"/>
              <a:sym typeface="Verdana"/>
            </a:endParaRPr>
          </a:p>
        </p:txBody>
      </p:sp>
      <p:sp>
        <p:nvSpPr>
          <p:cNvPr id="633" name="Google Shape;633;p92"/>
          <p:cNvSpPr txBox="1"/>
          <p:nvPr/>
        </p:nvSpPr>
        <p:spPr>
          <a:xfrm>
            <a:off x="956729" y="624762"/>
            <a:ext cx="559454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800"/>
              <a:buFont typeface="Verdana"/>
              <a:buNone/>
            </a:pPr>
            <a:r>
              <a:rPr lang="es-CO" sz="1800" b="1" i="1" u="none" strike="noStrike" cap="none">
                <a:solidFill>
                  <a:srgbClr val="242853"/>
                </a:solidFill>
                <a:latin typeface="Verdana"/>
                <a:ea typeface="Verdana"/>
                <a:cs typeface="Verdana"/>
                <a:sym typeface="Verdana"/>
              </a:rPr>
              <a:t>Datos generales relevantes de la ESP</a:t>
            </a:r>
            <a:endParaRPr sz="1800" b="1" i="1" u="none" strike="noStrike" cap="none">
              <a:solidFill>
                <a:srgbClr val="242853"/>
              </a:solidFill>
              <a:latin typeface="Verdana"/>
              <a:ea typeface="Verdana"/>
              <a:cs typeface="Verdana"/>
              <a:sym typeface="Verdana"/>
            </a:endParaRPr>
          </a:p>
        </p:txBody>
      </p:sp>
      <p:pic>
        <p:nvPicPr>
          <p:cNvPr id="634" name="Google Shape;634;p92"/>
          <p:cNvPicPr preferRelativeResize="0"/>
          <p:nvPr/>
        </p:nvPicPr>
        <p:blipFill rotWithShape="1">
          <a:blip r:embed="rId3">
            <a:alphaModFix/>
          </a:blip>
          <a:srcRect/>
          <a:stretch/>
        </p:blipFill>
        <p:spPr>
          <a:xfrm>
            <a:off x="4740477" y="3921927"/>
            <a:ext cx="323215" cy="323215"/>
          </a:xfrm>
          <a:prstGeom prst="rect">
            <a:avLst/>
          </a:prstGeom>
          <a:noFill/>
          <a:ln>
            <a:noFill/>
          </a:ln>
        </p:spPr>
      </p:pic>
      <p:pic>
        <p:nvPicPr>
          <p:cNvPr id="635" name="Google Shape;635;p92"/>
          <p:cNvPicPr preferRelativeResize="0"/>
          <p:nvPr/>
        </p:nvPicPr>
        <p:blipFill rotWithShape="1">
          <a:blip r:embed="rId4">
            <a:alphaModFix/>
          </a:blip>
          <a:srcRect/>
          <a:stretch/>
        </p:blipFill>
        <p:spPr>
          <a:xfrm>
            <a:off x="337939" y="1597136"/>
            <a:ext cx="3438368" cy="4680000"/>
          </a:xfrm>
          <a:prstGeom prst="rect">
            <a:avLst/>
          </a:prstGeom>
          <a:noFill/>
          <a:ln>
            <a:noFill/>
          </a:ln>
        </p:spPr>
      </p:pic>
      <p:graphicFrame>
        <p:nvGraphicFramePr>
          <p:cNvPr id="636" name="Google Shape;636;p92"/>
          <p:cNvGraphicFramePr/>
          <p:nvPr/>
        </p:nvGraphicFramePr>
        <p:xfrm>
          <a:off x="4262859" y="5561824"/>
          <a:ext cx="3000000" cy="3000000"/>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637" name="Google Shape;637;p92"/>
          <p:cNvGraphicFramePr/>
          <p:nvPr/>
        </p:nvGraphicFramePr>
        <p:xfrm>
          <a:off x="4262859" y="5043292"/>
          <a:ext cx="3000000" cy="3000000"/>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638" name="Google Shape;638;p92"/>
          <p:cNvSpPr txBox="1"/>
          <p:nvPr/>
        </p:nvSpPr>
        <p:spPr>
          <a:xfrm>
            <a:off x="4778786" y="5037620"/>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Habitantes</a:t>
            </a:r>
            <a:endParaRPr sz="1050" b="0" i="0" u="none" strike="noStrike" cap="none">
              <a:solidFill>
                <a:srgbClr val="242853"/>
              </a:solidFill>
              <a:latin typeface="Verdana"/>
              <a:ea typeface="Verdana"/>
              <a:cs typeface="Verdana"/>
              <a:sym typeface="Verdana"/>
            </a:endParaRPr>
          </a:p>
        </p:txBody>
      </p:sp>
      <p:sp>
        <p:nvSpPr>
          <p:cNvPr id="639" name="Google Shape;639;p92"/>
          <p:cNvSpPr txBox="1"/>
          <p:nvPr/>
        </p:nvSpPr>
        <p:spPr>
          <a:xfrm>
            <a:off x="5788452" y="5162006"/>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196.758</a:t>
            </a:r>
            <a:endParaRPr sz="1300" b="0" i="0" u="none" strike="noStrike" cap="none">
              <a:solidFill>
                <a:schemeClr val="dk1"/>
              </a:solidFill>
              <a:latin typeface="Verdana"/>
              <a:ea typeface="Verdana"/>
              <a:cs typeface="Verdana"/>
              <a:sym typeface="Verdana"/>
            </a:endParaRPr>
          </a:p>
        </p:txBody>
      </p:sp>
      <p:pic>
        <p:nvPicPr>
          <p:cNvPr id="640" name="Google Shape;640;p92"/>
          <p:cNvPicPr preferRelativeResize="0"/>
          <p:nvPr/>
        </p:nvPicPr>
        <p:blipFill rotWithShape="1">
          <a:blip r:embed="rId5">
            <a:alphaModFix/>
          </a:blip>
          <a:srcRect/>
          <a:stretch/>
        </p:blipFill>
        <p:spPr>
          <a:xfrm>
            <a:off x="4339162" y="5117517"/>
            <a:ext cx="323790" cy="323057"/>
          </a:xfrm>
          <a:prstGeom prst="rect">
            <a:avLst/>
          </a:prstGeom>
          <a:noFill/>
          <a:ln>
            <a:noFill/>
          </a:ln>
        </p:spPr>
      </p:pic>
      <p:sp>
        <p:nvSpPr>
          <p:cNvPr id="641" name="Google Shape;641;p92"/>
          <p:cNvSpPr txBox="1"/>
          <p:nvPr/>
        </p:nvSpPr>
        <p:spPr>
          <a:xfrm>
            <a:off x="4778786" y="5558320"/>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Domicilios</a:t>
            </a:r>
            <a:endParaRPr sz="1050" b="0" i="0" u="none" strike="noStrike" cap="none">
              <a:solidFill>
                <a:srgbClr val="242853"/>
              </a:solidFill>
              <a:latin typeface="Verdana"/>
              <a:ea typeface="Verdana"/>
              <a:cs typeface="Verdana"/>
              <a:sym typeface="Verdana"/>
            </a:endParaRPr>
          </a:p>
        </p:txBody>
      </p:sp>
      <p:sp>
        <p:nvSpPr>
          <p:cNvPr id="642" name="Google Shape;642;p92"/>
          <p:cNvSpPr txBox="1"/>
          <p:nvPr/>
        </p:nvSpPr>
        <p:spPr>
          <a:xfrm>
            <a:off x="5788452" y="5682706"/>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59.508</a:t>
            </a:r>
            <a:endParaRPr sz="13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p:txBody>
      </p:sp>
      <p:pic>
        <p:nvPicPr>
          <p:cNvPr id="643" name="Google Shape;643;p92"/>
          <p:cNvPicPr preferRelativeResize="0"/>
          <p:nvPr/>
        </p:nvPicPr>
        <p:blipFill rotWithShape="1">
          <a:blip r:embed="rId6">
            <a:alphaModFix/>
          </a:blip>
          <a:srcRect/>
          <a:stretch/>
        </p:blipFill>
        <p:spPr>
          <a:xfrm>
            <a:off x="4339162" y="5638305"/>
            <a:ext cx="323790" cy="323413"/>
          </a:xfrm>
          <a:prstGeom prst="rect">
            <a:avLst/>
          </a:prstGeom>
          <a:noFill/>
          <a:ln>
            <a:noFill/>
          </a:ln>
        </p:spPr>
      </p:pic>
      <p:sp>
        <p:nvSpPr>
          <p:cNvPr id="644" name="Google Shape;644;p92"/>
          <p:cNvSpPr/>
          <p:nvPr/>
        </p:nvSpPr>
        <p:spPr>
          <a:xfrm>
            <a:off x="7546775" y="1087525"/>
            <a:ext cx="4465200" cy="5270400"/>
          </a:xfrm>
          <a:prstGeom prst="roundRect">
            <a:avLst>
              <a:gd name="adj" fmla="val 4602"/>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45" name="Google Shape;645;p92"/>
          <p:cNvSpPr/>
          <p:nvPr/>
        </p:nvSpPr>
        <p:spPr>
          <a:xfrm>
            <a:off x="8610702" y="3606769"/>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chemeClr val="dk1"/>
                </a:solidFill>
                <a:latin typeface="Verdana"/>
                <a:ea typeface="Verdana"/>
                <a:cs typeface="Verdana"/>
                <a:sym typeface="Verdana"/>
              </a:rPr>
              <a:t>58 Administrativos</a:t>
            </a:r>
            <a:endParaRPr sz="1400" b="0" i="0" u="none" strike="noStrike" cap="none">
              <a:solidFill>
                <a:schemeClr val="dk1"/>
              </a:solidFill>
              <a:latin typeface="Arial"/>
              <a:ea typeface="Arial"/>
              <a:cs typeface="Arial"/>
              <a:sym typeface="Arial"/>
            </a:endParaRPr>
          </a:p>
        </p:txBody>
      </p:sp>
      <p:sp>
        <p:nvSpPr>
          <p:cNvPr id="646" name="Google Shape;646;p92"/>
          <p:cNvSpPr/>
          <p:nvPr/>
        </p:nvSpPr>
        <p:spPr>
          <a:xfrm>
            <a:off x="8610702" y="2943397"/>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chemeClr val="dk1"/>
                </a:solidFill>
                <a:latin typeface="Verdana"/>
                <a:ea typeface="Verdana"/>
                <a:cs typeface="Verdana"/>
                <a:sym typeface="Verdana"/>
              </a:rPr>
              <a:t>203 Operativos</a:t>
            </a:r>
            <a:endParaRPr sz="1400" b="0" i="0" u="none" strike="noStrike" cap="none">
              <a:solidFill>
                <a:schemeClr val="dk1"/>
              </a:solidFill>
              <a:latin typeface="Arial"/>
              <a:ea typeface="Arial"/>
              <a:cs typeface="Arial"/>
              <a:sym typeface="Arial"/>
            </a:endParaRPr>
          </a:p>
        </p:txBody>
      </p:sp>
      <p:sp>
        <p:nvSpPr>
          <p:cNvPr id="647" name="Google Shape;647;p92"/>
          <p:cNvSpPr/>
          <p:nvPr/>
        </p:nvSpPr>
        <p:spPr>
          <a:xfrm>
            <a:off x="8610702" y="2339893"/>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chemeClr val="dk1"/>
                </a:solidFill>
                <a:latin typeface="Verdana"/>
                <a:ea typeface="Verdana"/>
                <a:cs typeface="Verdana"/>
                <a:sym typeface="Verdana"/>
              </a:rPr>
              <a:t>4 </a:t>
            </a:r>
            <a:r>
              <a:rPr lang="es-CO" sz="1400" b="1" i="1" u="none" strike="noStrike" cap="none">
                <a:solidFill>
                  <a:srgbClr val="242853"/>
                </a:solidFill>
                <a:latin typeface="Verdana"/>
                <a:ea typeface="Verdana"/>
                <a:cs typeface="Verdana"/>
                <a:sym typeface="Verdana"/>
              </a:rPr>
              <a:t>Directivos</a:t>
            </a:r>
            <a:endParaRPr sz="1400" b="0" i="0" u="none" strike="noStrike" cap="none">
              <a:solidFill>
                <a:srgbClr val="000000"/>
              </a:solidFill>
              <a:latin typeface="Arial"/>
              <a:ea typeface="Arial"/>
              <a:cs typeface="Arial"/>
              <a:sym typeface="Arial"/>
            </a:endParaRPr>
          </a:p>
        </p:txBody>
      </p:sp>
      <p:sp>
        <p:nvSpPr>
          <p:cNvPr id="648" name="Google Shape;648;p92"/>
          <p:cNvSpPr txBox="1"/>
          <p:nvPr/>
        </p:nvSpPr>
        <p:spPr>
          <a:xfrm>
            <a:off x="8467766" y="4675322"/>
            <a:ext cx="3361500" cy="1569900"/>
          </a:xfrm>
          <a:prstGeom prst="rect">
            <a:avLst/>
          </a:prstGeom>
          <a:noFill/>
          <a:ln>
            <a:noFill/>
          </a:ln>
        </p:spPr>
        <p:txBody>
          <a:bodyPr spcFirstLastPara="1" wrap="square" lIns="91425" tIns="45700" rIns="91425" bIns="45700" anchor="t" anchorCtr="0">
            <a:spAutoFit/>
          </a:bodyPr>
          <a:lstStyle/>
          <a:p>
            <a:pPr marL="0" marR="0" lvl="0" indent="7938" algn="l" rtl="0">
              <a:lnSpc>
                <a:spcPct val="100000"/>
              </a:lnSpc>
              <a:spcBef>
                <a:spcPts val="0"/>
              </a:spcBef>
              <a:spcAft>
                <a:spcPts val="0"/>
              </a:spcAft>
              <a:buClr>
                <a:srgbClr val="000000"/>
              </a:buClr>
              <a:buSzPts val="1300"/>
              <a:buFont typeface="Arial"/>
              <a:buNone/>
            </a:pPr>
            <a:r>
              <a:rPr lang="es-CO" sz="1300" b="1" i="1" u="none" strike="noStrike" cap="none">
                <a:solidFill>
                  <a:srgbClr val="2181C1"/>
                </a:solidFill>
                <a:latin typeface="Verdana"/>
                <a:ea typeface="Verdana"/>
                <a:cs typeface="Verdana"/>
                <a:sym typeface="Verdana"/>
              </a:rPr>
              <a:t>Total de personal </a:t>
            </a:r>
            <a:r>
              <a:rPr lang="es-CO" sz="1300" b="1" i="1" u="none" strike="noStrike" cap="none">
                <a:solidFill>
                  <a:schemeClr val="dk1"/>
                </a:solidFill>
                <a:latin typeface="Verdana"/>
                <a:ea typeface="Verdana"/>
                <a:cs typeface="Verdana"/>
                <a:sym typeface="Verdana"/>
              </a:rPr>
              <a:t>345</a:t>
            </a:r>
            <a:endParaRPr sz="800" b="1" i="1" u="none" strike="noStrike" cap="none">
              <a:solidFill>
                <a:schemeClr val="dk1"/>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800"/>
              <a:buFont typeface="Arial"/>
              <a:buNone/>
            </a:pPr>
            <a:endParaRPr sz="800" b="1" i="1" u="none" strike="noStrike" cap="none">
              <a:solidFill>
                <a:srgbClr val="2181C1"/>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300"/>
              <a:buFont typeface="Arial"/>
              <a:buNone/>
            </a:pPr>
            <a:r>
              <a:rPr lang="es-CO" sz="1300" b="1" i="1" u="none" strike="noStrike" cap="none">
                <a:solidFill>
                  <a:srgbClr val="242853"/>
                </a:solidFill>
                <a:latin typeface="Verdana"/>
                <a:ea typeface="Verdana"/>
                <a:cs typeface="Verdana"/>
                <a:sym typeface="Verdana"/>
              </a:rPr>
              <a:t>Contratistas de prestación de servicios: 13</a:t>
            </a:r>
            <a:endParaRPr sz="800" b="1" i="1" u="none" strike="noStrike" cap="none">
              <a:solidFill>
                <a:srgbClr val="FF0000"/>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800"/>
              <a:buFont typeface="Arial"/>
              <a:buNone/>
            </a:pPr>
            <a:endParaRPr sz="800" b="1" i="0"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300"/>
              <a:buFont typeface="Arial"/>
              <a:buNone/>
            </a:pPr>
            <a:r>
              <a:rPr lang="es-CO" sz="1300" b="1" i="0" u="none" strike="noStrike" cap="none">
                <a:solidFill>
                  <a:srgbClr val="242853"/>
                </a:solidFill>
                <a:latin typeface="Verdana"/>
                <a:ea typeface="Verdana"/>
                <a:cs typeface="Verdana"/>
                <a:sym typeface="Verdana"/>
              </a:rPr>
              <a:t>Sindicatos: </a:t>
            </a:r>
            <a:r>
              <a:rPr lang="es-CO" sz="1300" b="1" i="0" u="none" strike="noStrike" cap="none">
                <a:solidFill>
                  <a:schemeClr val="dk1"/>
                </a:solidFill>
                <a:latin typeface="Verdana"/>
                <a:ea typeface="Verdana"/>
                <a:cs typeface="Verdana"/>
                <a:sym typeface="Verdana"/>
              </a:rPr>
              <a:t>2</a:t>
            </a:r>
            <a:endParaRPr sz="1300" b="1" i="0" u="none" strike="noStrike" cap="none">
              <a:solidFill>
                <a:schemeClr val="dk1"/>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SINTRAEMDES y SINTRAOFICOL</a:t>
            </a:r>
            <a:endParaRPr sz="1300" b="0" i="1"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endParaRPr sz="1500" b="1" i="0" u="none" strike="noStrike" cap="none">
              <a:solidFill>
                <a:srgbClr val="2181C1"/>
              </a:solidFill>
              <a:latin typeface="Verdana"/>
              <a:ea typeface="Verdana"/>
              <a:cs typeface="Verdana"/>
              <a:sym typeface="Verdana"/>
            </a:endParaRPr>
          </a:p>
        </p:txBody>
      </p:sp>
      <p:sp>
        <p:nvSpPr>
          <p:cNvPr id="649" name="Google Shape;649;p92"/>
          <p:cNvSpPr/>
          <p:nvPr/>
        </p:nvSpPr>
        <p:spPr>
          <a:xfrm>
            <a:off x="8206229" y="2205269"/>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50" name="Google Shape;650;p92"/>
          <p:cNvSpPr/>
          <p:nvPr/>
        </p:nvSpPr>
        <p:spPr>
          <a:xfrm>
            <a:off x="8206229" y="2825030"/>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51" name="Google Shape;651;p92"/>
          <p:cNvSpPr/>
          <p:nvPr/>
        </p:nvSpPr>
        <p:spPr>
          <a:xfrm>
            <a:off x="8206229" y="3453369"/>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652" name="Google Shape;652;p92"/>
          <p:cNvPicPr preferRelativeResize="0"/>
          <p:nvPr/>
        </p:nvPicPr>
        <p:blipFill rotWithShape="1">
          <a:blip r:embed="rId7">
            <a:alphaModFix/>
          </a:blip>
          <a:srcRect/>
          <a:stretch/>
        </p:blipFill>
        <p:spPr>
          <a:xfrm>
            <a:off x="8301229" y="2306827"/>
            <a:ext cx="351357" cy="351357"/>
          </a:xfrm>
          <a:prstGeom prst="rect">
            <a:avLst/>
          </a:prstGeom>
          <a:noFill/>
          <a:ln>
            <a:noFill/>
          </a:ln>
        </p:spPr>
      </p:pic>
      <p:pic>
        <p:nvPicPr>
          <p:cNvPr id="653" name="Google Shape;653;p92"/>
          <p:cNvPicPr preferRelativeResize="0"/>
          <p:nvPr/>
        </p:nvPicPr>
        <p:blipFill rotWithShape="1">
          <a:blip r:embed="rId8">
            <a:alphaModFix/>
          </a:blip>
          <a:srcRect/>
          <a:stretch/>
        </p:blipFill>
        <p:spPr>
          <a:xfrm>
            <a:off x="8343112" y="2907235"/>
            <a:ext cx="267590" cy="346703"/>
          </a:xfrm>
          <a:prstGeom prst="rect">
            <a:avLst/>
          </a:prstGeom>
          <a:noFill/>
          <a:ln>
            <a:noFill/>
          </a:ln>
        </p:spPr>
      </p:pic>
      <p:pic>
        <p:nvPicPr>
          <p:cNvPr id="654" name="Google Shape;654;p92"/>
          <p:cNvPicPr preferRelativeResize="0"/>
          <p:nvPr/>
        </p:nvPicPr>
        <p:blipFill rotWithShape="1">
          <a:blip r:embed="rId9">
            <a:alphaModFix/>
          </a:blip>
          <a:srcRect/>
          <a:stretch/>
        </p:blipFill>
        <p:spPr>
          <a:xfrm>
            <a:off x="8301229" y="3563635"/>
            <a:ext cx="351357" cy="318781"/>
          </a:xfrm>
          <a:prstGeom prst="rect">
            <a:avLst/>
          </a:prstGeom>
          <a:noFill/>
          <a:ln>
            <a:noFill/>
          </a:ln>
        </p:spPr>
      </p:pic>
      <p:sp>
        <p:nvSpPr>
          <p:cNvPr id="655" name="Google Shape;655;p92"/>
          <p:cNvSpPr txBox="1"/>
          <p:nvPr/>
        </p:nvSpPr>
        <p:spPr>
          <a:xfrm>
            <a:off x="9142307" y="1788014"/>
            <a:ext cx="268695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0" u="none" strike="noStrike" cap="none">
                <a:solidFill>
                  <a:srgbClr val="242853"/>
                </a:solidFill>
                <a:latin typeface="Verdana"/>
                <a:ea typeface="Verdana"/>
                <a:cs typeface="Verdana"/>
                <a:sym typeface="Verdana"/>
              </a:rPr>
              <a:t>Planta de personal</a:t>
            </a:r>
            <a:endParaRPr sz="1400" b="0" i="0" u="none" strike="noStrike" cap="none">
              <a:solidFill>
                <a:srgbClr val="000000"/>
              </a:solidFill>
              <a:latin typeface="Arial"/>
              <a:ea typeface="Arial"/>
              <a:cs typeface="Arial"/>
              <a:sym typeface="Arial"/>
            </a:endParaRPr>
          </a:p>
        </p:txBody>
      </p:sp>
      <p:sp>
        <p:nvSpPr>
          <p:cNvPr id="656" name="Google Shape;656;p92"/>
          <p:cNvSpPr/>
          <p:nvPr/>
        </p:nvSpPr>
        <p:spPr>
          <a:xfrm>
            <a:off x="8610702" y="4210775"/>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chemeClr val="dk1"/>
                </a:solidFill>
                <a:latin typeface="Verdana"/>
                <a:ea typeface="Verdana"/>
                <a:cs typeface="Verdana"/>
                <a:sym typeface="Verdana"/>
              </a:rPr>
              <a:t> 79 Comerciales</a:t>
            </a:r>
            <a:endParaRPr sz="1400" b="0" i="0" u="none" strike="noStrike" cap="none">
              <a:solidFill>
                <a:schemeClr val="dk1"/>
              </a:solidFill>
              <a:latin typeface="Arial"/>
              <a:ea typeface="Arial"/>
              <a:cs typeface="Arial"/>
              <a:sym typeface="Arial"/>
            </a:endParaRPr>
          </a:p>
        </p:txBody>
      </p:sp>
      <p:sp>
        <p:nvSpPr>
          <p:cNvPr id="657" name="Google Shape;657;p92"/>
          <p:cNvSpPr/>
          <p:nvPr/>
        </p:nvSpPr>
        <p:spPr>
          <a:xfrm>
            <a:off x="8206229" y="4084807"/>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658" name="Google Shape;658;p92"/>
          <p:cNvPicPr preferRelativeResize="0"/>
          <p:nvPr/>
        </p:nvPicPr>
        <p:blipFill rotWithShape="1">
          <a:blip r:embed="rId10">
            <a:alphaModFix/>
          </a:blip>
          <a:srcRect/>
          <a:stretch/>
        </p:blipFill>
        <p:spPr>
          <a:xfrm>
            <a:off x="8305883" y="4182133"/>
            <a:ext cx="346703" cy="346703"/>
          </a:xfrm>
          <a:prstGeom prst="rect">
            <a:avLst/>
          </a:prstGeom>
          <a:noFill/>
          <a:ln>
            <a:noFill/>
          </a:ln>
        </p:spPr>
      </p:pic>
      <p:sp>
        <p:nvSpPr>
          <p:cNvPr id="659" name="Google Shape;659;p92"/>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EAAAY EICE ESP</a:t>
            </a:r>
            <a:endParaRPr sz="1000" b="1" i="1" u="none" strike="noStrike" cap="none">
              <a:solidFill>
                <a:srgbClr val="A5A5A5"/>
              </a:solidFill>
              <a:latin typeface="Verdana"/>
              <a:ea typeface="Verdana"/>
              <a:cs typeface="Verdana"/>
              <a:sym typeface="Verdana"/>
            </a:endParaRPr>
          </a:p>
        </p:txBody>
      </p:sp>
      <p:pic>
        <p:nvPicPr>
          <p:cNvPr id="660" name="Google Shape;660;p92"/>
          <p:cNvPicPr preferRelativeResize="0"/>
          <p:nvPr/>
        </p:nvPicPr>
        <p:blipFill rotWithShape="1">
          <a:blip r:embed="rId11">
            <a:alphaModFix/>
          </a:blip>
          <a:srcRect/>
          <a:stretch/>
        </p:blipFill>
        <p:spPr>
          <a:xfrm>
            <a:off x="4417392" y="2414754"/>
            <a:ext cx="2315223" cy="10572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3"/>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17</a:t>
            </a:fld>
            <a:endParaRPr/>
          </a:p>
        </p:txBody>
      </p:sp>
      <p:sp>
        <p:nvSpPr>
          <p:cNvPr id="666" name="Google Shape;666;p93"/>
          <p:cNvSpPr txBox="1"/>
          <p:nvPr/>
        </p:nvSpPr>
        <p:spPr>
          <a:xfrm>
            <a:off x="8363752" y="1096050"/>
            <a:ext cx="284934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42853"/>
              </a:buClr>
              <a:buSzPts val="1600"/>
              <a:buFont typeface="Verdana"/>
              <a:buNone/>
            </a:pPr>
            <a:r>
              <a:rPr lang="es-CO" sz="1600" b="1" i="0" u="none" strike="noStrike" cap="none">
                <a:solidFill>
                  <a:srgbClr val="242853"/>
                </a:solidFill>
                <a:latin typeface="Verdana"/>
                <a:ea typeface="Verdana"/>
                <a:cs typeface="Verdana"/>
                <a:sym typeface="Verdana"/>
              </a:rPr>
              <a:t>Estado del proceso</a:t>
            </a:r>
            <a:endParaRPr sz="1800" b="0" i="0" u="none" strike="noStrike" cap="none">
              <a:solidFill>
                <a:schemeClr val="dk1"/>
              </a:solidFill>
              <a:latin typeface="Verdana"/>
              <a:ea typeface="Verdana"/>
              <a:cs typeface="Verdana"/>
              <a:sym typeface="Verdana"/>
            </a:endParaRPr>
          </a:p>
        </p:txBody>
      </p:sp>
      <p:grpSp>
        <p:nvGrpSpPr>
          <p:cNvPr id="667" name="Google Shape;667;p93"/>
          <p:cNvGrpSpPr/>
          <p:nvPr/>
        </p:nvGrpSpPr>
        <p:grpSpPr>
          <a:xfrm>
            <a:off x="-1112590" y="4966224"/>
            <a:ext cx="13125463" cy="1451100"/>
            <a:chOff x="-1112590" y="5245050"/>
            <a:chExt cx="13579943" cy="1451100"/>
          </a:xfrm>
        </p:grpSpPr>
        <p:sp>
          <p:nvSpPr>
            <p:cNvPr id="668" name="Google Shape;668;p93"/>
            <p:cNvSpPr/>
            <p:nvPr/>
          </p:nvSpPr>
          <p:spPr>
            <a:xfrm>
              <a:off x="4112053" y="5245050"/>
              <a:ext cx="8355300" cy="1451100"/>
            </a:xfrm>
            <a:prstGeom prst="roundRect">
              <a:avLst>
                <a:gd name="adj" fmla="val 9505"/>
              </a:avLst>
            </a:prstGeom>
            <a:solidFill>
              <a:srgbClr val="F2F2F2"/>
            </a:solidFill>
            <a:ln w="222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96838" marR="0" lvl="0" indent="0" algn="l" rtl="0">
                <a:lnSpc>
                  <a:spcPct val="100000"/>
                </a:lnSpc>
                <a:spcBef>
                  <a:spcPts val="0"/>
                </a:spcBef>
                <a:spcAft>
                  <a:spcPts val="0"/>
                </a:spcAft>
                <a:buClr>
                  <a:schemeClr val="dk1"/>
                </a:buClr>
                <a:buSzPts val="1100"/>
                <a:buFont typeface="Verdana"/>
                <a:buNone/>
              </a:pPr>
              <a:endParaRPr sz="1100" b="1" i="0" u="none" strike="noStrike" cap="none">
                <a:solidFill>
                  <a:srgbClr val="2181C1"/>
                </a:solidFill>
                <a:latin typeface="Verdana"/>
                <a:ea typeface="Verdana"/>
                <a:cs typeface="Verdana"/>
                <a:sym typeface="Verdana"/>
              </a:endParaRPr>
            </a:p>
          </p:txBody>
        </p:sp>
        <p:grpSp>
          <p:nvGrpSpPr>
            <p:cNvPr id="669" name="Google Shape;669;p93"/>
            <p:cNvGrpSpPr/>
            <p:nvPr/>
          </p:nvGrpSpPr>
          <p:grpSpPr>
            <a:xfrm>
              <a:off x="-1112590" y="5245061"/>
              <a:ext cx="12783592" cy="1223371"/>
              <a:chOff x="-1112590" y="5245061"/>
              <a:chExt cx="12783592" cy="1223371"/>
            </a:xfrm>
          </p:grpSpPr>
          <p:sp>
            <p:nvSpPr>
              <p:cNvPr id="670" name="Google Shape;670;p93"/>
              <p:cNvSpPr/>
              <p:nvPr/>
            </p:nvSpPr>
            <p:spPr>
              <a:xfrm>
                <a:off x="3812698" y="5771356"/>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Verdana"/>
                  <a:ea typeface="Verdana"/>
                  <a:cs typeface="Verdana"/>
                  <a:sym typeface="Verdana"/>
                </a:endParaRPr>
              </a:p>
            </p:txBody>
          </p:sp>
          <p:grpSp>
            <p:nvGrpSpPr>
              <p:cNvPr id="671" name="Google Shape;671;p93"/>
              <p:cNvGrpSpPr/>
              <p:nvPr/>
            </p:nvGrpSpPr>
            <p:grpSpPr>
              <a:xfrm>
                <a:off x="-1112590" y="5913175"/>
                <a:ext cx="1485928" cy="110322"/>
                <a:chOff x="4951168" y="2845399"/>
                <a:chExt cx="1485928" cy="110322"/>
              </a:xfrm>
            </p:grpSpPr>
            <p:cxnSp>
              <p:nvCxnSpPr>
                <p:cNvPr id="672" name="Google Shape;672;p9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673" name="Google Shape;673;p9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674" name="Google Shape;674;p93"/>
              <p:cNvSpPr/>
              <p:nvPr/>
            </p:nvSpPr>
            <p:spPr>
              <a:xfrm>
                <a:off x="330947" y="5272401"/>
                <a:ext cx="3275782" cy="111679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1100" b="0" i="0" u="none" strike="noStrike" cap="none">
                    <a:solidFill>
                      <a:srgbClr val="242853"/>
                    </a:solidFill>
                    <a:latin typeface="Verdana"/>
                    <a:ea typeface="Verdana"/>
                    <a:cs typeface="Verdana"/>
                    <a:sym typeface="Verdana"/>
                  </a:rPr>
                  <a:t>Dentro de las inversiones incluidas en el POIR, se encuentra la </a:t>
                </a:r>
                <a:r>
                  <a:rPr lang="es-CO" sz="1100" b="1" i="0" u="none" strike="noStrike" cap="none">
                    <a:solidFill>
                      <a:srgbClr val="0070C0"/>
                    </a:solidFill>
                    <a:latin typeface="Verdana"/>
                    <a:ea typeface="Verdana"/>
                    <a:cs typeface="Verdana"/>
                    <a:sym typeface="Verdana"/>
                  </a:rPr>
                  <a:t>reposición de redes y equipos</a:t>
                </a:r>
                <a:r>
                  <a:rPr lang="es-CO" sz="1100" b="0" i="0" u="none" strike="noStrike" cap="none">
                    <a:solidFill>
                      <a:srgbClr val="242853"/>
                    </a:solidFill>
                    <a:latin typeface="Verdana"/>
                    <a:ea typeface="Verdana"/>
                    <a:cs typeface="Verdana"/>
                    <a:sym typeface="Verdana"/>
                  </a:rPr>
                  <a:t>, que al parecer no fue ejecutada conforme con lo planeado por la ESP y </a:t>
                </a:r>
                <a:r>
                  <a:rPr lang="es-CO" sz="1100" b="1" i="0" u="none" strike="noStrike" cap="none">
                    <a:solidFill>
                      <a:srgbClr val="002060"/>
                    </a:solidFill>
                    <a:latin typeface="Verdana"/>
                    <a:ea typeface="Verdana"/>
                    <a:cs typeface="Verdana"/>
                    <a:sym typeface="Verdana"/>
                  </a:rPr>
                  <a:t>afecta la calidad de los servicios prestados</a:t>
                </a:r>
                <a:r>
                  <a:rPr lang="es-CO" sz="1100" b="0" i="0" u="none" strike="noStrike" cap="none">
                    <a:solidFill>
                      <a:srgbClr val="242853"/>
                    </a:solidFill>
                    <a:latin typeface="Verdana"/>
                    <a:ea typeface="Verdana"/>
                    <a:cs typeface="Verdana"/>
                    <a:sym typeface="Verdana"/>
                  </a:rPr>
                  <a:t>.</a:t>
                </a:r>
                <a:endParaRPr sz="1100" b="0" i="0" u="none" strike="noStrike" cap="none">
                  <a:solidFill>
                    <a:srgbClr val="242853"/>
                  </a:solidFill>
                  <a:latin typeface="Verdana"/>
                  <a:ea typeface="Verdana"/>
                  <a:cs typeface="Verdana"/>
                  <a:sym typeface="Verdana"/>
                </a:endParaRPr>
              </a:p>
            </p:txBody>
          </p:sp>
          <p:sp>
            <p:nvSpPr>
              <p:cNvPr id="675" name="Google Shape;675;p93"/>
              <p:cNvSpPr txBox="1"/>
              <p:nvPr/>
            </p:nvSpPr>
            <p:spPr>
              <a:xfrm>
                <a:off x="4251402" y="5245061"/>
                <a:ext cx="7419600" cy="1223371"/>
              </a:xfrm>
              <a:prstGeom prst="rect">
                <a:avLst/>
              </a:prstGeom>
              <a:noFill/>
              <a:ln>
                <a:noFill/>
              </a:ln>
            </p:spPr>
            <p:txBody>
              <a:bodyPr spcFirstLastPara="1" wrap="square" lIns="91425" tIns="45700" rIns="91425" bIns="45700" anchor="t" anchorCtr="0">
                <a:spAutoFit/>
              </a:bodyPr>
              <a:lstStyle/>
              <a:p>
                <a:pPr marL="96838" marR="0" lvl="0" indent="-87313" algn="l" rtl="0">
                  <a:lnSpc>
                    <a:spcPct val="100000"/>
                  </a:lnSpc>
                  <a:spcBef>
                    <a:spcPts val="0"/>
                  </a:spcBef>
                  <a:spcAft>
                    <a:spcPts val="0"/>
                  </a:spcAft>
                  <a:buClr>
                    <a:srgbClr val="2181C1"/>
                  </a:buClr>
                  <a:buSzPts val="1100"/>
                  <a:buFont typeface="Arial"/>
                  <a:buChar char="•"/>
                </a:pPr>
                <a:r>
                  <a:rPr lang="es-CO" sz="1050" b="1" i="0" u="none" strike="noStrike" cap="none">
                    <a:solidFill>
                      <a:srgbClr val="2181C1"/>
                    </a:solidFill>
                    <a:latin typeface="Verdana"/>
                    <a:ea typeface="Verdana"/>
                    <a:cs typeface="Verdana"/>
                    <a:sym typeface="Verdana"/>
                  </a:rPr>
                  <a:t>(ASEO) </a:t>
                </a:r>
                <a:r>
                  <a:rPr lang="es-CO" sz="1050" b="0" i="0" u="none" strike="noStrike" cap="none">
                    <a:solidFill>
                      <a:srgbClr val="242853"/>
                    </a:solidFill>
                    <a:latin typeface="Verdana"/>
                    <a:ea typeface="Verdana"/>
                    <a:cs typeface="Verdana"/>
                    <a:sym typeface="Verdana"/>
                  </a:rPr>
                  <a:t>Se plantea el </a:t>
                </a:r>
                <a:r>
                  <a:rPr lang="es-CO" sz="1050" b="1" i="0" u="none" strike="noStrike" cap="none">
                    <a:solidFill>
                      <a:srgbClr val="242853"/>
                    </a:solidFill>
                    <a:latin typeface="Verdana"/>
                    <a:ea typeface="Verdana"/>
                    <a:cs typeface="Verdana"/>
                    <a:sym typeface="Verdana"/>
                  </a:rPr>
                  <a:t>alquiler de equipo pesado (maquinaria amarilla):</a:t>
                </a:r>
                <a:endParaRPr sz="1050" b="0" i="0" u="none" strike="noStrike" cap="none">
                  <a:solidFill>
                    <a:schemeClr val="dk1"/>
                  </a:solidFill>
                  <a:latin typeface="Verdana"/>
                  <a:ea typeface="Verdana"/>
                  <a:cs typeface="Verdana"/>
                  <a:sym typeface="Verdana"/>
                </a:endParaRPr>
              </a:p>
              <a:p>
                <a:pPr marL="9525" marR="0" lvl="0" indent="87313" algn="l" rtl="0">
                  <a:lnSpc>
                    <a:spcPct val="100000"/>
                  </a:lnSpc>
                  <a:spcBef>
                    <a:spcPts val="0"/>
                  </a:spcBef>
                  <a:spcAft>
                    <a:spcPts val="0"/>
                  </a:spcAft>
                  <a:buClr>
                    <a:srgbClr val="242853"/>
                  </a:buClr>
                  <a:buSzPts val="1100"/>
                  <a:buFont typeface="Verdana"/>
                  <a:buNone/>
                </a:pPr>
                <a:r>
                  <a:rPr lang="es-CO" sz="1050" b="0" i="0" u="none" strike="noStrike" cap="none">
                    <a:solidFill>
                      <a:srgbClr val="242853"/>
                    </a:solidFill>
                    <a:latin typeface="Verdana"/>
                    <a:ea typeface="Verdana"/>
                    <a:cs typeface="Verdana"/>
                    <a:sym typeface="Verdana"/>
                  </a:rPr>
                  <a:t>Buldozer+cilindro, compactador, retro-oruga + retro s/llantas + mini cargador.</a:t>
                </a:r>
                <a:endParaRPr sz="1200" b="0" i="0" u="none" strike="noStrike" cap="none">
                  <a:solidFill>
                    <a:srgbClr val="000000"/>
                  </a:solidFill>
                  <a:latin typeface="Arial"/>
                  <a:ea typeface="Arial"/>
                  <a:cs typeface="Arial"/>
                  <a:sym typeface="Arial"/>
                </a:endParaRPr>
              </a:p>
              <a:p>
                <a:pPr marL="96838" marR="0" lvl="0" indent="-87313" algn="l" rtl="0">
                  <a:lnSpc>
                    <a:spcPct val="100000"/>
                  </a:lnSpc>
                  <a:spcBef>
                    <a:spcPts val="0"/>
                  </a:spcBef>
                  <a:spcAft>
                    <a:spcPts val="0"/>
                  </a:spcAft>
                  <a:buClr>
                    <a:srgbClr val="2181C1"/>
                  </a:buClr>
                  <a:buSzPts val="1100"/>
                  <a:buFont typeface="Arial"/>
                  <a:buChar char="•"/>
                </a:pPr>
                <a:r>
                  <a:rPr lang="es-CO" sz="1050" b="1" i="0" u="none" strike="noStrike" cap="none">
                    <a:solidFill>
                      <a:srgbClr val="2181C1"/>
                    </a:solidFill>
                    <a:latin typeface="Verdana"/>
                    <a:ea typeface="Verdana"/>
                    <a:cs typeface="Verdana"/>
                    <a:sym typeface="Verdana"/>
                  </a:rPr>
                  <a:t>(ASEO) </a:t>
                </a:r>
                <a:r>
                  <a:rPr lang="es-CO" sz="1050" b="0" i="0" u="none" strike="noStrike" cap="none">
                    <a:solidFill>
                      <a:srgbClr val="242853"/>
                    </a:solidFill>
                    <a:latin typeface="Verdana"/>
                    <a:ea typeface="Verdana"/>
                    <a:cs typeface="Verdana"/>
                    <a:sym typeface="Verdana"/>
                  </a:rPr>
                  <a:t>Se </a:t>
                </a:r>
                <a:r>
                  <a:rPr lang="es-CO" sz="1050" b="1" i="0" u="none" strike="noStrike" cap="none">
                    <a:solidFill>
                      <a:srgbClr val="242853"/>
                    </a:solidFill>
                    <a:latin typeface="Verdana"/>
                    <a:ea typeface="Verdana"/>
                    <a:cs typeface="Verdana"/>
                    <a:sym typeface="Verdana"/>
                  </a:rPr>
                  <a:t>adquirió vehículos recolectores:</a:t>
                </a:r>
                <a:endParaRPr sz="1200" b="0" i="0" u="none" strike="noStrike" cap="none">
                  <a:solidFill>
                    <a:srgbClr val="000000"/>
                  </a:solidFill>
                  <a:latin typeface="Arial"/>
                  <a:ea typeface="Arial"/>
                  <a:cs typeface="Arial"/>
                  <a:sym typeface="Arial"/>
                </a:endParaRPr>
              </a:p>
              <a:p>
                <a:pPr marL="9525" marR="0" lvl="0" indent="87313" algn="l" rtl="0">
                  <a:lnSpc>
                    <a:spcPct val="100000"/>
                  </a:lnSpc>
                  <a:spcBef>
                    <a:spcPts val="0"/>
                  </a:spcBef>
                  <a:spcAft>
                    <a:spcPts val="0"/>
                  </a:spcAft>
                  <a:buClr>
                    <a:srgbClr val="242853"/>
                  </a:buClr>
                  <a:buSzPts val="1100"/>
                  <a:buFont typeface="Verdana"/>
                  <a:buNone/>
                </a:pPr>
                <a:r>
                  <a:rPr lang="es-CO" sz="1050" b="0" i="0" u="none" strike="noStrike" cap="none">
                    <a:solidFill>
                      <a:srgbClr val="242853"/>
                    </a:solidFill>
                    <a:latin typeface="Verdana"/>
                    <a:ea typeface="Verdana"/>
                    <a:cs typeface="Verdana"/>
                    <a:sym typeface="Verdana"/>
                  </a:rPr>
                  <a:t>3 compactadores de RSD 25yd 2 camiones uno de 10 yardas y 1 de 32 yardas en reparación por siniestro.</a:t>
                </a:r>
                <a:endParaRPr sz="1050" b="0" i="0" u="none" strike="noStrike" cap="none">
                  <a:solidFill>
                    <a:srgbClr val="242853"/>
                  </a:solidFill>
                  <a:latin typeface="Verdana"/>
                  <a:ea typeface="Verdana"/>
                  <a:cs typeface="Verdana"/>
                  <a:sym typeface="Verdana"/>
                </a:endParaRPr>
              </a:p>
              <a:p>
                <a:pPr marL="9525" marR="0" lvl="0" indent="87313" algn="l" rtl="0">
                  <a:lnSpc>
                    <a:spcPct val="100000"/>
                  </a:lnSpc>
                  <a:spcBef>
                    <a:spcPts val="0"/>
                  </a:spcBef>
                  <a:spcAft>
                    <a:spcPts val="0"/>
                  </a:spcAft>
                  <a:buClr>
                    <a:srgbClr val="2181C1"/>
                  </a:buClr>
                  <a:buSzPts val="1100"/>
                  <a:buFont typeface="Verdana"/>
                  <a:buNone/>
                </a:pPr>
                <a:r>
                  <a:rPr lang="es-CO" sz="1050" b="1" i="0" u="none" strike="noStrike" cap="none">
                    <a:solidFill>
                      <a:srgbClr val="2181C1"/>
                    </a:solidFill>
                    <a:latin typeface="Verdana"/>
                    <a:ea typeface="Verdana"/>
                    <a:cs typeface="Verdana"/>
                    <a:sym typeface="Verdana"/>
                  </a:rPr>
                  <a:t>(ACUEDUCTO) </a:t>
                </a:r>
                <a:r>
                  <a:rPr lang="es-CO" sz="1050" b="0" i="0" u="none" strike="noStrike" cap="none">
                    <a:solidFill>
                      <a:srgbClr val="242853"/>
                    </a:solidFill>
                    <a:latin typeface="Verdana"/>
                    <a:ea typeface="Verdana"/>
                    <a:cs typeface="Verdana"/>
                    <a:sym typeface="Verdana"/>
                  </a:rPr>
                  <a:t>Se plantea la </a:t>
                </a:r>
                <a:r>
                  <a:rPr lang="es-CO" sz="1050" b="1" i="0" u="none" strike="noStrike" cap="none">
                    <a:solidFill>
                      <a:srgbClr val="242853"/>
                    </a:solidFill>
                    <a:latin typeface="Verdana"/>
                    <a:ea typeface="Verdana"/>
                    <a:cs typeface="Verdana"/>
                    <a:sym typeface="Verdana"/>
                  </a:rPr>
                  <a:t>adquisición de equipo pesado (maquinaria amarilla):</a:t>
                </a:r>
                <a:endParaRPr sz="1050" b="0" i="0" u="none" strike="noStrike" cap="none">
                  <a:solidFill>
                    <a:schemeClr val="dk1"/>
                  </a:solidFill>
                  <a:latin typeface="Verdana"/>
                  <a:ea typeface="Verdana"/>
                  <a:cs typeface="Verdana"/>
                  <a:sym typeface="Verdana"/>
                </a:endParaRPr>
              </a:p>
              <a:p>
                <a:pPr marL="9525" marR="0" lvl="0" indent="87313" algn="l" rtl="0">
                  <a:lnSpc>
                    <a:spcPct val="100000"/>
                  </a:lnSpc>
                  <a:spcBef>
                    <a:spcPts val="0"/>
                  </a:spcBef>
                  <a:spcAft>
                    <a:spcPts val="0"/>
                  </a:spcAft>
                  <a:buClr>
                    <a:srgbClr val="242853"/>
                  </a:buClr>
                  <a:buSzPts val="1100"/>
                  <a:buFont typeface="Verdana"/>
                  <a:buNone/>
                </a:pPr>
                <a:r>
                  <a:rPr lang="es-CO" sz="1050" b="0" i="0" u="none" strike="noStrike" cap="none">
                    <a:solidFill>
                      <a:srgbClr val="242853"/>
                    </a:solidFill>
                    <a:latin typeface="Verdana"/>
                    <a:ea typeface="Verdana"/>
                    <a:cs typeface="Verdana"/>
                    <a:sym typeface="Verdana"/>
                  </a:rPr>
                  <a:t>Retro oruga + retro s/llantas + mini cargador y volqueta</a:t>
                </a:r>
                <a:endParaRPr sz="1200" b="0" i="0" u="none" strike="noStrike" cap="none">
                  <a:solidFill>
                    <a:srgbClr val="000000"/>
                  </a:solidFill>
                  <a:latin typeface="Arial"/>
                  <a:ea typeface="Arial"/>
                  <a:cs typeface="Arial"/>
                  <a:sym typeface="Arial"/>
                </a:endParaRPr>
              </a:p>
            </p:txBody>
          </p:sp>
        </p:grpSp>
      </p:grpSp>
      <p:grpSp>
        <p:nvGrpSpPr>
          <p:cNvPr id="676" name="Google Shape;676;p93"/>
          <p:cNvGrpSpPr/>
          <p:nvPr/>
        </p:nvGrpSpPr>
        <p:grpSpPr>
          <a:xfrm>
            <a:off x="-1137028" y="1721642"/>
            <a:ext cx="13149853" cy="477208"/>
            <a:chOff x="-1137028" y="1611248"/>
            <a:chExt cx="13604331" cy="477208"/>
          </a:xfrm>
        </p:grpSpPr>
        <p:sp>
          <p:nvSpPr>
            <p:cNvPr id="677" name="Google Shape;677;p93"/>
            <p:cNvSpPr/>
            <p:nvPr/>
          </p:nvSpPr>
          <p:spPr>
            <a:xfrm>
              <a:off x="4112044" y="1611248"/>
              <a:ext cx="8355259" cy="477208"/>
            </a:xfrm>
            <a:prstGeom prst="roundRect">
              <a:avLst>
                <a:gd name="adj" fmla="val 20416"/>
              </a:avLst>
            </a:prstGeom>
            <a:solidFill>
              <a:srgbClr val="F2F2F2"/>
            </a:solidFill>
            <a:ln w="222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96838" marR="0" lvl="0" indent="0" algn="l" rtl="0">
                <a:lnSpc>
                  <a:spcPct val="100000"/>
                </a:lnSpc>
                <a:spcBef>
                  <a:spcPts val="0"/>
                </a:spcBef>
                <a:spcAft>
                  <a:spcPts val="0"/>
                </a:spcAft>
                <a:buClr>
                  <a:schemeClr val="dk1"/>
                </a:buClr>
                <a:buSzPts val="1100"/>
                <a:buFont typeface="Verdana"/>
                <a:buNone/>
              </a:pPr>
              <a:endParaRPr sz="1100" b="1" i="0" u="none" strike="noStrike" cap="none">
                <a:solidFill>
                  <a:srgbClr val="2181C1"/>
                </a:solidFill>
                <a:latin typeface="Verdana"/>
                <a:ea typeface="Verdana"/>
                <a:cs typeface="Verdana"/>
                <a:sym typeface="Verdana"/>
              </a:endParaRPr>
            </a:p>
          </p:txBody>
        </p:sp>
        <p:grpSp>
          <p:nvGrpSpPr>
            <p:cNvPr id="678" name="Google Shape;678;p93"/>
            <p:cNvGrpSpPr/>
            <p:nvPr/>
          </p:nvGrpSpPr>
          <p:grpSpPr>
            <a:xfrm>
              <a:off x="-1137028" y="1794691"/>
              <a:ext cx="1485928" cy="110322"/>
              <a:chOff x="4951168" y="2845399"/>
              <a:chExt cx="1485928" cy="110322"/>
            </a:xfrm>
          </p:grpSpPr>
          <p:cxnSp>
            <p:nvCxnSpPr>
              <p:cNvPr id="679" name="Google Shape;679;p9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680" name="Google Shape;680;p9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681" name="Google Shape;681;p93"/>
            <p:cNvSpPr/>
            <p:nvPr/>
          </p:nvSpPr>
          <p:spPr>
            <a:xfrm>
              <a:off x="335280" y="1726815"/>
              <a:ext cx="3252959" cy="24607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2181C1"/>
                </a:buClr>
                <a:buSzPts val="1100"/>
                <a:buFont typeface="Verdana"/>
                <a:buNone/>
              </a:pPr>
              <a:r>
                <a:rPr lang="es-CO" sz="1100" b="1" i="0" u="none" strike="noStrike" cap="none">
                  <a:solidFill>
                    <a:srgbClr val="2181C1"/>
                  </a:solidFill>
                  <a:latin typeface="Verdana"/>
                  <a:ea typeface="Verdana"/>
                  <a:cs typeface="Verdana"/>
                  <a:sym typeface="Verdana"/>
                </a:rPr>
                <a:t>Deficiencias en la gestión</a:t>
              </a:r>
              <a:r>
                <a:rPr lang="es-CO" sz="1100" b="0" i="0" u="none" strike="noStrike" cap="none">
                  <a:solidFill>
                    <a:srgbClr val="242853"/>
                  </a:solidFill>
                  <a:latin typeface="Verdana"/>
                  <a:ea typeface="Verdana"/>
                  <a:cs typeface="Verdana"/>
                  <a:sym typeface="Verdana"/>
                </a:rPr>
                <a:t> en materia de control de pérdidas y presiones.</a:t>
              </a:r>
              <a:endParaRPr sz="1100" b="1" i="0" u="none" strike="noStrike" cap="none">
                <a:solidFill>
                  <a:srgbClr val="242853"/>
                </a:solidFill>
                <a:latin typeface="Verdana"/>
                <a:ea typeface="Verdana"/>
                <a:cs typeface="Verdana"/>
                <a:sym typeface="Verdana"/>
              </a:endParaRPr>
            </a:p>
          </p:txBody>
        </p:sp>
        <p:grpSp>
          <p:nvGrpSpPr>
            <p:cNvPr id="682" name="Google Shape;682;p93"/>
            <p:cNvGrpSpPr/>
            <p:nvPr/>
          </p:nvGrpSpPr>
          <p:grpSpPr>
            <a:xfrm rot="5400000">
              <a:off x="3812698" y="1652872"/>
              <a:ext cx="393960" cy="393960"/>
              <a:chOff x="5314420" y="4377665"/>
              <a:chExt cx="393960" cy="393960"/>
            </a:xfrm>
          </p:grpSpPr>
          <p:sp>
            <p:nvSpPr>
              <p:cNvPr id="683" name="Google Shape;683;p93"/>
              <p:cNvSpPr/>
              <p:nvPr/>
            </p:nvSpPr>
            <p:spPr>
              <a:xfrm>
                <a:off x="5314420" y="4377665"/>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Verdana"/>
                  <a:ea typeface="Verdana"/>
                  <a:cs typeface="Verdana"/>
                  <a:sym typeface="Verdana"/>
                </a:endParaRPr>
              </a:p>
            </p:txBody>
          </p:sp>
          <p:pic>
            <p:nvPicPr>
              <p:cNvPr id="684" name="Google Shape;684;p93" descr="Thumbs up sign con relleno sólido"/>
              <p:cNvPicPr preferRelativeResize="0"/>
              <p:nvPr/>
            </p:nvPicPr>
            <p:blipFill rotWithShape="1">
              <a:blip r:embed="rId3">
                <a:alphaModFix/>
              </a:blip>
              <a:srcRect/>
              <a:stretch/>
            </p:blipFill>
            <p:spPr>
              <a:xfrm rot="10800000">
                <a:off x="5359164" y="4441876"/>
                <a:ext cx="305311" cy="305311"/>
              </a:xfrm>
              <a:prstGeom prst="rect">
                <a:avLst/>
              </a:prstGeom>
              <a:noFill/>
              <a:ln>
                <a:noFill/>
              </a:ln>
            </p:spPr>
          </p:pic>
        </p:grpSp>
        <p:sp>
          <p:nvSpPr>
            <p:cNvPr id="685" name="Google Shape;685;p93"/>
            <p:cNvSpPr txBox="1"/>
            <p:nvPr/>
          </p:nvSpPr>
          <p:spPr>
            <a:xfrm>
              <a:off x="4251402" y="1634409"/>
              <a:ext cx="7701900" cy="415500"/>
            </a:xfrm>
            <a:prstGeom prst="rect">
              <a:avLst/>
            </a:prstGeom>
            <a:noFill/>
            <a:ln>
              <a:noFill/>
            </a:ln>
          </p:spPr>
          <p:txBody>
            <a:bodyPr spcFirstLastPara="1" wrap="square" lIns="91425" tIns="45700" rIns="91425" bIns="45700" anchor="t" anchorCtr="0">
              <a:spAutoFit/>
            </a:bodyPr>
            <a:lstStyle/>
            <a:p>
              <a:pPr marL="9525" marR="0" lvl="0" indent="0" algn="l" rtl="0">
                <a:lnSpc>
                  <a:spcPct val="100000"/>
                </a:lnSpc>
                <a:spcBef>
                  <a:spcPts val="0"/>
                </a:spcBef>
                <a:spcAft>
                  <a:spcPts val="0"/>
                </a:spcAft>
                <a:buClr>
                  <a:srgbClr val="242853"/>
                </a:buClr>
                <a:buSzPts val="1100"/>
                <a:buFont typeface="Verdana"/>
                <a:buNone/>
              </a:pPr>
              <a:r>
                <a:rPr lang="es-CO" sz="1050" b="0" i="0" u="none" strike="noStrike" cap="none">
                  <a:solidFill>
                    <a:srgbClr val="242853"/>
                  </a:solidFill>
                  <a:latin typeface="Verdana"/>
                  <a:ea typeface="Verdana"/>
                  <a:cs typeface="Verdana"/>
                  <a:sym typeface="Verdana"/>
                </a:rPr>
                <a:t>La empresa adelanta términos de referencia  para la Consultoría Plan de Control de Pérdidas técnicas y comerciales y equipos requeridos. </a:t>
              </a:r>
              <a:endParaRPr sz="1200" b="0" i="0" u="none" strike="noStrike" cap="none">
                <a:solidFill>
                  <a:srgbClr val="000000"/>
                </a:solidFill>
                <a:latin typeface="Arial"/>
                <a:ea typeface="Arial"/>
                <a:cs typeface="Arial"/>
                <a:sym typeface="Arial"/>
              </a:endParaRPr>
            </a:p>
          </p:txBody>
        </p:sp>
      </p:grpSp>
      <p:grpSp>
        <p:nvGrpSpPr>
          <p:cNvPr id="686" name="Google Shape;686;p93"/>
          <p:cNvGrpSpPr/>
          <p:nvPr/>
        </p:nvGrpSpPr>
        <p:grpSpPr>
          <a:xfrm>
            <a:off x="-1128977" y="2286657"/>
            <a:ext cx="13141802" cy="623109"/>
            <a:chOff x="-1128977" y="2320263"/>
            <a:chExt cx="13596280" cy="623109"/>
          </a:xfrm>
        </p:grpSpPr>
        <p:sp>
          <p:nvSpPr>
            <p:cNvPr id="687" name="Google Shape;687;p93"/>
            <p:cNvSpPr/>
            <p:nvPr/>
          </p:nvSpPr>
          <p:spPr>
            <a:xfrm>
              <a:off x="4112044" y="2320263"/>
              <a:ext cx="8355259" cy="623109"/>
            </a:xfrm>
            <a:prstGeom prst="roundRect">
              <a:avLst>
                <a:gd name="adj" fmla="val 20416"/>
              </a:avLst>
            </a:prstGeom>
            <a:solidFill>
              <a:srgbClr val="F2F2F2"/>
            </a:solidFill>
            <a:ln w="222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96838" marR="0" lvl="0" indent="0" algn="l" rtl="0">
                <a:lnSpc>
                  <a:spcPct val="100000"/>
                </a:lnSpc>
                <a:spcBef>
                  <a:spcPts val="0"/>
                </a:spcBef>
                <a:spcAft>
                  <a:spcPts val="0"/>
                </a:spcAft>
                <a:buClr>
                  <a:schemeClr val="dk1"/>
                </a:buClr>
                <a:buSzPts val="1100"/>
                <a:buFont typeface="Verdana"/>
                <a:buNone/>
              </a:pPr>
              <a:endParaRPr sz="1100" b="1" i="0" u="none" strike="noStrike" cap="none">
                <a:solidFill>
                  <a:srgbClr val="2181C1"/>
                </a:solidFill>
                <a:latin typeface="Verdana"/>
                <a:ea typeface="Verdana"/>
                <a:cs typeface="Verdana"/>
                <a:sym typeface="Verdana"/>
              </a:endParaRPr>
            </a:p>
          </p:txBody>
        </p:sp>
        <p:grpSp>
          <p:nvGrpSpPr>
            <p:cNvPr id="688" name="Google Shape;688;p93"/>
            <p:cNvGrpSpPr/>
            <p:nvPr/>
          </p:nvGrpSpPr>
          <p:grpSpPr>
            <a:xfrm>
              <a:off x="-1128977" y="2576656"/>
              <a:ext cx="1485928" cy="110322"/>
              <a:chOff x="4951168" y="2845399"/>
              <a:chExt cx="1485928" cy="110322"/>
            </a:xfrm>
          </p:grpSpPr>
          <p:cxnSp>
            <p:nvCxnSpPr>
              <p:cNvPr id="689" name="Google Shape;689;p9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690" name="Google Shape;690;p9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691" name="Google Shape;691;p93"/>
            <p:cNvSpPr/>
            <p:nvPr/>
          </p:nvSpPr>
          <p:spPr>
            <a:xfrm>
              <a:off x="353769" y="2469547"/>
              <a:ext cx="3252959" cy="32454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42853"/>
                </a:buClr>
                <a:buSzPts val="1100"/>
                <a:buFont typeface="Verdana"/>
                <a:buNone/>
              </a:pPr>
              <a:r>
                <a:rPr lang="es-CO" sz="1100" b="0" i="0" u="none" strike="noStrike" cap="none">
                  <a:solidFill>
                    <a:srgbClr val="242853"/>
                  </a:solidFill>
                  <a:latin typeface="Verdana"/>
                  <a:ea typeface="Verdana"/>
                  <a:cs typeface="Verdana"/>
                  <a:sym typeface="Verdana"/>
                </a:rPr>
                <a:t>Las pérdidas de agua en el indicador IPUF implicaron una </a:t>
              </a:r>
              <a:r>
                <a:rPr lang="es-CO" sz="1100" b="1" i="0" u="none" strike="noStrike" cap="none">
                  <a:solidFill>
                    <a:srgbClr val="2181C1"/>
                  </a:solidFill>
                  <a:latin typeface="Verdana"/>
                  <a:ea typeface="Verdana"/>
                  <a:cs typeface="Verdana"/>
                  <a:sym typeface="Verdana"/>
                </a:rPr>
                <a:t>pérdida de COP 7.000 millones. </a:t>
              </a:r>
              <a:r>
                <a:rPr lang="es-CO" sz="1100" b="1" i="0" u="none" strike="noStrike" cap="none">
                  <a:solidFill>
                    <a:srgbClr val="242853"/>
                  </a:solidFill>
                  <a:latin typeface="Verdana"/>
                  <a:ea typeface="Verdana"/>
                  <a:cs typeface="Verdana"/>
                  <a:sym typeface="Verdana"/>
                </a:rPr>
                <a:t>IPUF a la fecha de la intervención: 16,1.</a:t>
              </a:r>
              <a:endParaRPr sz="1400" b="0" i="0" u="none" strike="noStrike" cap="none">
                <a:solidFill>
                  <a:srgbClr val="000000"/>
                </a:solidFill>
                <a:latin typeface="Arial"/>
                <a:ea typeface="Arial"/>
                <a:cs typeface="Arial"/>
                <a:sym typeface="Arial"/>
              </a:endParaRPr>
            </a:p>
          </p:txBody>
        </p:sp>
        <p:grpSp>
          <p:nvGrpSpPr>
            <p:cNvPr id="692" name="Google Shape;692;p93"/>
            <p:cNvGrpSpPr/>
            <p:nvPr/>
          </p:nvGrpSpPr>
          <p:grpSpPr>
            <a:xfrm rot="5400000">
              <a:off x="3812698" y="2434837"/>
              <a:ext cx="393960" cy="393960"/>
              <a:chOff x="5314420" y="4377665"/>
              <a:chExt cx="393960" cy="393960"/>
            </a:xfrm>
          </p:grpSpPr>
          <p:sp>
            <p:nvSpPr>
              <p:cNvPr id="693" name="Google Shape;693;p93"/>
              <p:cNvSpPr/>
              <p:nvPr/>
            </p:nvSpPr>
            <p:spPr>
              <a:xfrm>
                <a:off x="5314420" y="4377665"/>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Verdana"/>
                  <a:ea typeface="Verdana"/>
                  <a:cs typeface="Verdana"/>
                  <a:sym typeface="Verdana"/>
                </a:endParaRPr>
              </a:p>
            </p:txBody>
          </p:sp>
          <p:pic>
            <p:nvPicPr>
              <p:cNvPr id="694" name="Google Shape;694;p93" descr="Thumbs up sign con relleno sólido"/>
              <p:cNvPicPr preferRelativeResize="0"/>
              <p:nvPr/>
            </p:nvPicPr>
            <p:blipFill rotWithShape="1">
              <a:blip r:embed="rId3">
                <a:alphaModFix/>
              </a:blip>
              <a:srcRect/>
              <a:stretch/>
            </p:blipFill>
            <p:spPr>
              <a:xfrm rot="10800000">
                <a:off x="5359164" y="4441876"/>
                <a:ext cx="305311" cy="305311"/>
              </a:xfrm>
              <a:prstGeom prst="rect">
                <a:avLst/>
              </a:prstGeom>
              <a:noFill/>
              <a:ln>
                <a:noFill/>
              </a:ln>
            </p:spPr>
          </p:pic>
        </p:grpSp>
        <p:sp>
          <p:nvSpPr>
            <p:cNvPr id="695" name="Google Shape;695;p93"/>
            <p:cNvSpPr txBox="1"/>
            <p:nvPr/>
          </p:nvSpPr>
          <p:spPr>
            <a:xfrm>
              <a:off x="4251401" y="2331735"/>
              <a:ext cx="769396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100"/>
                <a:buFont typeface="Verdana"/>
                <a:buNone/>
              </a:pPr>
              <a:r>
                <a:rPr lang="es-CO" sz="1000" b="0" i="0" u="none" strike="noStrike" cap="none">
                  <a:solidFill>
                    <a:srgbClr val="242853"/>
                  </a:solidFill>
                  <a:latin typeface="Verdana"/>
                  <a:ea typeface="Verdana"/>
                  <a:cs typeface="Verdana"/>
                  <a:sym typeface="Verdana"/>
                </a:rPr>
                <a:t>Se radicó en el MVCT, para viabilización, la construcción y optimización de la sectorización para el control de pérdidas técnicas, válvulas y sistema de monitoreo de presión. </a:t>
              </a:r>
              <a:endParaRPr sz="1000" b="0" i="0" u="none" strike="noStrike" cap="none">
                <a:solidFill>
                  <a:srgbClr val="000000"/>
                </a:solidFill>
                <a:latin typeface="Arial"/>
                <a:ea typeface="Arial"/>
                <a:cs typeface="Arial"/>
                <a:sym typeface="Arial"/>
              </a:endParaRPr>
            </a:p>
          </p:txBody>
        </p:sp>
      </p:grpSp>
      <p:grpSp>
        <p:nvGrpSpPr>
          <p:cNvPr id="696" name="Google Shape;696;p93"/>
          <p:cNvGrpSpPr/>
          <p:nvPr/>
        </p:nvGrpSpPr>
        <p:grpSpPr>
          <a:xfrm>
            <a:off x="-1112590" y="2989442"/>
            <a:ext cx="13125415" cy="760815"/>
            <a:chOff x="-1112590" y="3019560"/>
            <a:chExt cx="13579893" cy="760815"/>
          </a:xfrm>
        </p:grpSpPr>
        <p:sp>
          <p:nvSpPr>
            <p:cNvPr id="697" name="Google Shape;697;p93"/>
            <p:cNvSpPr/>
            <p:nvPr/>
          </p:nvSpPr>
          <p:spPr>
            <a:xfrm>
              <a:off x="4112044" y="3028185"/>
              <a:ext cx="8355259" cy="752190"/>
            </a:xfrm>
            <a:prstGeom prst="roundRect">
              <a:avLst>
                <a:gd name="adj" fmla="val 20416"/>
              </a:avLst>
            </a:prstGeom>
            <a:solidFill>
              <a:srgbClr val="F2F2F2"/>
            </a:solidFill>
            <a:ln w="222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96838" marR="0" lvl="0" indent="0" algn="l" rtl="0">
                <a:lnSpc>
                  <a:spcPct val="100000"/>
                </a:lnSpc>
                <a:spcBef>
                  <a:spcPts val="0"/>
                </a:spcBef>
                <a:spcAft>
                  <a:spcPts val="0"/>
                </a:spcAft>
                <a:buClr>
                  <a:schemeClr val="dk1"/>
                </a:buClr>
                <a:buSzPts val="1100"/>
                <a:buFont typeface="Verdana"/>
                <a:buNone/>
              </a:pPr>
              <a:endParaRPr sz="1100" b="1" i="0" u="none" strike="noStrike" cap="none">
                <a:solidFill>
                  <a:srgbClr val="2181C1"/>
                </a:solidFill>
                <a:latin typeface="Verdana"/>
                <a:ea typeface="Verdana"/>
                <a:cs typeface="Verdana"/>
                <a:sym typeface="Verdana"/>
              </a:endParaRPr>
            </a:p>
          </p:txBody>
        </p:sp>
        <p:grpSp>
          <p:nvGrpSpPr>
            <p:cNvPr id="698" name="Google Shape;698;p93"/>
            <p:cNvGrpSpPr/>
            <p:nvPr/>
          </p:nvGrpSpPr>
          <p:grpSpPr>
            <a:xfrm>
              <a:off x="-1112590" y="3349119"/>
              <a:ext cx="1485928" cy="110322"/>
              <a:chOff x="4951168" y="2845399"/>
              <a:chExt cx="1485928" cy="110322"/>
            </a:xfrm>
          </p:grpSpPr>
          <p:cxnSp>
            <p:nvCxnSpPr>
              <p:cNvPr id="699" name="Google Shape;699;p9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700" name="Google Shape;700;p9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701" name="Google Shape;701;p93"/>
            <p:cNvSpPr/>
            <p:nvPr/>
          </p:nvSpPr>
          <p:spPr>
            <a:xfrm>
              <a:off x="335815" y="3110491"/>
              <a:ext cx="3252959" cy="58757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181C1"/>
                </a:buClr>
                <a:buSzPts val="1100"/>
                <a:buFont typeface="Verdana"/>
                <a:buNone/>
              </a:pPr>
              <a:r>
                <a:rPr lang="es-CO" sz="1100" b="1" i="0" u="none" strike="noStrike" cap="none">
                  <a:solidFill>
                    <a:srgbClr val="2181C1"/>
                  </a:solidFill>
                  <a:latin typeface="Verdana"/>
                  <a:ea typeface="Verdana"/>
                  <a:cs typeface="Verdana"/>
                  <a:sym typeface="Verdana"/>
                </a:rPr>
                <a:t>No se ejecutaban las inversiones incluidas en el POIR</a:t>
              </a:r>
              <a:r>
                <a:rPr lang="es-CO" sz="1100" b="0" i="0" u="none" strike="noStrike" cap="none">
                  <a:solidFill>
                    <a:srgbClr val="2181C1"/>
                  </a:solidFill>
                  <a:latin typeface="Verdana"/>
                  <a:ea typeface="Verdana"/>
                  <a:cs typeface="Verdana"/>
                  <a:sym typeface="Verdana"/>
                </a:rPr>
                <a:t> </a:t>
              </a:r>
              <a:r>
                <a:rPr lang="es-CO" sz="1100" b="0" i="0" u="none" strike="noStrike" cap="none">
                  <a:solidFill>
                    <a:srgbClr val="242853"/>
                  </a:solidFill>
                  <a:latin typeface="Verdana"/>
                  <a:ea typeface="Verdana"/>
                  <a:cs typeface="Verdana"/>
                  <a:sym typeface="Verdana"/>
                </a:rPr>
                <a:t>para reposición y rehabilitación de redes de acueducto y alcantarillado.</a:t>
              </a:r>
              <a:endParaRPr sz="1100" b="0" i="0" u="none" strike="noStrike" cap="none">
                <a:solidFill>
                  <a:srgbClr val="242853"/>
                </a:solidFill>
                <a:latin typeface="Verdana"/>
                <a:ea typeface="Verdana"/>
                <a:cs typeface="Verdana"/>
                <a:sym typeface="Verdana"/>
              </a:endParaRPr>
            </a:p>
          </p:txBody>
        </p:sp>
        <p:grpSp>
          <p:nvGrpSpPr>
            <p:cNvPr id="702" name="Google Shape;702;p93"/>
            <p:cNvGrpSpPr/>
            <p:nvPr/>
          </p:nvGrpSpPr>
          <p:grpSpPr>
            <a:xfrm rot="5400000">
              <a:off x="3812698" y="3207300"/>
              <a:ext cx="393960" cy="393960"/>
              <a:chOff x="5314420" y="4377665"/>
              <a:chExt cx="393960" cy="393960"/>
            </a:xfrm>
          </p:grpSpPr>
          <p:sp>
            <p:nvSpPr>
              <p:cNvPr id="703" name="Google Shape;703;p93"/>
              <p:cNvSpPr/>
              <p:nvPr/>
            </p:nvSpPr>
            <p:spPr>
              <a:xfrm>
                <a:off x="5314420" y="4377665"/>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Verdana"/>
                  <a:ea typeface="Verdana"/>
                  <a:cs typeface="Verdana"/>
                  <a:sym typeface="Verdana"/>
                </a:endParaRPr>
              </a:p>
            </p:txBody>
          </p:sp>
          <p:pic>
            <p:nvPicPr>
              <p:cNvPr id="704" name="Google Shape;704;p93" descr="Thumbs up sign con relleno sólido"/>
              <p:cNvPicPr preferRelativeResize="0"/>
              <p:nvPr/>
            </p:nvPicPr>
            <p:blipFill rotWithShape="1">
              <a:blip r:embed="rId3">
                <a:alphaModFix/>
              </a:blip>
              <a:srcRect/>
              <a:stretch/>
            </p:blipFill>
            <p:spPr>
              <a:xfrm rot="10800000">
                <a:off x="5359164" y="4441876"/>
                <a:ext cx="305311" cy="305311"/>
              </a:xfrm>
              <a:prstGeom prst="rect">
                <a:avLst/>
              </a:prstGeom>
              <a:noFill/>
              <a:ln>
                <a:noFill/>
              </a:ln>
            </p:spPr>
          </p:pic>
        </p:grpSp>
        <p:sp>
          <p:nvSpPr>
            <p:cNvPr id="705" name="Google Shape;705;p93"/>
            <p:cNvSpPr txBox="1"/>
            <p:nvPr/>
          </p:nvSpPr>
          <p:spPr>
            <a:xfrm>
              <a:off x="4251402" y="3019560"/>
              <a:ext cx="7677582"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100"/>
                <a:buFont typeface="Verdana"/>
                <a:buNone/>
              </a:pPr>
              <a:r>
                <a:rPr lang="es-CO" sz="1050" b="0" i="0" u="none" strike="noStrike" cap="none">
                  <a:solidFill>
                    <a:srgbClr val="242853"/>
                  </a:solidFill>
                  <a:latin typeface="Verdana"/>
                  <a:ea typeface="Verdana"/>
                  <a:cs typeface="Verdana"/>
                  <a:sym typeface="Verdana"/>
                </a:rPr>
                <a:t>Se elaboró documento de soporte técnico y financiero de los cambios realizados en los proyectos incluidos en el</a:t>
              </a:r>
              <a:r>
                <a:rPr lang="es-CO" sz="1050" b="0" i="0" u="none" strike="noStrike" cap="none">
                  <a:solidFill>
                    <a:schemeClr val="dk1"/>
                  </a:solidFill>
                  <a:latin typeface="Verdana"/>
                  <a:ea typeface="Verdana"/>
                  <a:cs typeface="Verdana"/>
                  <a:sym typeface="Verdana"/>
                </a:rPr>
                <a:t> </a:t>
              </a:r>
              <a:r>
                <a:rPr lang="es-CO" sz="1050" b="0" i="0" u="none" strike="noStrike" cap="none">
                  <a:solidFill>
                    <a:srgbClr val="242853"/>
                  </a:solidFill>
                  <a:latin typeface="Verdana"/>
                  <a:ea typeface="Verdana"/>
                  <a:cs typeface="Verdana"/>
                  <a:sym typeface="Verdana"/>
                </a:rPr>
                <a:t>POIR, el recalculo del CMI ac/al, la provisión de inversiones por no ejecución del POIR del año tarifario 8</a:t>
              </a:r>
              <a:r>
                <a:rPr lang="es-CO" sz="1050" b="0" i="0" u="none" strike="noStrike" cap="none">
                  <a:solidFill>
                    <a:schemeClr val="dk1"/>
                  </a:solidFill>
                  <a:latin typeface="Verdana"/>
                  <a:ea typeface="Verdana"/>
                  <a:cs typeface="Verdana"/>
                  <a:sym typeface="Verdana"/>
                </a:rPr>
                <a:t> </a:t>
              </a:r>
              <a:r>
                <a:rPr lang="es-CO" sz="1050" b="0" i="0" u="none" strike="noStrike" cap="none">
                  <a:solidFill>
                    <a:srgbClr val="242853"/>
                  </a:solidFill>
                  <a:latin typeface="Verdana"/>
                  <a:ea typeface="Verdana"/>
                  <a:cs typeface="Verdana"/>
                  <a:sym typeface="Verdana"/>
                </a:rPr>
                <a:t>y los índices de Inversiones Acumuladas y de Ejecución Anual de Inversiones de acueducto y alcantarillado.</a:t>
              </a:r>
              <a:r>
                <a:rPr lang="es-CO" sz="1050" b="0" i="0" u="none" strike="noStrike" cap="none">
                  <a:solidFill>
                    <a:schemeClr val="dk1"/>
                  </a:solidFill>
                  <a:latin typeface="Verdana"/>
                  <a:ea typeface="Verdana"/>
                  <a:cs typeface="Verdana"/>
                  <a:sym typeface="Verdana"/>
                </a:rPr>
                <a:t> </a:t>
              </a:r>
              <a:endParaRPr sz="1200" b="0" i="0" u="none" strike="noStrike" cap="none">
                <a:solidFill>
                  <a:srgbClr val="000000"/>
                </a:solidFill>
                <a:latin typeface="Arial"/>
                <a:ea typeface="Arial"/>
                <a:cs typeface="Arial"/>
                <a:sym typeface="Arial"/>
              </a:endParaRPr>
            </a:p>
          </p:txBody>
        </p:sp>
      </p:grpSp>
      <p:grpSp>
        <p:nvGrpSpPr>
          <p:cNvPr id="706" name="Google Shape;706;p93"/>
          <p:cNvGrpSpPr/>
          <p:nvPr/>
        </p:nvGrpSpPr>
        <p:grpSpPr>
          <a:xfrm>
            <a:off x="-1128829" y="3918398"/>
            <a:ext cx="13124967" cy="377094"/>
            <a:chOff x="-1112590" y="4061506"/>
            <a:chExt cx="13579893" cy="377094"/>
          </a:xfrm>
        </p:grpSpPr>
        <p:sp>
          <p:nvSpPr>
            <p:cNvPr id="707" name="Google Shape;707;p93"/>
            <p:cNvSpPr/>
            <p:nvPr/>
          </p:nvSpPr>
          <p:spPr>
            <a:xfrm>
              <a:off x="4112044" y="4084486"/>
              <a:ext cx="8355259" cy="331134"/>
            </a:xfrm>
            <a:prstGeom prst="roundRect">
              <a:avLst>
                <a:gd name="adj" fmla="val 27320"/>
              </a:avLst>
            </a:prstGeom>
            <a:solidFill>
              <a:srgbClr val="F2F2F2"/>
            </a:solidFill>
            <a:ln w="222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96838" marR="0" lvl="0" indent="0" algn="l" rtl="0">
                <a:lnSpc>
                  <a:spcPct val="100000"/>
                </a:lnSpc>
                <a:spcBef>
                  <a:spcPts val="0"/>
                </a:spcBef>
                <a:spcAft>
                  <a:spcPts val="0"/>
                </a:spcAft>
                <a:buClr>
                  <a:schemeClr val="dk1"/>
                </a:buClr>
                <a:buSzPts val="1100"/>
                <a:buFont typeface="Verdana"/>
                <a:buNone/>
              </a:pPr>
              <a:endParaRPr sz="1100" b="1" i="0" u="none" strike="noStrike" cap="none">
                <a:solidFill>
                  <a:srgbClr val="2181C1"/>
                </a:solidFill>
                <a:latin typeface="Verdana"/>
                <a:ea typeface="Verdana"/>
                <a:cs typeface="Verdana"/>
                <a:sym typeface="Verdana"/>
              </a:endParaRPr>
            </a:p>
          </p:txBody>
        </p:sp>
        <p:grpSp>
          <p:nvGrpSpPr>
            <p:cNvPr id="708" name="Google Shape;708;p93"/>
            <p:cNvGrpSpPr/>
            <p:nvPr/>
          </p:nvGrpSpPr>
          <p:grpSpPr>
            <a:xfrm>
              <a:off x="-1112590" y="4194892"/>
              <a:ext cx="1485928" cy="110322"/>
              <a:chOff x="4951168" y="2845399"/>
              <a:chExt cx="1485928" cy="110322"/>
            </a:xfrm>
          </p:grpSpPr>
          <p:cxnSp>
            <p:nvCxnSpPr>
              <p:cNvPr id="709" name="Google Shape;709;p9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710" name="Google Shape;710;p9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711" name="Google Shape;711;p93"/>
            <p:cNvSpPr/>
            <p:nvPr/>
          </p:nvSpPr>
          <p:spPr>
            <a:xfrm>
              <a:off x="330946" y="4087783"/>
              <a:ext cx="3252959" cy="32454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181C1"/>
                </a:buClr>
                <a:buSzPts val="1100"/>
                <a:buFont typeface="Verdana"/>
                <a:buNone/>
              </a:pPr>
              <a:r>
                <a:rPr lang="es-CO" sz="1100" b="1" i="0" u="none" strike="noStrike" cap="none">
                  <a:solidFill>
                    <a:srgbClr val="2181C1"/>
                  </a:solidFill>
                  <a:latin typeface="Verdana"/>
                  <a:ea typeface="Verdana"/>
                  <a:cs typeface="Verdana"/>
                  <a:sym typeface="Verdana"/>
                </a:rPr>
                <a:t>Incrementó su cartera morosa.</a:t>
              </a:r>
              <a:endParaRPr sz="1100" b="1" i="0" u="none" strike="noStrike" cap="none">
                <a:solidFill>
                  <a:srgbClr val="2181C1"/>
                </a:solidFill>
                <a:latin typeface="Verdana"/>
                <a:ea typeface="Verdana"/>
                <a:cs typeface="Verdana"/>
                <a:sym typeface="Verdana"/>
              </a:endParaRPr>
            </a:p>
          </p:txBody>
        </p:sp>
        <p:grpSp>
          <p:nvGrpSpPr>
            <p:cNvPr id="712" name="Google Shape;712;p93"/>
            <p:cNvGrpSpPr/>
            <p:nvPr/>
          </p:nvGrpSpPr>
          <p:grpSpPr>
            <a:xfrm rot="5400000">
              <a:off x="3821132" y="4070981"/>
              <a:ext cx="377094" cy="358145"/>
              <a:chOff x="5314420" y="4377665"/>
              <a:chExt cx="393960" cy="393960"/>
            </a:xfrm>
          </p:grpSpPr>
          <p:sp>
            <p:nvSpPr>
              <p:cNvPr id="713" name="Google Shape;713;p93"/>
              <p:cNvSpPr/>
              <p:nvPr/>
            </p:nvSpPr>
            <p:spPr>
              <a:xfrm>
                <a:off x="5314420" y="4377665"/>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Verdana"/>
                  <a:ea typeface="Verdana"/>
                  <a:cs typeface="Verdana"/>
                  <a:sym typeface="Verdana"/>
                </a:endParaRPr>
              </a:p>
            </p:txBody>
          </p:sp>
          <p:pic>
            <p:nvPicPr>
              <p:cNvPr id="714" name="Google Shape;714;p93" descr="Thumbs up sign con relleno sólido"/>
              <p:cNvPicPr preferRelativeResize="0"/>
              <p:nvPr/>
            </p:nvPicPr>
            <p:blipFill rotWithShape="1">
              <a:blip r:embed="rId3">
                <a:alphaModFix/>
              </a:blip>
              <a:srcRect/>
              <a:stretch/>
            </p:blipFill>
            <p:spPr>
              <a:xfrm rot="10800000">
                <a:off x="5359166" y="4441877"/>
                <a:ext cx="305311" cy="305311"/>
              </a:xfrm>
              <a:prstGeom prst="rect">
                <a:avLst/>
              </a:prstGeom>
              <a:noFill/>
              <a:ln>
                <a:noFill/>
              </a:ln>
            </p:spPr>
          </p:pic>
        </p:grpSp>
        <p:sp>
          <p:nvSpPr>
            <p:cNvPr id="715" name="Google Shape;715;p93"/>
            <p:cNvSpPr txBox="1"/>
            <p:nvPr/>
          </p:nvSpPr>
          <p:spPr>
            <a:xfrm>
              <a:off x="4251402" y="4119248"/>
              <a:ext cx="7335000" cy="253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42853"/>
                </a:buClr>
                <a:buSzPts val="1100"/>
                <a:buFont typeface="Verdana"/>
                <a:buNone/>
              </a:pPr>
              <a:r>
                <a:rPr lang="es-CO" sz="1050" b="0" i="0" u="none" strike="noStrike" cap="none">
                  <a:solidFill>
                    <a:srgbClr val="242853"/>
                  </a:solidFill>
                  <a:latin typeface="Verdana"/>
                  <a:ea typeface="Verdana"/>
                  <a:cs typeface="Verdana"/>
                  <a:sym typeface="Verdana"/>
                </a:rPr>
                <a:t>Se implementan estrategias de cobro de cartera. </a:t>
              </a:r>
              <a:endParaRPr sz="1200" b="0" i="0" u="none" strike="noStrike" cap="none">
                <a:solidFill>
                  <a:srgbClr val="000000"/>
                </a:solidFill>
                <a:latin typeface="Arial"/>
                <a:ea typeface="Arial"/>
                <a:cs typeface="Arial"/>
                <a:sym typeface="Arial"/>
              </a:endParaRPr>
            </a:p>
          </p:txBody>
        </p:sp>
      </p:grpSp>
      <p:grpSp>
        <p:nvGrpSpPr>
          <p:cNvPr id="716" name="Google Shape;716;p93"/>
          <p:cNvGrpSpPr/>
          <p:nvPr/>
        </p:nvGrpSpPr>
        <p:grpSpPr>
          <a:xfrm>
            <a:off x="-1112594" y="4378210"/>
            <a:ext cx="13125459" cy="477208"/>
            <a:chOff x="-1137028" y="4638886"/>
            <a:chExt cx="13604331" cy="477208"/>
          </a:xfrm>
        </p:grpSpPr>
        <p:sp>
          <p:nvSpPr>
            <p:cNvPr id="717" name="Google Shape;717;p93"/>
            <p:cNvSpPr/>
            <p:nvPr/>
          </p:nvSpPr>
          <p:spPr>
            <a:xfrm>
              <a:off x="4112044" y="4638886"/>
              <a:ext cx="8355259" cy="477208"/>
            </a:xfrm>
            <a:prstGeom prst="roundRect">
              <a:avLst>
                <a:gd name="adj" fmla="val 20416"/>
              </a:avLst>
            </a:prstGeom>
            <a:solidFill>
              <a:srgbClr val="F2F2F2"/>
            </a:solidFill>
            <a:ln w="222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96838" marR="0" lvl="0" indent="0" algn="l" rtl="0">
                <a:lnSpc>
                  <a:spcPct val="100000"/>
                </a:lnSpc>
                <a:spcBef>
                  <a:spcPts val="0"/>
                </a:spcBef>
                <a:spcAft>
                  <a:spcPts val="0"/>
                </a:spcAft>
                <a:buClr>
                  <a:schemeClr val="dk1"/>
                </a:buClr>
                <a:buSzPts val="1100"/>
                <a:buFont typeface="Verdana"/>
                <a:buNone/>
              </a:pPr>
              <a:endParaRPr sz="1100" b="1" i="0" u="none" strike="noStrike" cap="none">
                <a:solidFill>
                  <a:srgbClr val="2181C1"/>
                </a:solidFill>
                <a:latin typeface="Verdana"/>
                <a:ea typeface="Verdana"/>
                <a:cs typeface="Verdana"/>
                <a:sym typeface="Verdana"/>
              </a:endParaRPr>
            </a:p>
          </p:txBody>
        </p:sp>
        <p:grpSp>
          <p:nvGrpSpPr>
            <p:cNvPr id="718" name="Google Shape;718;p93"/>
            <p:cNvGrpSpPr/>
            <p:nvPr/>
          </p:nvGrpSpPr>
          <p:grpSpPr>
            <a:xfrm>
              <a:off x="-1137028" y="4822329"/>
              <a:ext cx="1485928" cy="110322"/>
              <a:chOff x="4951168" y="2845399"/>
              <a:chExt cx="1485928" cy="110322"/>
            </a:xfrm>
          </p:grpSpPr>
          <p:cxnSp>
            <p:nvCxnSpPr>
              <p:cNvPr id="719" name="Google Shape;719;p9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720" name="Google Shape;720;p9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721" name="Google Shape;721;p93"/>
            <p:cNvSpPr/>
            <p:nvPr/>
          </p:nvSpPr>
          <p:spPr>
            <a:xfrm>
              <a:off x="330946" y="4694121"/>
              <a:ext cx="3252959" cy="36673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181C1"/>
                </a:buClr>
                <a:buSzPts val="1100"/>
                <a:buFont typeface="Verdana"/>
                <a:buNone/>
              </a:pPr>
              <a:r>
                <a:rPr lang="es-CO" sz="1100" b="1" i="0" u="none" strike="noStrike" cap="none">
                  <a:solidFill>
                    <a:srgbClr val="2181C1"/>
                  </a:solidFill>
                  <a:latin typeface="Verdana"/>
                  <a:ea typeface="Verdana"/>
                  <a:cs typeface="Verdana"/>
                  <a:sym typeface="Verdana"/>
                </a:rPr>
                <a:t>Problemas en la situación financiera</a:t>
              </a:r>
              <a:r>
                <a:rPr lang="es-CO" sz="1100" b="0" i="0" u="none" strike="noStrike" cap="none">
                  <a:solidFill>
                    <a:srgbClr val="2181C1"/>
                  </a:solidFill>
                  <a:latin typeface="Verdana"/>
                  <a:ea typeface="Verdana"/>
                  <a:cs typeface="Verdana"/>
                  <a:sym typeface="Verdana"/>
                </a:rPr>
                <a:t>,</a:t>
              </a:r>
              <a:r>
                <a:rPr lang="es-CO" sz="1100" b="0" i="0" u="none" strike="noStrike" cap="none">
                  <a:solidFill>
                    <a:srgbClr val="242853"/>
                  </a:solidFill>
                  <a:latin typeface="Verdana"/>
                  <a:ea typeface="Verdana"/>
                  <a:cs typeface="Verdana"/>
                  <a:sym typeface="Verdana"/>
                </a:rPr>
                <a:t> disminuyó la liquidez y aumentó el endeudamiento.</a:t>
              </a:r>
              <a:endParaRPr sz="1100" b="0" i="0" u="none" strike="noStrike" cap="none">
                <a:solidFill>
                  <a:srgbClr val="242853"/>
                </a:solidFill>
                <a:latin typeface="Verdana"/>
                <a:ea typeface="Verdana"/>
                <a:cs typeface="Verdana"/>
                <a:sym typeface="Verdana"/>
              </a:endParaRPr>
            </a:p>
          </p:txBody>
        </p:sp>
        <p:grpSp>
          <p:nvGrpSpPr>
            <p:cNvPr id="722" name="Google Shape;722;p93"/>
            <p:cNvGrpSpPr/>
            <p:nvPr/>
          </p:nvGrpSpPr>
          <p:grpSpPr>
            <a:xfrm>
              <a:off x="3812698" y="4680510"/>
              <a:ext cx="393960" cy="393960"/>
              <a:chOff x="5314420" y="4377665"/>
              <a:chExt cx="393960" cy="393960"/>
            </a:xfrm>
          </p:grpSpPr>
          <p:sp>
            <p:nvSpPr>
              <p:cNvPr id="723" name="Google Shape;723;p93"/>
              <p:cNvSpPr/>
              <p:nvPr/>
            </p:nvSpPr>
            <p:spPr>
              <a:xfrm>
                <a:off x="5314420" y="4377665"/>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Verdana"/>
                  <a:ea typeface="Verdana"/>
                  <a:cs typeface="Verdana"/>
                  <a:sym typeface="Verdana"/>
                </a:endParaRPr>
              </a:p>
            </p:txBody>
          </p:sp>
          <p:pic>
            <p:nvPicPr>
              <p:cNvPr id="724" name="Google Shape;724;p93" descr="Thumbs up sign con relleno sólido"/>
              <p:cNvPicPr preferRelativeResize="0"/>
              <p:nvPr/>
            </p:nvPicPr>
            <p:blipFill rotWithShape="1">
              <a:blip r:embed="rId4">
                <a:alphaModFix/>
              </a:blip>
              <a:srcRect/>
              <a:stretch/>
            </p:blipFill>
            <p:spPr>
              <a:xfrm rot="10800000">
                <a:off x="5359164" y="4441876"/>
                <a:ext cx="305311" cy="305311"/>
              </a:xfrm>
              <a:prstGeom prst="rect">
                <a:avLst/>
              </a:prstGeom>
              <a:noFill/>
              <a:ln>
                <a:noFill/>
              </a:ln>
            </p:spPr>
          </p:pic>
        </p:grpSp>
        <p:sp>
          <p:nvSpPr>
            <p:cNvPr id="725" name="Google Shape;725;p93"/>
            <p:cNvSpPr txBox="1"/>
            <p:nvPr/>
          </p:nvSpPr>
          <p:spPr>
            <a:xfrm>
              <a:off x="4251402" y="4662047"/>
              <a:ext cx="7677600" cy="415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42853"/>
                </a:buClr>
                <a:buSzPts val="1100"/>
                <a:buFont typeface="Verdana"/>
                <a:buNone/>
              </a:pPr>
              <a:r>
                <a:rPr lang="es-CO" sz="1050" b="0" i="0" u="none" strike="noStrike" cap="none">
                  <a:solidFill>
                    <a:srgbClr val="242853"/>
                  </a:solidFill>
                  <a:latin typeface="Verdana"/>
                  <a:ea typeface="Verdana"/>
                  <a:cs typeface="Verdana"/>
                  <a:sym typeface="Verdana"/>
                </a:rPr>
                <a:t>Aunque la empresa ha hecho esfuerzos de austeridad del gasto la situación financiera de EAAAY </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242853"/>
                </a:buClr>
                <a:buSzPts val="1100"/>
                <a:buFont typeface="Verdana"/>
                <a:buNone/>
              </a:pPr>
              <a:r>
                <a:rPr lang="es-CO" sz="1050" b="0" i="0" u="none" strike="noStrike" cap="none">
                  <a:solidFill>
                    <a:srgbClr val="242853"/>
                  </a:solidFill>
                  <a:latin typeface="Verdana"/>
                  <a:ea typeface="Verdana"/>
                  <a:cs typeface="Verdana"/>
                  <a:sym typeface="Verdana"/>
                </a:rPr>
                <a:t>continúa siendo compleja.</a:t>
              </a:r>
              <a:endParaRPr sz="1050" b="1" i="0" u="none" strike="noStrike" cap="none">
                <a:solidFill>
                  <a:srgbClr val="242853"/>
                </a:solidFill>
                <a:latin typeface="Verdana"/>
                <a:ea typeface="Verdana"/>
                <a:cs typeface="Verdana"/>
                <a:sym typeface="Verdana"/>
              </a:endParaRPr>
            </a:p>
          </p:txBody>
        </p:sp>
      </p:grpSp>
      <p:sp>
        <p:nvSpPr>
          <p:cNvPr id="726" name="Google Shape;726;p93"/>
          <p:cNvSpPr/>
          <p:nvPr/>
        </p:nvSpPr>
        <p:spPr>
          <a:xfrm rot="10800000" flipH="1">
            <a:off x="7965831" y="920160"/>
            <a:ext cx="4419944"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727" name="Google Shape;727;p93"/>
          <p:cNvSpPr/>
          <p:nvPr/>
        </p:nvSpPr>
        <p:spPr>
          <a:xfrm rot="10800000" flipH="1">
            <a:off x="-84747" y="556748"/>
            <a:ext cx="5456847"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728" name="Google Shape;728;p93"/>
          <p:cNvSpPr txBox="1"/>
          <p:nvPr/>
        </p:nvSpPr>
        <p:spPr>
          <a:xfrm>
            <a:off x="157900" y="655940"/>
            <a:ext cx="496801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 59,1 y 59,7</a:t>
            </a:r>
            <a:endParaRPr sz="1400" b="0" i="0" u="none" strike="noStrike" cap="none">
              <a:solidFill>
                <a:srgbClr val="000000"/>
              </a:solidFill>
              <a:latin typeface="Arial"/>
              <a:ea typeface="Arial"/>
              <a:cs typeface="Arial"/>
              <a:sym typeface="Arial"/>
            </a:endParaRPr>
          </a:p>
        </p:txBody>
      </p:sp>
      <p:sp>
        <p:nvSpPr>
          <p:cNvPr id="729" name="Google Shape;729;p93"/>
          <p:cNvSpPr txBox="1"/>
          <p:nvPr/>
        </p:nvSpPr>
        <p:spPr>
          <a:xfrm>
            <a:off x="8261168" y="1026572"/>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grpSp>
        <p:nvGrpSpPr>
          <p:cNvPr id="730" name="Google Shape;730;p93"/>
          <p:cNvGrpSpPr/>
          <p:nvPr/>
        </p:nvGrpSpPr>
        <p:grpSpPr>
          <a:xfrm>
            <a:off x="157900" y="1318851"/>
            <a:ext cx="360000" cy="360000"/>
            <a:chOff x="5452811" y="305543"/>
            <a:chExt cx="360000" cy="360000"/>
          </a:xfrm>
        </p:grpSpPr>
        <p:sp>
          <p:nvSpPr>
            <p:cNvPr id="731" name="Google Shape;731;p93"/>
            <p:cNvSpPr/>
            <p:nvPr/>
          </p:nvSpPr>
          <p:spPr>
            <a:xfrm>
              <a:off x="5452811"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732" name="Google Shape;732;p93"/>
            <p:cNvSpPr/>
            <p:nvPr/>
          </p:nvSpPr>
          <p:spPr>
            <a:xfrm>
              <a:off x="5452811"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3" name="Google Shape;733;p93"/>
          <p:cNvSpPr txBox="1"/>
          <p:nvPr/>
        </p:nvSpPr>
        <p:spPr>
          <a:xfrm>
            <a:off x="369650" y="6417378"/>
            <a:ext cx="3470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EAAAY EICE ESP</a:t>
            </a:r>
            <a:endParaRPr sz="1000" b="1" i="1" u="none" strike="noStrike" cap="none">
              <a:solidFill>
                <a:srgbClr val="A5A5A5"/>
              </a:solidFill>
              <a:latin typeface="Verdana"/>
              <a:ea typeface="Verdana"/>
              <a:cs typeface="Verdana"/>
              <a:sym typeface="Verdana"/>
            </a:endParaRPr>
          </a:p>
        </p:txBody>
      </p:sp>
      <p:pic>
        <p:nvPicPr>
          <p:cNvPr id="734" name="Google Shape;734;p93"/>
          <p:cNvPicPr preferRelativeResize="0"/>
          <p:nvPr/>
        </p:nvPicPr>
        <p:blipFill rotWithShape="1">
          <a:blip r:embed="rId5">
            <a:alphaModFix/>
          </a:blip>
          <a:srcRect/>
          <a:stretch/>
        </p:blipFill>
        <p:spPr>
          <a:xfrm>
            <a:off x="5770021" y="729763"/>
            <a:ext cx="1670158" cy="655756"/>
          </a:xfrm>
          <a:prstGeom prst="rect">
            <a:avLst/>
          </a:prstGeom>
          <a:noFill/>
          <a:ln>
            <a:noFill/>
          </a:ln>
        </p:spPr>
      </p:pic>
      <p:pic>
        <p:nvPicPr>
          <p:cNvPr id="735" name="Google Shape;735;p93" descr="Thumbs up sign con relleno sólido"/>
          <p:cNvPicPr preferRelativeResize="0"/>
          <p:nvPr/>
        </p:nvPicPr>
        <p:blipFill rotWithShape="1">
          <a:blip r:embed="rId3">
            <a:alphaModFix/>
          </a:blip>
          <a:srcRect/>
          <a:stretch/>
        </p:blipFill>
        <p:spPr>
          <a:xfrm rot="-5400000">
            <a:off x="3664224" y="5555381"/>
            <a:ext cx="292240" cy="2682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18</a:t>
            </a:fld>
            <a:endParaRPr/>
          </a:p>
        </p:txBody>
      </p:sp>
      <p:graphicFrame>
        <p:nvGraphicFramePr>
          <p:cNvPr id="741" name="Google Shape;741;p94"/>
          <p:cNvGraphicFramePr/>
          <p:nvPr/>
        </p:nvGraphicFramePr>
        <p:xfrm>
          <a:off x="655811" y="1250755"/>
          <a:ext cx="3000000" cy="3000000"/>
        </p:xfrm>
        <a:graphic>
          <a:graphicData uri="http://schemas.openxmlformats.org/drawingml/2006/table">
            <a:tbl>
              <a:tblPr>
                <a:noFill/>
                <a:tableStyleId>{B87FEF8B-B827-4E8B-B291-2EA7E2046686}</a:tableStyleId>
              </a:tblPr>
              <a:tblGrid>
                <a:gridCol w="1153150">
                  <a:extLst>
                    <a:ext uri="{9D8B030D-6E8A-4147-A177-3AD203B41FA5}">
                      <a16:colId xmlns:a16="http://schemas.microsoft.com/office/drawing/2014/main" val="20000"/>
                    </a:ext>
                  </a:extLst>
                </a:gridCol>
                <a:gridCol w="793750">
                  <a:extLst>
                    <a:ext uri="{9D8B030D-6E8A-4147-A177-3AD203B41FA5}">
                      <a16:colId xmlns:a16="http://schemas.microsoft.com/office/drawing/2014/main" val="20001"/>
                    </a:ext>
                  </a:extLst>
                </a:gridCol>
                <a:gridCol w="1108700">
                  <a:extLst>
                    <a:ext uri="{9D8B030D-6E8A-4147-A177-3AD203B41FA5}">
                      <a16:colId xmlns:a16="http://schemas.microsoft.com/office/drawing/2014/main" val="20002"/>
                    </a:ext>
                  </a:extLst>
                </a:gridCol>
                <a:gridCol w="1018550">
                  <a:extLst>
                    <a:ext uri="{9D8B030D-6E8A-4147-A177-3AD203B41FA5}">
                      <a16:colId xmlns:a16="http://schemas.microsoft.com/office/drawing/2014/main" val="20003"/>
                    </a:ext>
                  </a:extLst>
                </a:gridCol>
                <a:gridCol w="1018550">
                  <a:extLst>
                    <a:ext uri="{9D8B030D-6E8A-4147-A177-3AD203B41FA5}">
                      <a16:colId xmlns:a16="http://schemas.microsoft.com/office/drawing/2014/main" val="20004"/>
                    </a:ext>
                  </a:extLst>
                </a:gridCol>
              </a:tblGrid>
              <a:tr h="276225">
                <a:tc rowSpan="2" grid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21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5816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rowSpan="2" hMerge="1">
                  <a:txBody>
                    <a:bodyPr/>
                    <a:lstStyle/>
                    <a:p>
                      <a:endParaRPr lang="es-CO"/>
                    </a:p>
                  </a:txBody>
                  <a:tcPr/>
                </a:tc>
                <a:tc gridSpan="3">
                  <a:txBody>
                    <a:bodyPr/>
                    <a:lstStyle/>
                    <a:p>
                      <a:pPr marL="871219" marR="0" lvl="0" indent="0" algn="l" rtl="0">
                        <a:lnSpc>
                          <a:spcPct val="11291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EAAAY EICE ESP</a:t>
                      </a:r>
                      <a:endParaRPr sz="1200" u="none" strike="noStrike" cap="none">
                        <a:latin typeface="Verdana"/>
                        <a:ea typeface="Verdana"/>
                        <a:cs typeface="Verdana"/>
                        <a:sym typeface="Verdana"/>
                      </a:endParaRPr>
                    </a:p>
                  </a:txBody>
                  <a:tcPr marL="0" marR="0" marT="92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664200">
                <a:tc gridSpan="2" vMerge="1">
                  <a:txBody>
                    <a:bodyPr/>
                    <a:lstStyle/>
                    <a:p>
                      <a:endParaRPr lang="es-CO"/>
                    </a:p>
                  </a:txBody>
                  <a:tcPr/>
                </a:tc>
                <a:tc hMerge="1" vMerge="1">
                  <a:txBody>
                    <a:bodyPr/>
                    <a:lstStyle/>
                    <a:p>
                      <a:endParaRPr lang="es-CO"/>
                    </a:p>
                  </a:txBody>
                  <a:tcPr/>
                </a:tc>
                <a:tc>
                  <a:txBody>
                    <a:bodyPr/>
                    <a:lstStyle/>
                    <a:p>
                      <a:pPr marL="18415" marR="12065" lvl="0" indent="156845"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b="1" u="none" strike="noStrike" cap="none">
                        <a:solidFill>
                          <a:srgbClr val="001F5F"/>
                        </a:solidFill>
                        <a:latin typeface="Verdana"/>
                        <a:ea typeface="Verdana"/>
                        <a:cs typeface="Verdana"/>
                        <a:sym typeface="Verdana"/>
                      </a:endParaRPr>
                    </a:p>
                    <a:p>
                      <a:pPr marL="18415" marR="12065"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28/05/2021</a:t>
                      </a:r>
                      <a:endParaRPr sz="1200" b="1" u="none" strike="noStrike" cap="none">
                        <a:solidFill>
                          <a:srgbClr val="001F5F"/>
                        </a:solidFill>
                        <a:latin typeface="Verdana"/>
                        <a:ea typeface="Verdana"/>
                        <a:cs typeface="Verdana"/>
                        <a:sym typeface="Verdana"/>
                      </a:endParaRPr>
                    </a:p>
                    <a:p>
                      <a:pPr marL="18415" marR="12065" lvl="0" indent="156845" algn="l" rtl="0">
                        <a:lnSpc>
                          <a:spcPct val="100000"/>
                        </a:lnSpc>
                        <a:spcBef>
                          <a:spcPts val="0"/>
                        </a:spcBef>
                        <a:spcAft>
                          <a:spcPts val="0"/>
                        </a:spcAft>
                        <a:buClr>
                          <a:srgbClr val="000000"/>
                        </a:buClr>
                        <a:buSzPts val="1200"/>
                        <a:buFont typeface="Arial"/>
                        <a:buNone/>
                      </a:pPr>
                      <a:endParaRPr sz="1200" b="1" u="none" strike="noStrike" cap="none">
                        <a:solidFill>
                          <a:srgbClr val="001F5F"/>
                        </a:solidFill>
                        <a:latin typeface="Verdana"/>
                        <a:ea typeface="Verdana"/>
                        <a:cs typeface="Verdana"/>
                        <a:sym typeface="Verdana"/>
                      </a:endParaRPr>
                    </a:p>
                  </a:txBody>
                  <a:tcPr marL="0" marR="0" marT="1473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27940" marR="22225" lvl="0" indent="254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Noviembre de </a:t>
                      </a:r>
                      <a:r>
                        <a:rPr lang="es-CO" sz="1200" b="1" u="none" strike="noStrike" cap="none">
                          <a:solidFill>
                            <a:schemeClr val="dk1"/>
                          </a:solidFill>
                          <a:latin typeface="Verdana"/>
                          <a:ea typeface="Verdana"/>
                          <a:cs typeface="Verdana"/>
                          <a:sym typeface="Verdana"/>
                        </a:rPr>
                        <a:t>2025</a:t>
                      </a:r>
                      <a:endParaRPr sz="1200" u="none" strike="noStrike" cap="none">
                        <a:solidFill>
                          <a:schemeClr val="dk1"/>
                        </a:solidFill>
                        <a:latin typeface="Verdana"/>
                        <a:ea typeface="Verdana"/>
                        <a:cs typeface="Verdana"/>
                        <a:sym typeface="Verdana"/>
                      </a:endParaRPr>
                    </a:p>
                  </a:txBody>
                  <a:tcPr marL="0" marR="0" marT="558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9779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664200">
                <a:tc rowSpan="3">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875"/>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1874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USUARIOS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43.811</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49.845</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6642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2705"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43.897</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45.732</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6642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35.759</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39.218</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664200">
                <a:tc rowSpan="3">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7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461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COBERTURA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100 %</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100 %</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r h="627375">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100 %</a:t>
                      </a:r>
                      <a:endParaRPr sz="1200" u="none" strike="noStrike" cap="none">
                        <a:latin typeface="Verdana"/>
                        <a:ea typeface="Verdana"/>
                        <a:cs typeface="Verdana"/>
                        <a:sym typeface="Verdana"/>
                      </a:endParaRPr>
                    </a:p>
                  </a:txBody>
                  <a:tcPr marL="0" marR="0" marT="45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99.80 %</a:t>
                      </a:r>
                      <a:endParaRPr sz="1200" u="none" strike="noStrike" cap="none">
                        <a:latin typeface="Verdana"/>
                        <a:ea typeface="Verdana"/>
                        <a:cs typeface="Verdana"/>
                        <a:sym typeface="Verdana"/>
                      </a:endParaRPr>
                    </a:p>
                  </a:txBody>
                  <a:tcPr marL="0" marR="0" marT="45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6"/>
                  </a:ext>
                </a:extLst>
              </a:tr>
              <a:tr h="6642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63,7 %</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100 %</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7"/>
                  </a:ext>
                </a:extLst>
              </a:tr>
            </a:tbl>
          </a:graphicData>
        </a:graphic>
      </p:graphicFrame>
      <p:sp>
        <p:nvSpPr>
          <p:cNvPr id="742" name="Google Shape;742;p94"/>
          <p:cNvSpPr txBox="1">
            <a:spLocks noGrp="1"/>
          </p:cNvSpPr>
          <p:nvPr>
            <p:ph type="title"/>
          </p:nvPr>
        </p:nvSpPr>
        <p:spPr>
          <a:xfrm>
            <a:off x="3063808" y="646209"/>
            <a:ext cx="8517988" cy="504625"/>
          </a:xfrm>
          <a:prstGeom prst="rect">
            <a:avLst/>
          </a:prstGeom>
          <a:noFill/>
          <a:ln>
            <a:noFill/>
          </a:ln>
        </p:spPr>
        <p:txBody>
          <a:bodyPr spcFirstLastPara="1" wrap="square" lIns="0" tIns="12050" rIns="0" bIns="0" anchor="b" anchorCtr="0">
            <a:spAutoFit/>
          </a:bodyPr>
          <a:lstStyle/>
          <a:p>
            <a:pPr marL="12700" lvl="0" indent="0" algn="ctr" rtl="0">
              <a:lnSpc>
                <a:spcPct val="100000"/>
              </a:lnSpc>
              <a:spcBef>
                <a:spcPts val="0"/>
              </a:spcBef>
              <a:spcAft>
                <a:spcPts val="0"/>
              </a:spcAft>
              <a:buClr>
                <a:srgbClr val="242853"/>
              </a:buClr>
              <a:buSzPts val="3200"/>
              <a:buFont typeface="Verdana"/>
              <a:buNone/>
            </a:pPr>
            <a:r>
              <a:rPr lang="es-CO" sz="3200" b="1">
                <a:solidFill>
                  <a:srgbClr val="242853"/>
                </a:solidFill>
              </a:rPr>
              <a:t>Indicadores</a:t>
            </a:r>
            <a:endParaRPr/>
          </a:p>
        </p:txBody>
      </p:sp>
      <p:pic>
        <p:nvPicPr>
          <p:cNvPr id="743" name="Google Shape;743;p94"/>
          <p:cNvPicPr preferRelativeResize="0"/>
          <p:nvPr/>
        </p:nvPicPr>
        <p:blipFill rotWithShape="1">
          <a:blip r:embed="rId3">
            <a:alphaModFix/>
          </a:blip>
          <a:srcRect/>
          <a:stretch/>
        </p:blipFill>
        <p:spPr>
          <a:xfrm>
            <a:off x="1930430" y="2474849"/>
            <a:ext cx="578553" cy="539495"/>
          </a:xfrm>
          <a:prstGeom prst="rect">
            <a:avLst/>
          </a:prstGeom>
          <a:noFill/>
          <a:ln>
            <a:noFill/>
          </a:ln>
        </p:spPr>
      </p:pic>
      <p:pic>
        <p:nvPicPr>
          <p:cNvPr id="744" name="Google Shape;744;p94"/>
          <p:cNvPicPr preferRelativeResize="0"/>
          <p:nvPr/>
        </p:nvPicPr>
        <p:blipFill rotWithShape="1">
          <a:blip r:embed="rId4">
            <a:alphaModFix/>
          </a:blip>
          <a:srcRect/>
          <a:stretch/>
        </p:blipFill>
        <p:spPr>
          <a:xfrm>
            <a:off x="1915096" y="3105791"/>
            <a:ext cx="592096" cy="583691"/>
          </a:xfrm>
          <a:prstGeom prst="rect">
            <a:avLst/>
          </a:prstGeom>
          <a:noFill/>
          <a:ln>
            <a:noFill/>
          </a:ln>
        </p:spPr>
      </p:pic>
      <p:pic>
        <p:nvPicPr>
          <p:cNvPr id="745" name="Google Shape;745;p94"/>
          <p:cNvPicPr preferRelativeResize="0"/>
          <p:nvPr/>
        </p:nvPicPr>
        <p:blipFill rotWithShape="1">
          <a:blip r:embed="rId5">
            <a:alphaModFix/>
          </a:blip>
          <a:srcRect/>
          <a:stretch/>
        </p:blipFill>
        <p:spPr>
          <a:xfrm>
            <a:off x="1917776" y="3803559"/>
            <a:ext cx="586739" cy="550151"/>
          </a:xfrm>
          <a:prstGeom prst="rect">
            <a:avLst/>
          </a:prstGeom>
          <a:noFill/>
          <a:ln>
            <a:noFill/>
          </a:ln>
        </p:spPr>
      </p:pic>
      <p:pic>
        <p:nvPicPr>
          <p:cNvPr id="746" name="Google Shape;746;p94"/>
          <p:cNvPicPr preferRelativeResize="0"/>
          <p:nvPr/>
        </p:nvPicPr>
        <p:blipFill rotWithShape="1">
          <a:blip r:embed="rId3">
            <a:alphaModFix/>
          </a:blip>
          <a:srcRect/>
          <a:stretch/>
        </p:blipFill>
        <p:spPr>
          <a:xfrm>
            <a:off x="1930813" y="4460859"/>
            <a:ext cx="578553" cy="541019"/>
          </a:xfrm>
          <a:prstGeom prst="rect">
            <a:avLst/>
          </a:prstGeom>
          <a:noFill/>
          <a:ln>
            <a:noFill/>
          </a:ln>
        </p:spPr>
      </p:pic>
      <p:pic>
        <p:nvPicPr>
          <p:cNvPr id="747" name="Google Shape;747;p94"/>
          <p:cNvPicPr preferRelativeResize="0"/>
          <p:nvPr/>
        </p:nvPicPr>
        <p:blipFill rotWithShape="1">
          <a:blip r:embed="rId4">
            <a:alphaModFix/>
          </a:blip>
          <a:srcRect/>
          <a:stretch/>
        </p:blipFill>
        <p:spPr>
          <a:xfrm>
            <a:off x="1923655" y="5121108"/>
            <a:ext cx="592096" cy="515111"/>
          </a:xfrm>
          <a:prstGeom prst="rect">
            <a:avLst/>
          </a:prstGeom>
          <a:noFill/>
          <a:ln>
            <a:noFill/>
          </a:ln>
        </p:spPr>
      </p:pic>
      <p:pic>
        <p:nvPicPr>
          <p:cNvPr id="748" name="Google Shape;748;p94"/>
          <p:cNvPicPr preferRelativeResize="0"/>
          <p:nvPr/>
        </p:nvPicPr>
        <p:blipFill rotWithShape="1">
          <a:blip r:embed="rId5">
            <a:alphaModFix/>
          </a:blip>
          <a:srcRect/>
          <a:stretch/>
        </p:blipFill>
        <p:spPr>
          <a:xfrm>
            <a:off x="1926335" y="5759702"/>
            <a:ext cx="586739" cy="539495"/>
          </a:xfrm>
          <a:prstGeom prst="rect">
            <a:avLst/>
          </a:prstGeom>
          <a:noFill/>
          <a:ln>
            <a:noFill/>
          </a:ln>
        </p:spPr>
      </p:pic>
      <p:grpSp>
        <p:nvGrpSpPr>
          <p:cNvPr id="749" name="Google Shape;749;p94"/>
          <p:cNvGrpSpPr/>
          <p:nvPr/>
        </p:nvGrpSpPr>
        <p:grpSpPr>
          <a:xfrm>
            <a:off x="4912976" y="2447419"/>
            <a:ext cx="696467" cy="594359"/>
            <a:chOff x="4913376" y="2295144"/>
            <a:chExt cx="696467" cy="594359"/>
          </a:xfrm>
        </p:grpSpPr>
        <p:pic>
          <p:nvPicPr>
            <p:cNvPr id="750" name="Google Shape;750;p94"/>
            <p:cNvPicPr preferRelativeResize="0"/>
            <p:nvPr/>
          </p:nvPicPr>
          <p:blipFill rotWithShape="1">
            <a:blip r:embed="rId6">
              <a:alphaModFix/>
            </a:blip>
            <a:srcRect/>
            <a:stretch/>
          </p:blipFill>
          <p:spPr>
            <a:xfrm>
              <a:off x="4913376" y="2295144"/>
              <a:ext cx="696467" cy="594359"/>
            </a:xfrm>
            <a:prstGeom prst="rect">
              <a:avLst/>
            </a:prstGeom>
            <a:noFill/>
            <a:ln>
              <a:noFill/>
            </a:ln>
          </p:spPr>
        </p:pic>
        <p:pic>
          <p:nvPicPr>
            <p:cNvPr id="751" name="Google Shape;751;p94"/>
            <p:cNvPicPr preferRelativeResize="0"/>
            <p:nvPr/>
          </p:nvPicPr>
          <p:blipFill rotWithShape="1">
            <a:blip r:embed="rId7">
              <a:alphaModFix/>
            </a:blip>
            <a:srcRect/>
            <a:stretch/>
          </p:blipFill>
          <p:spPr>
            <a:xfrm>
              <a:off x="5015484" y="2343911"/>
              <a:ext cx="541019" cy="438911"/>
            </a:xfrm>
            <a:prstGeom prst="rect">
              <a:avLst/>
            </a:prstGeom>
            <a:noFill/>
            <a:ln>
              <a:noFill/>
            </a:ln>
          </p:spPr>
        </p:pic>
      </p:grpSp>
      <p:grpSp>
        <p:nvGrpSpPr>
          <p:cNvPr id="752" name="Google Shape;752;p94"/>
          <p:cNvGrpSpPr/>
          <p:nvPr/>
        </p:nvGrpSpPr>
        <p:grpSpPr>
          <a:xfrm>
            <a:off x="4912986" y="3111776"/>
            <a:ext cx="696467" cy="594359"/>
            <a:chOff x="4913376" y="2295144"/>
            <a:chExt cx="696467" cy="594359"/>
          </a:xfrm>
        </p:grpSpPr>
        <p:pic>
          <p:nvPicPr>
            <p:cNvPr id="753" name="Google Shape;753;p94"/>
            <p:cNvPicPr preferRelativeResize="0"/>
            <p:nvPr/>
          </p:nvPicPr>
          <p:blipFill rotWithShape="1">
            <a:blip r:embed="rId6">
              <a:alphaModFix/>
            </a:blip>
            <a:srcRect/>
            <a:stretch/>
          </p:blipFill>
          <p:spPr>
            <a:xfrm>
              <a:off x="4913376" y="2295144"/>
              <a:ext cx="696467" cy="594359"/>
            </a:xfrm>
            <a:prstGeom prst="rect">
              <a:avLst/>
            </a:prstGeom>
            <a:noFill/>
            <a:ln>
              <a:noFill/>
            </a:ln>
          </p:spPr>
        </p:pic>
        <p:pic>
          <p:nvPicPr>
            <p:cNvPr id="754" name="Google Shape;754;p94"/>
            <p:cNvPicPr preferRelativeResize="0"/>
            <p:nvPr/>
          </p:nvPicPr>
          <p:blipFill rotWithShape="1">
            <a:blip r:embed="rId7">
              <a:alphaModFix/>
            </a:blip>
            <a:srcRect/>
            <a:stretch/>
          </p:blipFill>
          <p:spPr>
            <a:xfrm>
              <a:off x="5015484" y="2343911"/>
              <a:ext cx="541019" cy="438911"/>
            </a:xfrm>
            <a:prstGeom prst="rect">
              <a:avLst/>
            </a:prstGeom>
            <a:noFill/>
            <a:ln>
              <a:noFill/>
            </a:ln>
          </p:spPr>
        </p:pic>
      </p:grpSp>
      <p:grpSp>
        <p:nvGrpSpPr>
          <p:cNvPr id="755" name="Google Shape;755;p94"/>
          <p:cNvGrpSpPr/>
          <p:nvPr/>
        </p:nvGrpSpPr>
        <p:grpSpPr>
          <a:xfrm>
            <a:off x="4890349" y="3787452"/>
            <a:ext cx="696467" cy="594359"/>
            <a:chOff x="4913376" y="2295144"/>
            <a:chExt cx="696467" cy="594359"/>
          </a:xfrm>
        </p:grpSpPr>
        <p:pic>
          <p:nvPicPr>
            <p:cNvPr id="756" name="Google Shape;756;p94"/>
            <p:cNvPicPr preferRelativeResize="0"/>
            <p:nvPr/>
          </p:nvPicPr>
          <p:blipFill rotWithShape="1">
            <a:blip r:embed="rId6">
              <a:alphaModFix/>
            </a:blip>
            <a:srcRect/>
            <a:stretch/>
          </p:blipFill>
          <p:spPr>
            <a:xfrm>
              <a:off x="4913376" y="2295144"/>
              <a:ext cx="696467" cy="594359"/>
            </a:xfrm>
            <a:prstGeom prst="rect">
              <a:avLst/>
            </a:prstGeom>
            <a:noFill/>
            <a:ln>
              <a:noFill/>
            </a:ln>
          </p:spPr>
        </p:pic>
        <p:pic>
          <p:nvPicPr>
            <p:cNvPr id="757" name="Google Shape;757;p94"/>
            <p:cNvPicPr preferRelativeResize="0"/>
            <p:nvPr/>
          </p:nvPicPr>
          <p:blipFill rotWithShape="1">
            <a:blip r:embed="rId7">
              <a:alphaModFix/>
            </a:blip>
            <a:srcRect/>
            <a:stretch/>
          </p:blipFill>
          <p:spPr>
            <a:xfrm>
              <a:off x="5015484" y="2343911"/>
              <a:ext cx="541019" cy="438911"/>
            </a:xfrm>
            <a:prstGeom prst="rect">
              <a:avLst/>
            </a:prstGeom>
            <a:noFill/>
            <a:ln>
              <a:noFill/>
            </a:ln>
          </p:spPr>
        </p:pic>
      </p:grpSp>
      <p:grpSp>
        <p:nvGrpSpPr>
          <p:cNvPr id="758" name="Google Shape;758;p94"/>
          <p:cNvGrpSpPr/>
          <p:nvPr/>
        </p:nvGrpSpPr>
        <p:grpSpPr>
          <a:xfrm>
            <a:off x="4901663" y="4456816"/>
            <a:ext cx="696467" cy="594359"/>
            <a:chOff x="4913376" y="2295144"/>
            <a:chExt cx="696467" cy="594359"/>
          </a:xfrm>
        </p:grpSpPr>
        <p:pic>
          <p:nvPicPr>
            <p:cNvPr id="759" name="Google Shape;759;p94"/>
            <p:cNvPicPr preferRelativeResize="0"/>
            <p:nvPr/>
          </p:nvPicPr>
          <p:blipFill rotWithShape="1">
            <a:blip r:embed="rId6">
              <a:alphaModFix/>
            </a:blip>
            <a:srcRect/>
            <a:stretch/>
          </p:blipFill>
          <p:spPr>
            <a:xfrm>
              <a:off x="4913376" y="2295144"/>
              <a:ext cx="696467" cy="594359"/>
            </a:xfrm>
            <a:prstGeom prst="rect">
              <a:avLst/>
            </a:prstGeom>
            <a:noFill/>
            <a:ln>
              <a:noFill/>
            </a:ln>
          </p:spPr>
        </p:pic>
        <p:pic>
          <p:nvPicPr>
            <p:cNvPr id="760" name="Google Shape;760;p94"/>
            <p:cNvPicPr preferRelativeResize="0"/>
            <p:nvPr/>
          </p:nvPicPr>
          <p:blipFill rotWithShape="1">
            <a:blip r:embed="rId7">
              <a:alphaModFix/>
            </a:blip>
            <a:srcRect/>
            <a:stretch/>
          </p:blipFill>
          <p:spPr>
            <a:xfrm>
              <a:off x="5015484" y="2343911"/>
              <a:ext cx="541019" cy="438911"/>
            </a:xfrm>
            <a:prstGeom prst="rect">
              <a:avLst/>
            </a:prstGeom>
            <a:noFill/>
            <a:ln>
              <a:noFill/>
            </a:ln>
          </p:spPr>
        </p:pic>
      </p:grpSp>
      <p:grpSp>
        <p:nvGrpSpPr>
          <p:cNvPr id="761" name="Google Shape;761;p94"/>
          <p:cNvGrpSpPr/>
          <p:nvPr/>
        </p:nvGrpSpPr>
        <p:grpSpPr>
          <a:xfrm>
            <a:off x="4856396" y="5727624"/>
            <a:ext cx="696467" cy="594359"/>
            <a:chOff x="4913376" y="2295144"/>
            <a:chExt cx="696467" cy="594359"/>
          </a:xfrm>
        </p:grpSpPr>
        <p:pic>
          <p:nvPicPr>
            <p:cNvPr id="762" name="Google Shape;762;p94"/>
            <p:cNvPicPr preferRelativeResize="0"/>
            <p:nvPr/>
          </p:nvPicPr>
          <p:blipFill rotWithShape="1">
            <a:blip r:embed="rId6">
              <a:alphaModFix/>
            </a:blip>
            <a:srcRect/>
            <a:stretch/>
          </p:blipFill>
          <p:spPr>
            <a:xfrm>
              <a:off x="4913376" y="2295144"/>
              <a:ext cx="696467" cy="594359"/>
            </a:xfrm>
            <a:prstGeom prst="rect">
              <a:avLst/>
            </a:prstGeom>
            <a:noFill/>
            <a:ln>
              <a:noFill/>
            </a:ln>
          </p:spPr>
        </p:pic>
        <p:pic>
          <p:nvPicPr>
            <p:cNvPr id="763" name="Google Shape;763;p94"/>
            <p:cNvPicPr preferRelativeResize="0"/>
            <p:nvPr/>
          </p:nvPicPr>
          <p:blipFill rotWithShape="1">
            <a:blip r:embed="rId7">
              <a:alphaModFix/>
            </a:blip>
            <a:srcRect/>
            <a:stretch/>
          </p:blipFill>
          <p:spPr>
            <a:xfrm>
              <a:off x="5015484" y="2343911"/>
              <a:ext cx="541019" cy="438911"/>
            </a:xfrm>
            <a:prstGeom prst="rect">
              <a:avLst/>
            </a:prstGeom>
            <a:noFill/>
            <a:ln>
              <a:noFill/>
            </a:ln>
          </p:spPr>
        </p:pic>
      </p:grpSp>
      <p:graphicFrame>
        <p:nvGraphicFramePr>
          <p:cNvPr id="764" name="Google Shape;764;p94"/>
          <p:cNvGraphicFramePr/>
          <p:nvPr/>
        </p:nvGraphicFramePr>
        <p:xfrm>
          <a:off x="6209667" y="1250755"/>
          <a:ext cx="3000000" cy="3000000"/>
        </p:xfrm>
        <a:graphic>
          <a:graphicData uri="http://schemas.openxmlformats.org/drawingml/2006/table">
            <a:tbl>
              <a:tblPr firstRow="1" bandRow="1">
                <a:noFill/>
                <a:tableStyleId>{017A3BE1-F5E9-4E22-901A-E6A3D2A46101}</a:tableStyleId>
              </a:tblPr>
              <a:tblGrid>
                <a:gridCol w="1732275">
                  <a:extLst>
                    <a:ext uri="{9D8B030D-6E8A-4147-A177-3AD203B41FA5}">
                      <a16:colId xmlns:a16="http://schemas.microsoft.com/office/drawing/2014/main" val="20000"/>
                    </a:ext>
                  </a:extLst>
                </a:gridCol>
                <a:gridCol w="1213475">
                  <a:extLst>
                    <a:ext uri="{9D8B030D-6E8A-4147-A177-3AD203B41FA5}">
                      <a16:colId xmlns:a16="http://schemas.microsoft.com/office/drawing/2014/main" val="20001"/>
                    </a:ext>
                  </a:extLst>
                </a:gridCol>
                <a:gridCol w="1149975">
                  <a:extLst>
                    <a:ext uri="{9D8B030D-6E8A-4147-A177-3AD203B41FA5}">
                      <a16:colId xmlns:a16="http://schemas.microsoft.com/office/drawing/2014/main" val="20002"/>
                    </a:ext>
                  </a:extLst>
                </a:gridCol>
                <a:gridCol w="1048375">
                  <a:extLst>
                    <a:ext uri="{9D8B030D-6E8A-4147-A177-3AD203B41FA5}">
                      <a16:colId xmlns:a16="http://schemas.microsoft.com/office/drawing/2014/main" val="20003"/>
                    </a:ext>
                  </a:extLst>
                </a:gridCol>
              </a:tblGrid>
              <a:tr h="279400">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26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44958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gridSpan="3">
                  <a:txBody>
                    <a:bodyPr/>
                    <a:lstStyle/>
                    <a:p>
                      <a:pPr marL="1003300" marR="0" lvl="0" indent="0" algn="l" rtl="0">
                        <a:lnSpc>
                          <a:spcPct val="112500"/>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EAAAY EICE ESP</a:t>
                      </a:r>
                      <a:endParaRPr sz="1200" u="none" strike="noStrike" cap="none">
                        <a:latin typeface="Verdana"/>
                        <a:ea typeface="Verdana"/>
                        <a:cs typeface="Verdana"/>
                        <a:sym typeface="Verdana"/>
                      </a:endParaRPr>
                    </a:p>
                  </a:txBody>
                  <a:tcPr marL="0" marR="0" marT="952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673100">
                <a:tc vMerge="1">
                  <a:txBody>
                    <a:bodyPr/>
                    <a:lstStyle/>
                    <a:p>
                      <a:endParaRPr lang="es-CO"/>
                    </a:p>
                  </a:txBody>
                  <a:tcPr/>
                </a:tc>
                <a:tc>
                  <a:txBody>
                    <a:bodyPr/>
                    <a:lstStyle/>
                    <a:p>
                      <a:pPr marL="33655" marR="24765" lvl="0" indent="154940" algn="l" rtl="0">
                        <a:lnSpc>
                          <a:spcPct val="100000"/>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Fecha de intervención</a:t>
                      </a:r>
                      <a:endParaRPr sz="1200" b="1" u="none" strike="noStrike" cap="none">
                        <a:solidFill>
                          <a:srgbClr val="162C51"/>
                        </a:solidFill>
                        <a:latin typeface="Verdana"/>
                        <a:ea typeface="Verdana"/>
                        <a:cs typeface="Verdana"/>
                        <a:sym typeface="Verdana"/>
                      </a:endParaRPr>
                    </a:p>
                    <a:p>
                      <a:pPr marL="18415" marR="12065" lvl="0" indent="0" algn="l" rtl="0">
                        <a:lnSpc>
                          <a:spcPct val="100000"/>
                        </a:lnSpc>
                        <a:spcBef>
                          <a:spcPts val="0"/>
                        </a:spcBef>
                        <a:spcAft>
                          <a:spcPts val="0"/>
                        </a:spcAft>
                        <a:buClr>
                          <a:schemeClr val="dk1"/>
                        </a:buClr>
                        <a:buSzPts val="1200"/>
                        <a:buFont typeface="Arial"/>
                        <a:buNone/>
                      </a:pPr>
                      <a:r>
                        <a:rPr lang="es-CO" sz="1200" b="1" u="none" strike="noStrike" cap="none">
                          <a:solidFill>
                            <a:srgbClr val="001F5F"/>
                          </a:solidFill>
                        </a:rPr>
                        <a:t>28/05/ 2021</a:t>
                      </a:r>
                      <a:endParaRPr sz="1200" b="1" u="none" strike="noStrike" cap="none">
                        <a:solidFill>
                          <a:srgbClr val="162C51"/>
                        </a:solidFill>
                      </a:endParaRPr>
                    </a:p>
                    <a:p>
                      <a:pPr marL="33655" marR="24765" lvl="0" indent="154940" algn="l" rtl="0">
                        <a:lnSpc>
                          <a:spcPct val="100000"/>
                        </a:lnSpc>
                        <a:spcBef>
                          <a:spcPts val="0"/>
                        </a:spcBef>
                        <a:spcAft>
                          <a:spcPts val="0"/>
                        </a:spcAft>
                        <a:buClr>
                          <a:srgbClr val="000000"/>
                        </a:buClr>
                        <a:buSzPts val="1200"/>
                        <a:buFont typeface="Arial"/>
                        <a:buNone/>
                      </a:pPr>
                      <a:endParaRPr sz="1200" b="1" u="none" strike="noStrike" cap="none">
                        <a:solidFill>
                          <a:srgbClr val="162C51"/>
                        </a:solidFill>
                      </a:endParaRPr>
                    </a:p>
                    <a:p>
                      <a:pPr marL="33655" marR="24765" lvl="0" indent="154940" algn="l" rtl="0">
                        <a:lnSpc>
                          <a:spcPct val="100000"/>
                        </a:lnSpc>
                        <a:spcBef>
                          <a:spcPts val="0"/>
                        </a:spcBef>
                        <a:spcAft>
                          <a:spcPts val="0"/>
                        </a:spcAft>
                        <a:buClr>
                          <a:srgbClr val="000000"/>
                        </a:buClr>
                        <a:buSzPts val="1200"/>
                        <a:buFont typeface="Arial"/>
                        <a:buNone/>
                      </a:pPr>
                      <a:endParaRPr sz="1200" b="1" u="none" strike="noStrike" cap="none">
                        <a:solidFill>
                          <a:srgbClr val="162C51"/>
                        </a:solidFill>
                      </a:endParaRPr>
                    </a:p>
                  </a:txBody>
                  <a:tcPr marL="0" marR="0" marT="152400" marB="0">
                    <a:lnL w="19050" cap="flat" cmpd="sng">
                      <a:solidFill>
                        <a:srgbClr val="001F5F"/>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86995" marR="81280" lvl="0" indent="2540" algn="ctr" rtl="0">
                        <a:lnSpc>
                          <a:spcPct val="100000"/>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Cierre de </a:t>
                      </a:r>
                      <a:r>
                        <a:rPr lang="es-CO" sz="1200" b="1" u="none" strike="noStrike" cap="none">
                          <a:solidFill>
                            <a:srgbClr val="162C51"/>
                          </a:solidFill>
                        </a:rPr>
                        <a:t>Noviembre</a:t>
                      </a:r>
                      <a:r>
                        <a:rPr lang="es-CO" sz="1200" b="1" u="none" strike="noStrike" cap="none">
                          <a:solidFill>
                            <a:srgbClr val="162C51"/>
                          </a:solidFill>
                          <a:latin typeface="Verdana"/>
                          <a:ea typeface="Verdana"/>
                          <a:cs typeface="Verdana"/>
                          <a:sym typeface="Verdana"/>
                        </a:rPr>
                        <a:t> de </a:t>
                      </a:r>
                      <a:r>
                        <a:rPr lang="es-CO" sz="1200" b="1" u="none" strike="noStrike" cap="none">
                          <a:latin typeface="Verdana"/>
                          <a:ea typeface="Verdana"/>
                          <a:cs typeface="Verdana"/>
                          <a:sym typeface="Verdana"/>
                        </a:rPr>
                        <a:t>202</a:t>
                      </a:r>
                      <a:r>
                        <a:rPr lang="es-CO" sz="1200" b="1" u="none" strike="noStrike" cap="none"/>
                        <a:t>5</a:t>
                      </a:r>
                      <a:endParaRPr sz="1200" u="none" strike="noStrike" cap="none">
                        <a:latin typeface="Verdana"/>
                        <a:ea typeface="Verdana"/>
                        <a:cs typeface="Verdana"/>
                        <a:sym typeface="Verdana"/>
                      </a:endParaRPr>
                    </a:p>
                  </a:txBody>
                  <a:tcPr marL="0" marR="0" marT="6095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5684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68575" marB="0">
                    <a:lnL w="19050" cap="flat" cmpd="sng">
                      <a:solidFill>
                        <a:schemeClr val="dk1"/>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IANC</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162C51"/>
                          </a:solidFill>
                          <a:latin typeface="Verdana"/>
                          <a:ea typeface="Verdana"/>
                          <a:cs typeface="Verdana"/>
                          <a:sym typeface="Verdana"/>
                        </a:rPr>
                        <a:t>51 %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162C51"/>
                          </a:solidFill>
                          <a:latin typeface="Verdana"/>
                          <a:ea typeface="Verdana"/>
                          <a:cs typeface="Verdana"/>
                          <a:sym typeface="Verdana"/>
                        </a:rPr>
                        <a:t>5</a:t>
                      </a:r>
                      <a:r>
                        <a:rPr lang="es-CO" sz="1200" u="none" strike="noStrike" cap="none">
                          <a:solidFill>
                            <a:srgbClr val="162C51"/>
                          </a:solidFill>
                        </a:rPr>
                        <a:t>2</a:t>
                      </a:r>
                      <a:r>
                        <a:rPr lang="es-CO" sz="1200" u="none" strike="noStrike" cap="none">
                          <a:solidFill>
                            <a:srgbClr val="162C51"/>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Micromedición</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162C51"/>
                          </a:solidFill>
                          <a:latin typeface="Verdana"/>
                          <a:ea typeface="Verdana"/>
                          <a:cs typeface="Verdana"/>
                          <a:sym typeface="Verdana"/>
                        </a:rPr>
                        <a:t>90 %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162C51"/>
                          </a:solidFill>
                        </a:rPr>
                        <a:t>99.90</a:t>
                      </a:r>
                      <a:r>
                        <a:rPr lang="es-CO" sz="1200" u="none" strike="noStrike" cap="none">
                          <a:solidFill>
                            <a:srgbClr val="162C51"/>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IRCA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162C51"/>
                          </a:solidFill>
                          <a:latin typeface="Verdana"/>
                          <a:ea typeface="Verdana"/>
                          <a:cs typeface="Verdana"/>
                          <a:sym typeface="Verdana"/>
                        </a:rPr>
                        <a:t>0,54 %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162C51"/>
                          </a:solidFill>
                          <a:latin typeface="Verdana"/>
                          <a:ea typeface="Verdana"/>
                          <a:cs typeface="Verdana"/>
                          <a:sym typeface="Verdana"/>
                        </a:rPr>
                        <a:t>0,</a:t>
                      </a:r>
                      <a:r>
                        <a:rPr lang="es-CO" sz="1200" u="none" strike="noStrike" cap="none">
                          <a:solidFill>
                            <a:srgbClr val="162C51"/>
                          </a:solidFill>
                        </a:rPr>
                        <a:t>92</a:t>
                      </a:r>
                      <a:r>
                        <a:rPr lang="es-CO" sz="1200" u="none" strike="noStrike" cap="none">
                          <a:solidFill>
                            <a:srgbClr val="162C51"/>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70295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Continuidad</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162C51"/>
                          </a:solidFill>
                          <a:latin typeface="Verdana"/>
                          <a:ea typeface="Verdana"/>
                          <a:cs typeface="Verdana"/>
                          <a:sym typeface="Verdana"/>
                        </a:rPr>
                        <a:t>23,9 Horas</a:t>
                      </a:r>
                      <a:endParaRPr sz="1200" u="none" strike="noStrike" cap="none">
                        <a:latin typeface="Verdana"/>
                        <a:ea typeface="Verdana"/>
                        <a:cs typeface="Verdana"/>
                        <a:sym typeface="Verdana"/>
                      </a:endParaRPr>
                    </a:p>
                  </a:txBody>
                  <a:tcPr marL="0" marR="0" marT="831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162C51"/>
                          </a:solidFill>
                          <a:latin typeface="Verdana"/>
                          <a:ea typeface="Verdana"/>
                          <a:cs typeface="Verdana"/>
                          <a:sym typeface="Verdana"/>
                        </a:rPr>
                        <a:t>23,9</a:t>
                      </a:r>
                      <a:r>
                        <a:rPr lang="es-CO" sz="1200" u="none" strike="noStrike" cap="none">
                          <a:solidFill>
                            <a:srgbClr val="162C51"/>
                          </a:solidFill>
                        </a:rPr>
                        <a:t>1 </a:t>
                      </a:r>
                      <a:r>
                        <a:rPr lang="es-CO" sz="1200" u="none" strike="noStrike" cap="none">
                          <a:solidFill>
                            <a:srgbClr val="162C51"/>
                          </a:solidFill>
                          <a:latin typeface="Verdana"/>
                          <a:ea typeface="Verdana"/>
                          <a:cs typeface="Verdana"/>
                          <a:sym typeface="Verdana"/>
                        </a:rPr>
                        <a:t>Horas</a:t>
                      </a:r>
                      <a:endParaRPr sz="1200" u="none" strike="noStrike" cap="none">
                        <a:latin typeface="Verdana"/>
                        <a:ea typeface="Verdana"/>
                        <a:cs typeface="Verdana"/>
                        <a:sym typeface="Verdana"/>
                      </a:endParaRPr>
                    </a:p>
                  </a:txBody>
                  <a:tcPr marL="0" marR="0" marT="831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r h="680725">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162C51"/>
                          </a:solidFill>
                          <a:latin typeface="Verdana"/>
                          <a:ea typeface="Verdana"/>
                          <a:cs typeface="Verdana"/>
                          <a:sym typeface="Verdana"/>
                        </a:rPr>
                        <a:t>Reportes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162C51"/>
                          </a:solidFill>
                          <a:latin typeface="Verdana"/>
                          <a:ea typeface="Verdana"/>
                          <a:cs typeface="Verdana"/>
                          <a:sym typeface="Verdana"/>
                        </a:rPr>
                        <a:t>98 %</a:t>
                      </a:r>
                      <a:endParaRPr sz="1200" u="none" strike="noStrike" cap="none">
                        <a:latin typeface="Verdana"/>
                        <a:ea typeface="Verdana"/>
                        <a:cs typeface="Verdana"/>
                        <a:sym typeface="Verdana"/>
                      </a:endParaRPr>
                    </a:p>
                  </a:txBody>
                  <a:tcPr marL="0" marR="0" marT="724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162C51"/>
                          </a:solidFill>
                          <a:latin typeface="Verdana"/>
                          <a:ea typeface="Verdana"/>
                          <a:cs typeface="Verdana"/>
                          <a:sym typeface="Verdana"/>
                        </a:rPr>
                        <a:t>9</a:t>
                      </a:r>
                      <a:r>
                        <a:rPr lang="es-CO" sz="1200" u="none" strike="noStrike" cap="none">
                          <a:solidFill>
                            <a:srgbClr val="162C51"/>
                          </a:solidFill>
                        </a:rPr>
                        <a:t>9</a:t>
                      </a:r>
                      <a:r>
                        <a:rPr lang="es-CO" sz="1200" u="none" strike="noStrike" cap="none">
                          <a:solidFill>
                            <a:srgbClr val="162C51"/>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724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6"/>
                  </a:ext>
                </a:extLst>
              </a:tr>
            </a:tbl>
          </a:graphicData>
        </a:graphic>
      </p:graphicFrame>
      <p:pic>
        <p:nvPicPr>
          <p:cNvPr id="765" name="Google Shape;765;p94"/>
          <p:cNvPicPr preferRelativeResize="0"/>
          <p:nvPr/>
        </p:nvPicPr>
        <p:blipFill rotWithShape="1">
          <a:blip r:embed="rId8">
            <a:alphaModFix/>
          </a:blip>
          <a:srcRect/>
          <a:stretch/>
        </p:blipFill>
        <p:spPr>
          <a:xfrm>
            <a:off x="6821407" y="2745805"/>
            <a:ext cx="548627" cy="440435"/>
          </a:xfrm>
          <a:prstGeom prst="rect">
            <a:avLst/>
          </a:prstGeom>
          <a:noFill/>
          <a:ln>
            <a:noFill/>
          </a:ln>
        </p:spPr>
      </p:pic>
      <p:pic>
        <p:nvPicPr>
          <p:cNvPr id="766" name="Google Shape;766;p94"/>
          <p:cNvPicPr preferRelativeResize="0"/>
          <p:nvPr/>
        </p:nvPicPr>
        <p:blipFill rotWithShape="1">
          <a:blip r:embed="rId9">
            <a:alphaModFix/>
          </a:blip>
          <a:srcRect/>
          <a:stretch/>
        </p:blipFill>
        <p:spPr>
          <a:xfrm>
            <a:off x="6845787" y="3510479"/>
            <a:ext cx="477016" cy="316983"/>
          </a:xfrm>
          <a:prstGeom prst="rect">
            <a:avLst/>
          </a:prstGeom>
          <a:noFill/>
          <a:ln>
            <a:noFill/>
          </a:ln>
        </p:spPr>
      </p:pic>
      <p:pic>
        <p:nvPicPr>
          <p:cNvPr id="767" name="Google Shape;767;p94"/>
          <p:cNvPicPr preferRelativeResize="0"/>
          <p:nvPr/>
        </p:nvPicPr>
        <p:blipFill rotWithShape="1">
          <a:blip r:embed="rId10">
            <a:alphaModFix/>
          </a:blip>
          <a:srcRect/>
          <a:stretch/>
        </p:blipFill>
        <p:spPr>
          <a:xfrm>
            <a:off x="6845786" y="4135060"/>
            <a:ext cx="484631" cy="475487"/>
          </a:xfrm>
          <a:prstGeom prst="rect">
            <a:avLst/>
          </a:prstGeom>
          <a:noFill/>
          <a:ln>
            <a:noFill/>
          </a:ln>
        </p:spPr>
      </p:pic>
      <p:pic>
        <p:nvPicPr>
          <p:cNvPr id="768" name="Google Shape;768;p94"/>
          <p:cNvPicPr preferRelativeResize="0"/>
          <p:nvPr/>
        </p:nvPicPr>
        <p:blipFill rotWithShape="1">
          <a:blip r:embed="rId11">
            <a:alphaModFix/>
          </a:blip>
          <a:srcRect/>
          <a:stretch/>
        </p:blipFill>
        <p:spPr>
          <a:xfrm>
            <a:off x="6867128" y="4781231"/>
            <a:ext cx="441947" cy="443483"/>
          </a:xfrm>
          <a:prstGeom prst="rect">
            <a:avLst/>
          </a:prstGeom>
          <a:noFill/>
          <a:ln>
            <a:noFill/>
          </a:ln>
        </p:spPr>
      </p:pic>
      <p:pic>
        <p:nvPicPr>
          <p:cNvPr id="769" name="Google Shape;769;p94"/>
          <p:cNvPicPr preferRelativeResize="0"/>
          <p:nvPr/>
        </p:nvPicPr>
        <p:blipFill rotWithShape="1">
          <a:blip r:embed="rId12">
            <a:alphaModFix/>
          </a:blip>
          <a:srcRect/>
          <a:stretch/>
        </p:blipFill>
        <p:spPr>
          <a:xfrm>
            <a:off x="6743682" y="5548953"/>
            <a:ext cx="704087" cy="416051"/>
          </a:xfrm>
          <a:prstGeom prst="rect">
            <a:avLst/>
          </a:prstGeom>
          <a:noFill/>
          <a:ln>
            <a:noFill/>
          </a:ln>
        </p:spPr>
      </p:pic>
      <p:grpSp>
        <p:nvGrpSpPr>
          <p:cNvPr id="770" name="Google Shape;770;p94"/>
          <p:cNvGrpSpPr/>
          <p:nvPr/>
        </p:nvGrpSpPr>
        <p:grpSpPr>
          <a:xfrm>
            <a:off x="10455374" y="3380903"/>
            <a:ext cx="696467" cy="594359"/>
            <a:chOff x="10594847" y="2859024"/>
            <a:chExt cx="696467" cy="594359"/>
          </a:xfrm>
        </p:grpSpPr>
        <p:pic>
          <p:nvPicPr>
            <p:cNvPr id="771" name="Google Shape;771;p94"/>
            <p:cNvPicPr preferRelativeResize="0"/>
            <p:nvPr/>
          </p:nvPicPr>
          <p:blipFill rotWithShape="1">
            <a:blip r:embed="rId6">
              <a:alphaModFix/>
            </a:blip>
            <a:srcRect/>
            <a:stretch/>
          </p:blipFill>
          <p:spPr>
            <a:xfrm>
              <a:off x="10594847" y="2859024"/>
              <a:ext cx="696467" cy="594359"/>
            </a:xfrm>
            <a:prstGeom prst="rect">
              <a:avLst/>
            </a:prstGeom>
            <a:noFill/>
            <a:ln>
              <a:noFill/>
            </a:ln>
          </p:spPr>
        </p:pic>
        <p:pic>
          <p:nvPicPr>
            <p:cNvPr id="772" name="Google Shape;772;p94"/>
            <p:cNvPicPr preferRelativeResize="0"/>
            <p:nvPr/>
          </p:nvPicPr>
          <p:blipFill rotWithShape="1">
            <a:blip r:embed="rId13">
              <a:alphaModFix/>
            </a:blip>
            <a:srcRect/>
            <a:stretch/>
          </p:blipFill>
          <p:spPr>
            <a:xfrm>
              <a:off x="10696955" y="2907792"/>
              <a:ext cx="541018" cy="438911"/>
            </a:xfrm>
            <a:prstGeom prst="rect">
              <a:avLst/>
            </a:prstGeom>
            <a:noFill/>
            <a:ln>
              <a:noFill/>
            </a:ln>
          </p:spPr>
        </p:pic>
      </p:grpSp>
      <p:grpSp>
        <p:nvGrpSpPr>
          <p:cNvPr id="773" name="Google Shape;773;p94"/>
          <p:cNvGrpSpPr/>
          <p:nvPr/>
        </p:nvGrpSpPr>
        <p:grpSpPr>
          <a:xfrm>
            <a:off x="10455373" y="4023831"/>
            <a:ext cx="696467" cy="594359"/>
            <a:chOff x="10594847" y="2859024"/>
            <a:chExt cx="696467" cy="594359"/>
          </a:xfrm>
        </p:grpSpPr>
        <p:pic>
          <p:nvPicPr>
            <p:cNvPr id="774" name="Google Shape;774;p94"/>
            <p:cNvPicPr preferRelativeResize="0"/>
            <p:nvPr/>
          </p:nvPicPr>
          <p:blipFill rotWithShape="1">
            <a:blip r:embed="rId6">
              <a:alphaModFix/>
            </a:blip>
            <a:srcRect/>
            <a:stretch/>
          </p:blipFill>
          <p:spPr>
            <a:xfrm>
              <a:off x="10594847" y="2859024"/>
              <a:ext cx="696467" cy="594359"/>
            </a:xfrm>
            <a:prstGeom prst="rect">
              <a:avLst/>
            </a:prstGeom>
            <a:noFill/>
            <a:ln>
              <a:noFill/>
            </a:ln>
          </p:spPr>
        </p:pic>
        <p:pic>
          <p:nvPicPr>
            <p:cNvPr id="775" name="Google Shape;775;p94"/>
            <p:cNvPicPr preferRelativeResize="0"/>
            <p:nvPr/>
          </p:nvPicPr>
          <p:blipFill rotWithShape="1">
            <a:blip r:embed="rId13">
              <a:alphaModFix/>
            </a:blip>
            <a:srcRect/>
            <a:stretch/>
          </p:blipFill>
          <p:spPr>
            <a:xfrm>
              <a:off x="10696955" y="2907792"/>
              <a:ext cx="541018" cy="438911"/>
            </a:xfrm>
            <a:prstGeom prst="rect">
              <a:avLst/>
            </a:prstGeom>
            <a:noFill/>
            <a:ln>
              <a:noFill/>
            </a:ln>
          </p:spPr>
        </p:pic>
      </p:grpSp>
      <p:grpSp>
        <p:nvGrpSpPr>
          <p:cNvPr id="776" name="Google Shape;776;p94"/>
          <p:cNvGrpSpPr/>
          <p:nvPr/>
        </p:nvGrpSpPr>
        <p:grpSpPr>
          <a:xfrm>
            <a:off x="10455376" y="5309719"/>
            <a:ext cx="696467" cy="594359"/>
            <a:chOff x="10594847" y="2859024"/>
            <a:chExt cx="696467" cy="594359"/>
          </a:xfrm>
        </p:grpSpPr>
        <p:pic>
          <p:nvPicPr>
            <p:cNvPr id="777" name="Google Shape;777;p94"/>
            <p:cNvPicPr preferRelativeResize="0"/>
            <p:nvPr/>
          </p:nvPicPr>
          <p:blipFill rotWithShape="1">
            <a:blip r:embed="rId6">
              <a:alphaModFix/>
            </a:blip>
            <a:srcRect/>
            <a:stretch/>
          </p:blipFill>
          <p:spPr>
            <a:xfrm>
              <a:off x="10594847" y="2859024"/>
              <a:ext cx="696467" cy="594359"/>
            </a:xfrm>
            <a:prstGeom prst="rect">
              <a:avLst/>
            </a:prstGeom>
            <a:noFill/>
            <a:ln>
              <a:noFill/>
            </a:ln>
          </p:spPr>
        </p:pic>
        <p:pic>
          <p:nvPicPr>
            <p:cNvPr id="778" name="Google Shape;778;p94"/>
            <p:cNvPicPr preferRelativeResize="0"/>
            <p:nvPr/>
          </p:nvPicPr>
          <p:blipFill rotWithShape="1">
            <a:blip r:embed="rId13">
              <a:alphaModFix/>
            </a:blip>
            <a:srcRect/>
            <a:stretch/>
          </p:blipFill>
          <p:spPr>
            <a:xfrm>
              <a:off x="10696955" y="2907792"/>
              <a:ext cx="541018" cy="438911"/>
            </a:xfrm>
            <a:prstGeom prst="rect">
              <a:avLst/>
            </a:prstGeom>
            <a:noFill/>
            <a:ln>
              <a:noFill/>
            </a:ln>
          </p:spPr>
        </p:pic>
      </p:grpSp>
      <p:pic>
        <p:nvPicPr>
          <p:cNvPr id="779" name="Google Shape;779;p94"/>
          <p:cNvPicPr preferRelativeResize="0"/>
          <p:nvPr/>
        </p:nvPicPr>
        <p:blipFill rotWithShape="1">
          <a:blip r:embed="rId14">
            <a:alphaModFix/>
          </a:blip>
          <a:srcRect/>
          <a:stretch/>
        </p:blipFill>
        <p:spPr>
          <a:xfrm>
            <a:off x="1198021" y="242765"/>
            <a:ext cx="1670158" cy="655756"/>
          </a:xfrm>
          <a:prstGeom prst="rect">
            <a:avLst/>
          </a:prstGeom>
          <a:noFill/>
          <a:ln>
            <a:noFill/>
          </a:ln>
        </p:spPr>
      </p:pic>
      <p:grpSp>
        <p:nvGrpSpPr>
          <p:cNvPr id="780" name="Google Shape;780;p94"/>
          <p:cNvGrpSpPr/>
          <p:nvPr/>
        </p:nvGrpSpPr>
        <p:grpSpPr>
          <a:xfrm>
            <a:off x="4890356" y="5080723"/>
            <a:ext cx="696467" cy="595884"/>
            <a:chOff x="4899659" y="2909316"/>
            <a:chExt cx="696467" cy="595884"/>
          </a:xfrm>
        </p:grpSpPr>
        <p:pic>
          <p:nvPicPr>
            <p:cNvPr id="781" name="Google Shape;781;p94"/>
            <p:cNvPicPr preferRelativeResize="0"/>
            <p:nvPr/>
          </p:nvPicPr>
          <p:blipFill rotWithShape="1">
            <a:blip r:embed="rId15">
              <a:alphaModFix/>
            </a:blip>
            <a:srcRect/>
            <a:stretch/>
          </p:blipFill>
          <p:spPr>
            <a:xfrm>
              <a:off x="4899659" y="2909316"/>
              <a:ext cx="696467" cy="595884"/>
            </a:xfrm>
            <a:prstGeom prst="rect">
              <a:avLst/>
            </a:prstGeom>
            <a:noFill/>
            <a:ln>
              <a:noFill/>
            </a:ln>
          </p:spPr>
        </p:pic>
        <p:pic>
          <p:nvPicPr>
            <p:cNvPr id="782" name="Google Shape;782;p94"/>
            <p:cNvPicPr preferRelativeResize="0"/>
            <p:nvPr/>
          </p:nvPicPr>
          <p:blipFill rotWithShape="1">
            <a:blip r:embed="rId16">
              <a:alphaModFix/>
            </a:blip>
            <a:srcRect/>
            <a:stretch/>
          </p:blipFill>
          <p:spPr>
            <a:xfrm>
              <a:off x="5001767" y="2958084"/>
              <a:ext cx="541019" cy="440435"/>
            </a:xfrm>
            <a:prstGeom prst="rect">
              <a:avLst/>
            </a:prstGeom>
            <a:noFill/>
            <a:ln>
              <a:noFill/>
            </a:ln>
          </p:spPr>
        </p:pic>
      </p:grpSp>
      <p:grpSp>
        <p:nvGrpSpPr>
          <p:cNvPr id="783" name="Google Shape;783;p94"/>
          <p:cNvGrpSpPr/>
          <p:nvPr/>
        </p:nvGrpSpPr>
        <p:grpSpPr>
          <a:xfrm>
            <a:off x="10464519" y="2668085"/>
            <a:ext cx="696467" cy="595884"/>
            <a:chOff x="4899659" y="2909316"/>
            <a:chExt cx="696467" cy="595884"/>
          </a:xfrm>
        </p:grpSpPr>
        <p:pic>
          <p:nvPicPr>
            <p:cNvPr id="784" name="Google Shape;784;p94"/>
            <p:cNvPicPr preferRelativeResize="0"/>
            <p:nvPr/>
          </p:nvPicPr>
          <p:blipFill rotWithShape="1">
            <a:blip r:embed="rId15">
              <a:alphaModFix/>
            </a:blip>
            <a:srcRect/>
            <a:stretch/>
          </p:blipFill>
          <p:spPr>
            <a:xfrm>
              <a:off x="4899659" y="2909316"/>
              <a:ext cx="696467" cy="595884"/>
            </a:xfrm>
            <a:prstGeom prst="rect">
              <a:avLst/>
            </a:prstGeom>
            <a:noFill/>
            <a:ln>
              <a:noFill/>
            </a:ln>
          </p:spPr>
        </p:pic>
        <p:pic>
          <p:nvPicPr>
            <p:cNvPr id="785" name="Google Shape;785;p94"/>
            <p:cNvPicPr preferRelativeResize="0"/>
            <p:nvPr/>
          </p:nvPicPr>
          <p:blipFill rotWithShape="1">
            <a:blip r:embed="rId16">
              <a:alphaModFix/>
            </a:blip>
            <a:srcRect/>
            <a:stretch/>
          </p:blipFill>
          <p:spPr>
            <a:xfrm>
              <a:off x="5001767" y="2958084"/>
              <a:ext cx="541019" cy="440435"/>
            </a:xfrm>
            <a:prstGeom prst="rect">
              <a:avLst/>
            </a:prstGeom>
            <a:noFill/>
            <a:ln>
              <a:noFill/>
            </a:ln>
          </p:spPr>
        </p:pic>
      </p:grpSp>
      <p:grpSp>
        <p:nvGrpSpPr>
          <p:cNvPr id="786" name="Google Shape;786;p94"/>
          <p:cNvGrpSpPr/>
          <p:nvPr/>
        </p:nvGrpSpPr>
        <p:grpSpPr>
          <a:xfrm rot="-5400000">
            <a:off x="10515849" y="4645714"/>
            <a:ext cx="655724" cy="674597"/>
            <a:chOff x="10594847" y="2859024"/>
            <a:chExt cx="696467" cy="594359"/>
          </a:xfrm>
        </p:grpSpPr>
        <p:pic>
          <p:nvPicPr>
            <p:cNvPr id="787" name="Google Shape;787;p94"/>
            <p:cNvPicPr preferRelativeResize="0"/>
            <p:nvPr/>
          </p:nvPicPr>
          <p:blipFill rotWithShape="1">
            <a:blip r:embed="rId6">
              <a:alphaModFix/>
            </a:blip>
            <a:srcRect/>
            <a:stretch/>
          </p:blipFill>
          <p:spPr>
            <a:xfrm>
              <a:off x="10594847" y="2859024"/>
              <a:ext cx="696467" cy="594359"/>
            </a:xfrm>
            <a:prstGeom prst="rect">
              <a:avLst/>
            </a:prstGeom>
            <a:noFill/>
            <a:ln>
              <a:noFill/>
            </a:ln>
          </p:spPr>
        </p:pic>
        <p:pic>
          <p:nvPicPr>
            <p:cNvPr id="788" name="Google Shape;788;p94"/>
            <p:cNvPicPr preferRelativeResize="0"/>
            <p:nvPr/>
          </p:nvPicPr>
          <p:blipFill rotWithShape="1">
            <a:blip r:embed="rId17">
              <a:alphaModFix/>
            </a:blip>
            <a:srcRect/>
            <a:stretch/>
          </p:blipFill>
          <p:spPr>
            <a:xfrm>
              <a:off x="10696955" y="2907792"/>
              <a:ext cx="541018" cy="438911"/>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21"/>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19</a:t>
            </a:fld>
            <a:endParaRPr/>
          </a:p>
        </p:txBody>
      </p:sp>
      <p:sp>
        <p:nvSpPr>
          <p:cNvPr id="796" name="Google Shape;796;p21"/>
          <p:cNvSpPr txBox="1"/>
          <p:nvPr/>
        </p:nvSpPr>
        <p:spPr>
          <a:xfrm>
            <a:off x="1048057" y="4109461"/>
            <a:ext cx="47891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a:solidFill>
                  <a:srgbClr val="242853"/>
                </a:solidFill>
                <a:latin typeface="Verdana"/>
                <a:ea typeface="Verdana"/>
                <a:cs typeface="Verdana"/>
                <a:sym typeface="Verdana"/>
              </a:rPr>
              <a:t>MODALIDAD:</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242853"/>
              </a:buClr>
              <a:buSzPts val="1400"/>
              <a:buFont typeface="Verdana"/>
              <a:buNone/>
            </a:pPr>
            <a:r>
              <a:rPr lang="es-CO" sz="1400" b="0" i="1" u="none" strike="noStrike" cap="none">
                <a:solidFill>
                  <a:srgbClr val="242853"/>
                </a:solidFill>
                <a:latin typeface="Verdana"/>
                <a:ea typeface="Verdana"/>
                <a:cs typeface="Verdana"/>
                <a:sym typeface="Verdana"/>
              </a:rPr>
              <a:t>Administración</a:t>
            </a:r>
            <a:endParaRPr sz="1400" b="0" i="0" u="none" strike="noStrike" cap="none">
              <a:solidFill>
                <a:srgbClr val="242853"/>
              </a:solidFill>
              <a:latin typeface="Verdana"/>
              <a:ea typeface="Verdana"/>
              <a:cs typeface="Verdana"/>
              <a:sym typeface="Verdana"/>
            </a:endParaRPr>
          </a:p>
        </p:txBody>
      </p:sp>
      <p:sp>
        <p:nvSpPr>
          <p:cNvPr id="797" name="Google Shape;797;p21"/>
          <p:cNvSpPr txBox="1"/>
          <p:nvPr/>
        </p:nvSpPr>
        <p:spPr>
          <a:xfrm>
            <a:off x="1003055" y="4632681"/>
            <a:ext cx="37266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a:solidFill>
                  <a:srgbClr val="242853"/>
                </a:solidFill>
                <a:latin typeface="Verdana"/>
                <a:ea typeface="Verdana"/>
                <a:cs typeface="Verdana"/>
                <a:sym typeface="Verdana"/>
              </a:rPr>
              <a:t>CLASIFICACIÓN</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242853"/>
              </a:buClr>
              <a:buSzPts val="1400"/>
              <a:buFont typeface="Verdana"/>
              <a:buNone/>
            </a:pPr>
            <a:r>
              <a:rPr lang="es-CO" sz="1400" b="0" i="1" u="none" strike="noStrike" cap="none">
                <a:solidFill>
                  <a:srgbClr val="242853"/>
                </a:solidFill>
                <a:latin typeface="Verdana"/>
                <a:ea typeface="Verdana"/>
                <a:cs typeface="Verdana"/>
                <a:sym typeface="Verdana"/>
              </a:rPr>
              <a:t>Más de 52.316 usuarios</a:t>
            </a:r>
            <a:endParaRPr sz="1400" b="0" i="0" u="none" strike="noStrike" cap="none">
              <a:solidFill>
                <a:srgbClr val="242853"/>
              </a:solidFill>
              <a:latin typeface="Verdana"/>
              <a:ea typeface="Verdana"/>
              <a:cs typeface="Verdana"/>
              <a:sym typeface="Verdana"/>
            </a:endParaRPr>
          </a:p>
        </p:txBody>
      </p:sp>
      <p:sp>
        <p:nvSpPr>
          <p:cNvPr id="798" name="Google Shape;798;p21"/>
          <p:cNvSpPr txBox="1"/>
          <p:nvPr/>
        </p:nvSpPr>
        <p:spPr>
          <a:xfrm>
            <a:off x="1003055" y="3357059"/>
            <a:ext cx="432140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1" u="none" strike="noStrike" cap="none">
                <a:solidFill>
                  <a:srgbClr val="242853"/>
                </a:solidFill>
                <a:latin typeface="Verdana"/>
                <a:ea typeface="Verdana"/>
                <a:cs typeface="Verdana"/>
                <a:sym typeface="Verdana"/>
              </a:rPr>
              <a:t>RESOLUCIÓN DE TOMA DE POSESIÓN</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242853"/>
              </a:buClr>
              <a:buSzPts val="1400"/>
              <a:buFont typeface="Verdana"/>
              <a:buNone/>
            </a:pPr>
            <a:r>
              <a:rPr lang="es-CO" sz="1400" b="0" i="1" u="none" strike="noStrike" cap="none">
                <a:solidFill>
                  <a:srgbClr val="242853"/>
                </a:solidFill>
                <a:latin typeface="Verdana"/>
                <a:ea typeface="Verdana"/>
                <a:cs typeface="Verdana"/>
                <a:sym typeface="Verdana"/>
              </a:rPr>
              <a:t>SSPD-20231000866565  del 27 de diciembre de 2023</a:t>
            </a:r>
            <a:endParaRPr sz="1800" b="0" i="0" u="none" strike="noStrike" cap="none">
              <a:solidFill>
                <a:schemeClr val="dk1"/>
              </a:solidFill>
              <a:latin typeface="Verdana"/>
              <a:ea typeface="Verdana"/>
              <a:cs typeface="Verdana"/>
              <a:sym typeface="Verdana"/>
            </a:endParaRPr>
          </a:p>
        </p:txBody>
      </p:sp>
      <p:grpSp>
        <p:nvGrpSpPr>
          <p:cNvPr id="799" name="Google Shape;799;p21"/>
          <p:cNvGrpSpPr/>
          <p:nvPr/>
        </p:nvGrpSpPr>
        <p:grpSpPr>
          <a:xfrm>
            <a:off x="-551214" y="3469490"/>
            <a:ext cx="1485928" cy="110322"/>
            <a:chOff x="4951168" y="2845399"/>
            <a:chExt cx="1485928" cy="110322"/>
          </a:xfrm>
        </p:grpSpPr>
        <p:cxnSp>
          <p:nvCxnSpPr>
            <p:cNvPr id="800" name="Google Shape;800;p2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801" name="Google Shape;801;p2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grpSp>
        <p:nvGrpSpPr>
          <p:cNvPr id="802" name="Google Shape;802;p21"/>
          <p:cNvGrpSpPr/>
          <p:nvPr/>
        </p:nvGrpSpPr>
        <p:grpSpPr>
          <a:xfrm>
            <a:off x="-551214" y="4192977"/>
            <a:ext cx="1485928" cy="110322"/>
            <a:chOff x="4951168" y="2845399"/>
            <a:chExt cx="1485928" cy="110322"/>
          </a:xfrm>
        </p:grpSpPr>
        <p:cxnSp>
          <p:nvCxnSpPr>
            <p:cNvPr id="803" name="Google Shape;803;p2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804" name="Google Shape;804;p2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grpSp>
        <p:nvGrpSpPr>
          <p:cNvPr id="805" name="Google Shape;805;p21"/>
          <p:cNvGrpSpPr/>
          <p:nvPr/>
        </p:nvGrpSpPr>
        <p:grpSpPr>
          <a:xfrm>
            <a:off x="-551214" y="4737427"/>
            <a:ext cx="1485928" cy="110322"/>
            <a:chOff x="4951168" y="2845399"/>
            <a:chExt cx="1485928" cy="110322"/>
          </a:xfrm>
        </p:grpSpPr>
        <p:cxnSp>
          <p:nvCxnSpPr>
            <p:cNvPr id="806" name="Google Shape;806;p2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807" name="Google Shape;807;p2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pic>
        <p:nvPicPr>
          <p:cNvPr id="808" name="Google Shape;808;p21" descr="Inicio - Coservicios S.A E.S.P"/>
          <p:cNvPicPr preferRelativeResize="0"/>
          <p:nvPr/>
        </p:nvPicPr>
        <p:blipFill rotWithShape="1">
          <a:blip r:embed="rId3">
            <a:alphaModFix/>
          </a:blip>
          <a:srcRect r="13243"/>
          <a:stretch/>
        </p:blipFill>
        <p:spPr>
          <a:xfrm>
            <a:off x="1172858" y="1912353"/>
            <a:ext cx="2913950" cy="926695"/>
          </a:xfrm>
          <a:prstGeom prst="rect">
            <a:avLst/>
          </a:prstGeom>
          <a:noFill/>
          <a:ln>
            <a:noFill/>
          </a:ln>
        </p:spPr>
      </p:pic>
      <p:sp>
        <p:nvSpPr>
          <p:cNvPr id="809" name="Google Shape;809;p21"/>
          <p:cNvSpPr/>
          <p:nvPr/>
        </p:nvSpPr>
        <p:spPr>
          <a:xfrm rot="10800000" flipH="1">
            <a:off x="-56698" y="543599"/>
            <a:ext cx="7590300" cy="798300"/>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810" name="Google Shape;810;p21"/>
          <p:cNvSpPr txBox="1"/>
          <p:nvPr/>
        </p:nvSpPr>
        <p:spPr>
          <a:xfrm>
            <a:off x="944757" y="604202"/>
            <a:ext cx="534019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Verdana"/>
              <a:buNone/>
            </a:pPr>
            <a:r>
              <a:rPr lang="es-CO" sz="2400" b="1" i="1" u="none" strike="noStrike" cap="none">
                <a:solidFill>
                  <a:schemeClr val="lt1"/>
                </a:solidFill>
                <a:latin typeface="Verdana"/>
                <a:ea typeface="Verdana"/>
                <a:cs typeface="Verdana"/>
                <a:sym typeface="Verdana"/>
              </a:rPr>
              <a:t>COSERVICIOS S.A. ESP</a:t>
            </a:r>
            <a:endParaRPr sz="2400" b="1" i="1"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F2F2F2"/>
              </a:buClr>
              <a:buSzPts val="1400"/>
              <a:buFont typeface="Verdana"/>
              <a:buNone/>
            </a:pPr>
            <a:r>
              <a:rPr lang="es-CO" sz="1400" b="1" i="1" u="none" strike="noStrike" cap="none">
                <a:solidFill>
                  <a:srgbClr val="F2F2F2"/>
                </a:solidFill>
                <a:latin typeface="Verdana"/>
                <a:ea typeface="Verdana"/>
                <a:cs typeface="Verdana"/>
                <a:sym typeface="Verdana"/>
              </a:rPr>
              <a:t>Sogamoso, Boyacá</a:t>
            </a:r>
            <a:endParaRPr sz="1400" b="1" i="1" u="none" strike="noStrike" cap="none">
              <a:solidFill>
                <a:srgbClr val="F2F2F2"/>
              </a:solidFill>
              <a:latin typeface="Verdana"/>
              <a:ea typeface="Verdana"/>
              <a:cs typeface="Verdana"/>
              <a:sym typeface="Verdana"/>
            </a:endParaRPr>
          </a:p>
        </p:txBody>
      </p:sp>
      <p:sp>
        <p:nvSpPr>
          <p:cNvPr id="811" name="Google Shape;811;p21"/>
          <p:cNvSpPr txBox="1"/>
          <p:nvPr/>
        </p:nvSpPr>
        <p:spPr>
          <a:xfrm>
            <a:off x="934726" y="5281875"/>
            <a:ext cx="4689000" cy="96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300" b="1" i="0" u="none" strike="noStrike" cap="none">
                <a:solidFill>
                  <a:srgbClr val="242853"/>
                </a:solidFill>
                <a:latin typeface="Verdana"/>
                <a:ea typeface="Verdana"/>
                <a:cs typeface="Verdana"/>
                <a:sym typeface="Verdana"/>
              </a:rPr>
              <a:t>Aspectos : </a:t>
            </a:r>
            <a:r>
              <a:rPr lang="es-CO" sz="1300" b="1" i="0" u="none" strike="noStrike" cap="none">
                <a:solidFill>
                  <a:srgbClr val="002060"/>
                </a:solidFill>
                <a:latin typeface="Verdana"/>
                <a:ea typeface="Verdana"/>
                <a:cs typeface="Verdana"/>
                <a:sym typeface="Verdana"/>
              </a:rPr>
              <a:t>SUSPENDIDA POR ORDEN JUDICIAL</a:t>
            </a:r>
            <a:endParaRPr sz="1300" b="1" i="0" u="none" strike="noStrike" cap="none">
              <a:solidFill>
                <a:srgbClr val="00206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242853"/>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400"/>
              <a:buFont typeface="Arial"/>
              <a:buNone/>
            </a:pPr>
            <a:r>
              <a:rPr lang="es-CO" sz="1100" b="0" i="0" u="none" strike="noStrike" cap="none">
                <a:solidFill>
                  <a:srgbClr val="242853"/>
                </a:solidFill>
                <a:latin typeface="Verdana"/>
                <a:ea typeface="Verdana"/>
                <a:cs typeface="Verdana"/>
                <a:sym typeface="Verdana"/>
              </a:rPr>
              <a:t>La Resolución SSPD 20241000974735 de 20 de diciembre de 2024, se procede a dar cumplimiento a la orden impartida y se entrega el control de la empresa al municipio de Sogamoso.</a:t>
            </a:r>
            <a:endParaRPr sz="1100" b="0" i="0" u="none" strike="noStrike" cap="none">
              <a:solidFill>
                <a:srgbClr val="242853"/>
              </a:solidFill>
              <a:latin typeface="Verdana"/>
              <a:ea typeface="Verdana"/>
              <a:cs typeface="Verdana"/>
              <a:sym typeface="Verdana"/>
            </a:endParaRPr>
          </a:p>
        </p:txBody>
      </p:sp>
      <p:grpSp>
        <p:nvGrpSpPr>
          <p:cNvPr id="812" name="Google Shape;812;p21"/>
          <p:cNvGrpSpPr/>
          <p:nvPr/>
        </p:nvGrpSpPr>
        <p:grpSpPr>
          <a:xfrm>
            <a:off x="-541171" y="5317883"/>
            <a:ext cx="1485928" cy="110322"/>
            <a:chOff x="4951168" y="2845399"/>
            <a:chExt cx="1485928" cy="110322"/>
          </a:xfrm>
        </p:grpSpPr>
        <p:cxnSp>
          <p:nvCxnSpPr>
            <p:cNvPr id="813" name="Google Shape;813;p21"/>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814" name="Google Shape;814;p21"/>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815" name="Google Shape;815;p21"/>
          <p:cNvSpPr/>
          <p:nvPr/>
        </p:nvSpPr>
        <p:spPr>
          <a:xfrm flipH="1">
            <a:off x="6116350" y="1912338"/>
            <a:ext cx="4807200" cy="5406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800" b="0" i="0" u="none" strike="noStrike" cap="none">
              <a:solidFill>
                <a:srgbClr val="242853"/>
              </a:solidFill>
              <a:latin typeface="Verdana"/>
              <a:ea typeface="Verdana"/>
              <a:cs typeface="Verdana"/>
              <a:sym typeface="Verdana"/>
            </a:endParaRPr>
          </a:p>
        </p:txBody>
      </p:sp>
      <p:grpSp>
        <p:nvGrpSpPr>
          <p:cNvPr id="816" name="Google Shape;816;p21"/>
          <p:cNvGrpSpPr/>
          <p:nvPr/>
        </p:nvGrpSpPr>
        <p:grpSpPr>
          <a:xfrm>
            <a:off x="5837261" y="2723417"/>
            <a:ext cx="279078" cy="279078"/>
            <a:chOff x="5314420" y="3148633"/>
            <a:chExt cx="393900" cy="393900"/>
          </a:xfrm>
        </p:grpSpPr>
        <p:sp>
          <p:nvSpPr>
            <p:cNvPr id="817" name="Google Shape;817;p21"/>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18" name="Google Shape;818;p21" descr="Thumbs up sign con relleno sólido"/>
            <p:cNvPicPr preferRelativeResize="0"/>
            <p:nvPr/>
          </p:nvPicPr>
          <p:blipFill rotWithShape="1">
            <a:blip r:embed="rId4">
              <a:alphaModFix/>
            </a:blip>
            <a:srcRect/>
            <a:stretch/>
          </p:blipFill>
          <p:spPr>
            <a:xfrm>
              <a:off x="5379484" y="3194492"/>
              <a:ext cx="305311" cy="305311"/>
            </a:xfrm>
            <a:prstGeom prst="rect">
              <a:avLst/>
            </a:prstGeom>
            <a:noFill/>
            <a:ln>
              <a:noFill/>
            </a:ln>
          </p:spPr>
        </p:pic>
      </p:grpSp>
      <p:sp>
        <p:nvSpPr>
          <p:cNvPr id="819" name="Google Shape;819;p21"/>
          <p:cNvSpPr/>
          <p:nvPr/>
        </p:nvSpPr>
        <p:spPr>
          <a:xfrm>
            <a:off x="6116350" y="2687801"/>
            <a:ext cx="5984700" cy="617100"/>
          </a:xfrm>
          <a:prstGeom prst="roundRect">
            <a:avLst>
              <a:gd name="adj" fmla="val 20459"/>
            </a:avLst>
          </a:prstGeom>
          <a:no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1200"/>
              </a:spcBef>
              <a:spcAft>
                <a:spcPts val="0"/>
              </a:spcAft>
              <a:buClr>
                <a:schemeClr val="dk1"/>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just" rtl="0">
              <a:lnSpc>
                <a:spcPct val="115000"/>
              </a:lnSpc>
              <a:spcBef>
                <a:spcPts val="1200"/>
              </a:spcBef>
              <a:spcAft>
                <a:spcPts val="0"/>
              </a:spcAft>
              <a:buClr>
                <a:schemeClr val="dk1"/>
              </a:buClr>
              <a:buSzPts val="1100"/>
              <a:buFont typeface="Arial"/>
              <a:buNone/>
            </a:pPr>
            <a:endParaRPr sz="1100" b="1" i="0" u="none" strike="noStrike" cap="none">
              <a:solidFill>
                <a:schemeClr val="dk1"/>
              </a:solidFill>
              <a:latin typeface="Verdana"/>
              <a:ea typeface="Verdana"/>
              <a:cs typeface="Verdana"/>
              <a:sym typeface="Verdana"/>
            </a:endParaRPr>
          </a:p>
          <a:p>
            <a:pPr marL="0" marR="0" lvl="0" indent="0" algn="just" rtl="0">
              <a:lnSpc>
                <a:spcPct val="100000"/>
              </a:lnSpc>
              <a:spcBef>
                <a:spcPts val="1200"/>
              </a:spcBef>
              <a:spcAft>
                <a:spcPts val="0"/>
              </a:spcAft>
              <a:buClr>
                <a:schemeClr val="dk1"/>
              </a:buClr>
              <a:buSzPts val="1100"/>
              <a:buFont typeface="Arial"/>
              <a:buNone/>
            </a:pPr>
            <a:r>
              <a:rPr lang="es-CO" sz="1100" b="1" i="0" u="none" strike="noStrike" cap="none">
                <a:solidFill>
                  <a:schemeClr val="dk1"/>
                </a:solidFill>
                <a:latin typeface="Verdana"/>
                <a:ea typeface="Verdana"/>
                <a:cs typeface="Verdana"/>
                <a:sym typeface="Verdana"/>
              </a:rPr>
              <a:t>Causal 1 (superada)</a:t>
            </a:r>
            <a:r>
              <a:rPr lang="es-CO" sz="1100" b="0" i="0" u="none" strike="noStrike" cap="none">
                <a:solidFill>
                  <a:schemeClr val="dk1"/>
                </a:solidFill>
                <a:latin typeface="Verdana"/>
                <a:ea typeface="Verdana"/>
                <a:cs typeface="Verdana"/>
                <a:sym typeface="Verdana"/>
              </a:rPr>
              <a:t>:</a:t>
            </a:r>
            <a:r>
              <a:rPr lang="es-CO" sz="900" b="0" i="0" u="none" strike="noStrike" cap="none">
                <a:solidFill>
                  <a:schemeClr val="dk1"/>
                </a:solidFill>
                <a:latin typeface="Verdana"/>
                <a:ea typeface="Verdana"/>
                <a:cs typeface="Verdana"/>
                <a:sym typeface="Verdana"/>
              </a:rPr>
              <a:t> Fallas en la prestación del servicio de recolección y transporte. </a:t>
            </a:r>
            <a:r>
              <a:rPr lang="es-CO" sz="900" b="1" i="0" u="none" strike="noStrike" cap="none">
                <a:solidFill>
                  <a:schemeClr val="dk1"/>
                </a:solidFill>
                <a:latin typeface="Verdana"/>
                <a:ea typeface="Verdana"/>
                <a:cs typeface="Verdana"/>
                <a:sym typeface="Verdana"/>
              </a:rPr>
              <a:t>Contrato de Mutuo 226 del 25 de julio de 2025</a:t>
            </a:r>
            <a:r>
              <a:rPr lang="es-CO" sz="900" b="0" i="0" u="none" strike="noStrike" cap="none">
                <a:solidFill>
                  <a:schemeClr val="dk1"/>
                </a:solidFill>
                <a:latin typeface="Verdana"/>
                <a:ea typeface="Verdana"/>
                <a:cs typeface="Verdana"/>
                <a:sym typeface="Verdana"/>
              </a:rPr>
              <a:t>. Valor: $5.071.850.000. Para la</a:t>
            </a:r>
            <a:r>
              <a:rPr lang="es-CO" sz="900" b="1" i="1" u="none" strike="noStrike" cap="none">
                <a:solidFill>
                  <a:srgbClr val="242853"/>
                </a:solidFill>
                <a:latin typeface="Verdana"/>
                <a:ea typeface="Verdana"/>
                <a:cs typeface="Verdana"/>
                <a:sym typeface="Verdana"/>
              </a:rPr>
              <a:t> renovación del parque automotor del servicio de aseo</a:t>
            </a:r>
            <a:endParaRPr sz="900" b="1" i="1" u="none" strike="noStrike" cap="none">
              <a:solidFill>
                <a:srgbClr val="242853"/>
              </a:solidFill>
              <a:latin typeface="Verdana"/>
              <a:ea typeface="Verdana"/>
              <a:cs typeface="Verdana"/>
              <a:sym typeface="Verdana"/>
            </a:endParaRPr>
          </a:p>
          <a:p>
            <a:pPr marL="0" marR="0" lvl="0" indent="0" algn="just" rtl="0">
              <a:lnSpc>
                <a:spcPct val="115000"/>
              </a:lnSpc>
              <a:spcBef>
                <a:spcPts val="120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000"/>
              <a:buFont typeface="Arial"/>
              <a:buNone/>
            </a:pPr>
            <a:endParaRPr sz="1000" b="1" i="0" u="none" strike="noStrike" cap="none">
              <a:solidFill>
                <a:srgbClr val="242853"/>
              </a:solidFill>
              <a:latin typeface="Verdana"/>
              <a:ea typeface="Verdana"/>
              <a:cs typeface="Verdana"/>
              <a:sym typeface="Verdana"/>
            </a:endParaRPr>
          </a:p>
        </p:txBody>
      </p:sp>
      <p:sp>
        <p:nvSpPr>
          <p:cNvPr id="820" name="Google Shape;820;p21"/>
          <p:cNvSpPr/>
          <p:nvPr/>
        </p:nvSpPr>
        <p:spPr>
          <a:xfrm>
            <a:off x="6116350" y="4295450"/>
            <a:ext cx="5984700" cy="617100"/>
          </a:xfrm>
          <a:prstGeom prst="roundRect">
            <a:avLst>
              <a:gd name="adj" fmla="val 20459"/>
            </a:avLst>
          </a:prstGeom>
          <a:no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1200"/>
              </a:spcBef>
              <a:spcAft>
                <a:spcPts val="0"/>
              </a:spcAft>
              <a:buClr>
                <a:schemeClr val="dk1"/>
              </a:buClr>
              <a:buSzPts val="1100"/>
              <a:buFont typeface="Arial"/>
              <a:buNone/>
            </a:pPr>
            <a:endParaRPr sz="1100" b="1" i="0" u="none" strike="noStrike" cap="none">
              <a:solidFill>
                <a:schemeClr val="dk1"/>
              </a:solidFill>
              <a:latin typeface="Verdana"/>
              <a:ea typeface="Verdana"/>
              <a:cs typeface="Verdana"/>
              <a:sym typeface="Verdana"/>
            </a:endParaRPr>
          </a:p>
          <a:p>
            <a:pPr marL="0" marR="0" lvl="0" indent="0" algn="just" rtl="0">
              <a:lnSpc>
                <a:spcPct val="100000"/>
              </a:lnSpc>
              <a:spcBef>
                <a:spcPts val="1200"/>
              </a:spcBef>
              <a:spcAft>
                <a:spcPts val="0"/>
              </a:spcAft>
              <a:buClr>
                <a:schemeClr val="dk1"/>
              </a:buClr>
              <a:buSzPts val="1100"/>
              <a:buFont typeface="Arial"/>
              <a:buNone/>
            </a:pPr>
            <a:r>
              <a:rPr lang="es-CO" sz="1100" b="1" i="0" u="none" strike="noStrike" cap="none">
                <a:solidFill>
                  <a:schemeClr val="dk1"/>
                </a:solidFill>
                <a:latin typeface="Verdana"/>
                <a:ea typeface="Verdana"/>
                <a:cs typeface="Verdana"/>
                <a:sym typeface="Verdana"/>
              </a:rPr>
              <a:t>Causal 4 </a:t>
            </a:r>
            <a:r>
              <a:rPr lang="es-CO" sz="1100" b="1" i="0" u="none" strike="noStrike" cap="none">
                <a:solidFill>
                  <a:schemeClr val="dk1"/>
                </a:solidFill>
                <a:highlight>
                  <a:srgbClr val="F2F2F2"/>
                </a:highlight>
                <a:latin typeface="Verdana"/>
                <a:ea typeface="Verdana"/>
                <a:cs typeface="Verdana"/>
                <a:sym typeface="Verdana"/>
              </a:rPr>
              <a:t>(no superada)</a:t>
            </a:r>
            <a:r>
              <a:rPr lang="es-CO" sz="1100" b="0" i="0" u="none" strike="noStrike" cap="none">
                <a:solidFill>
                  <a:schemeClr val="dk1"/>
                </a:solidFill>
                <a:highlight>
                  <a:srgbClr val="F2F2F2"/>
                </a:highlight>
                <a:latin typeface="Verdana"/>
                <a:ea typeface="Verdana"/>
                <a:cs typeface="Verdana"/>
                <a:sym typeface="Verdana"/>
              </a:rPr>
              <a:t>:</a:t>
            </a:r>
            <a:r>
              <a:rPr lang="es-CO" sz="1100" b="0" i="0" u="none" strike="noStrike" cap="none">
                <a:solidFill>
                  <a:schemeClr val="dk1"/>
                </a:solidFill>
                <a:latin typeface="Verdana"/>
                <a:ea typeface="Verdana"/>
                <a:cs typeface="Verdana"/>
                <a:sym typeface="Verdana"/>
              </a:rPr>
              <a:t> </a:t>
            </a:r>
            <a:r>
              <a:rPr lang="es-CO" sz="900" b="0" i="0" u="none" strike="noStrike" cap="none">
                <a:solidFill>
                  <a:schemeClr val="dk1"/>
                </a:solidFill>
                <a:latin typeface="Verdana"/>
                <a:ea typeface="Verdana"/>
                <a:cs typeface="Verdana"/>
                <a:sym typeface="Verdana"/>
              </a:rPr>
              <a:t>Agotamiento de la vida útil del sitio de disposición final: “</a:t>
            </a:r>
            <a:r>
              <a:rPr lang="es-CO" sz="900" b="0" i="1" u="none" strike="noStrike" cap="none">
                <a:solidFill>
                  <a:schemeClr val="dk1"/>
                </a:solidFill>
                <a:latin typeface="Verdana"/>
                <a:ea typeface="Verdana"/>
                <a:cs typeface="Verdana"/>
                <a:sym typeface="Verdana"/>
              </a:rPr>
              <a:t>como el Relleno indicado se encuentra con un cierre temporal, para esta SSPD no es posible concluir que la causal estudiada se haya superado.</a:t>
            </a:r>
            <a:endParaRPr sz="900" b="0" i="1" u="none" strike="noStrike" cap="none">
              <a:solidFill>
                <a:schemeClr val="dk1"/>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000"/>
              <a:buFont typeface="Arial"/>
              <a:buNone/>
            </a:pPr>
            <a:endParaRPr sz="1000" b="1" i="0" u="none" strike="noStrike" cap="none">
              <a:solidFill>
                <a:srgbClr val="242853"/>
              </a:solidFill>
              <a:latin typeface="Verdana"/>
              <a:ea typeface="Verdana"/>
              <a:cs typeface="Verdana"/>
              <a:sym typeface="Verdana"/>
            </a:endParaRPr>
          </a:p>
        </p:txBody>
      </p:sp>
      <p:sp>
        <p:nvSpPr>
          <p:cNvPr id="821" name="Google Shape;821;p21"/>
          <p:cNvSpPr/>
          <p:nvPr/>
        </p:nvSpPr>
        <p:spPr>
          <a:xfrm>
            <a:off x="6123225" y="3377775"/>
            <a:ext cx="5984700" cy="844800"/>
          </a:xfrm>
          <a:prstGeom prst="roundRect">
            <a:avLst>
              <a:gd name="adj" fmla="val 20459"/>
            </a:avLst>
          </a:prstGeom>
          <a:no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1200"/>
              </a:spcBef>
              <a:spcAft>
                <a:spcPts val="0"/>
              </a:spcAft>
              <a:buClr>
                <a:schemeClr val="dk1"/>
              </a:buClr>
              <a:buSzPts val="1100"/>
              <a:buFont typeface="Arial"/>
              <a:buNone/>
            </a:pPr>
            <a:endParaRPr sz="1100" b="1" i="0" u="none" strike="noStrike" cap="none">
              <a:solidFill>
                <a:schemeClr val="dk1"/>
              </a:solidFill>
              <a:latin typeface="Verdana"/>
              <a:ea typeface="Verdana"/>
              <a:cs typeface="Verdana"/>
              <a:sym typeface="Verdana"/>
            </a:endParaRPr>
          </a:p>
          <a:p>
            <a:pPr marL="0" marR="0" lvl="0" indent="0" algn="just" rtl="0">
              <a:lnSpc>
                <a:spcPct val="100000"/>
              </a:lnSpc>
              <a:spcBef>
                <a:spcPts val="1200"/>
              </a:spcBef>
              <a:spcAft>
                <a:spcPts val="0"/>
              </a:spcAft>
              <a:buClr>
                <a:schemeClr val="dk1"/>
              </a:buClr>
              <a:buSzPts val="1100"/>
              <a:buFont typeface="Arial"/>
              <a:buNone/>
            </a:pPr>
            <a:r>
              <a:rPr lang="es-CO" sz="1100" b="1" i="0" u="none" strike="noStrike" cap="none">
                <a:solidFill>
                  <a:schemeClr val="dk1"/>
                </a:solidFill>
                <a:latin typeface="Verdana"/>
                <a:ea typeface="Verdana"/>
                <a:cs typeface="Verdana"/>
                <a:sym typeface="Verdana"/>
              </a:rPr>
              <a:t>Causales 2 y 3 </a:t>
            </a:r>
            <a:r>
              <a:rPr lang="es-CO" sz="1100" b="1" i="0" u="none" strike="noStrike" cap="none">
                <a:solidFill>
                  <a:schemeClr val="dk1"/>
                </a:solidFill>
                <a:highlight>
                  <a:srgbClr val="F2F2F2"/>
                </a:highlight>
                <a:latin typeface="Verdana"/>
                <a:ea typeface="Verdana"/>
                <a:cs typeface="Verdana"/>
                <a:sym typeface="Verdana"/>
              </a:rPr>
              <a:t>(parcialmente superadas):</a:t>
            </a:r>
            <a:r>
              <a:rPr lang="es-CO" sz="1100" b="0" i="0" u="none" strike="noStrike" cap="none">
                <a:solidFill>
                  <a:schemeClr val="dk1"/>
                </a:solidFill>
                <a:latin typeface="Verdana"/>
                <a:ea typeface="Verdana"/>
                <a:cs typeface="Verdana"/>
                <a:sym typeface="Verdana"/>
              </a:rPr>
              <a:t> </a:t>
            </a:r>
            <a:r>
              <a:rPr lang="es-CO" sz="900" b="0" i="0" u="none" strike="noStrike" cap="none">
                <a:solidFill>
                  <a:schemeClr val="dk1"/>
                </a:solidFill>
                <a:latin typeface="Verdana"/>
                <a:ea typeface="Verdana"/>
                <a:cs typeface="Verdana"/>
                <a:sym typeface="Verdana"/>
              </a:rPr>
              <a:t>Relleno Sanitario Terrazas del Porvenir (Disposición Final). afectaciones en la calidad y continuidad del servicio de aseo, ante retrasos del horario en la actividad de recolección y transporte de los residuos sólidos; además, se indicaron presuntos incrementos en la tarifa que afectaron el cobro final por suscriptor.</a:t>
            </a:r>
            <a:endParaRPr sz="900" b="0" i="0" u="none" strike="noStrike" cap="none">
              <a:solidFill>
                <a:schemeClr val="dk1"/>
              </a:solidFill>
              <a:latin typeface="Verdana"/>
              <a:ea typeface="Verdana"/>
              <a:cs typeface="Verdana"/>
              <a:sym typeface="Verdana"/>
            </a:endParaRPr>
          </a:p>
          <a:p>
            <a:pPr marL="0" marR="0" lvl="0" indent="0" algn="l" rtl="0">
              <a:lnSpc>
                <a:spcPct val="100000"/>
              </a:lnSpc>
              <a:spcBef>
                <a:spcPts val="1200"/>
              </a:spcBef>
              <a:spcAft>
                <a:spcPts val="0"/>
              </a:spcAft>
              <a:buClr>
                <a:srgbClr val="000000"/>
              </a:buClr>
              <a:buSzPts val="1000"/>
              <a:buFont typeface="Arial"/>
              <a:buNone/>
            </a:pPr>
            <a:endParaRPr sz="1000" b="1" i="0" u="none" strike="noStrike" cap="none">
              <a:solidFill>
                <a:srgbClr val="242853"/>
              </a:solidFill>
              <a:latin typeface="Verdana"/>
              <a:ea typeface="Verdana"/>
              <a:cs typeface="Verdana"/>
              <a:sym typeface="Verdana"/>
            </a:endParaRPr>
          </a:p>
        </p:txBody>
      </p:sp>
      <p:sp>
        <p:nvSpPr>
          <p:cNvPr id="822" name="Google Shape;822;p21"/>
          <p:cNvSpPr/>
          <p:nvPr/>
        </p:nvSpPr>
        <p:spPr>
          <a:xfrm>
            <a:off x="6116350" y="4985425"/>
            <a:ext cx="5984700" cy="677100"/>
          </a:xfrm>
          <a:prstGeom prst="roundRect">
            <a:avLst>
              <a:gd name="adj" fmla="val 20459"/>
            </a:avLst>
          </a:prstGeom>
          <a:no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1200"/>
              </a:spcBef>
              <a:spcAft>
                <a:spcPts val="1200"/>
              </a:spcAft>
              <a:buClr>
                <a:schemeClr val="dk1"/>
              </a:buClr>
              <a:buSzPts val="1100"/>
              <a:buFont typeface="Arial"/>
              <a:buNone/>
            </a:pPr>
            <a:r>
              <a:rPr lang="es-CO" sz="1100" b="1" i="0" u="none" strike="noStrike" cap="none">
                <a:solidFill>
                  <a:schemeClr val="dk1"/>
                </a:solidFill>
                <a:latin typeface="Verdana"/>
                <a:ea typeface="Verdana"/>
                <a:cs typeface="Verdana"/>
                <a:sym typeface="Verdana"/>
              </a:rPr>
              <a:t>Causal 5 </a:t>
            </a:r>
            <a:r>
              <a:rPr lang="es-CO" sz="1100" b="1" i="0" u="sng" strike="noStrike" cap="none">
                <a:solidFill>
                  <a:schemeClr val="dk1"/>
                </a:solidFill>
                <a:highlight>
                  <a:srgbClr val="F2F2F2"/>
                </a:highlight>
                <a:latin typeface="Verdana"/>
                <a:ea typeface="Verdana"/>
                <a:cs typeface="Verdana"/>
                <a:sym typeface="Verdana"/>
              </a:rPr>
              <a:t>(no superada)</a:t>
            </a:r>
            <a:r>
              <a:rPr lang="es-CO" sz="1100" b="0" i="0" u="sng" strike="noStrike" cap="none">
                <a:solidFill>
                  <a:schemeClr val="dk1"/>
                </a:solidFill>
                <a:highlight>
                  <a:srgbClr val="F2F2F2"/>
                </a:highlight>
                <a:latin typeface="Verdana"/>
                <a:ea typeface="Verdana"/>
                <a:cs typeface="Verdana"/>
                <a:sym typeface="Verdana"/>
              </a:rPr>
              <a:t>:</a:t>
            </a:r>
            <a:r>
              <a:rPr lang="es-CO" sz="1100" b="0" i="0" u="sng" strike="noStrike" cap="none">
                <a:solidFill>
                  <a:schemeClr val="dk1"/>
                </a:solidFill>
                <a:latin typeface="Verdana"/>
                <a:ea typeface="Verdana"/>
                <a:cs typeface="Verdana"/>
                <a:sym typeface="Verdana"/>
              </a:rPr>
              <a:t> </a:t>
            </a:r>
            <a:r>
              <a:rPr lang="es-CO" sz="900" b="0" i="0" u="none" strike="noStrike" cap="none">
                <a:solidFill>
                  <a:schemeClr val="dk1"/>
                </a:solidFill>
                <a:latin typeface="Verdana"/>
                <a:ea typeface="Verdana"/>
                <a:cs typeface="Verdana"/>
                <a:sym typeface="Verdana"/>
              </a:rPr>
              <a:t>Alto Índice de Agua no contabilizada (IANC): “</a:t>
            </a:r>
            <a:r>
              <a:rPr lang="es-CO" sz="900" b="0" i="1" u="none" strike="noStrike" cap="none">
                <a:solidFill>
                  <a:schemeClr val="dk1"/>
                </a:solidFill>
                <a:latin typeface="Verdana"/>
                <a:ea typeface="Verdana"/>
                <a:cs typeface="Verdana"/>
                <a:sym typeface="Verdana"/>
              </a:rPr>
              <a:t>A diciembre de 2023, el Índice de Agua No Contabilizada (IANC) del municipio de Sogamoso alcanzó un 44,96%, muy por encima del valor de referencia del 30% establecido por la CRA en su momento</a:t>
            </a:r>
            <a:endParaRPr sz="900" b="1" i="0" u="none" strike="noStrike" cap="none">
              <a:solidFill>
                <a:srgbClr val="242853"/>
              </a:solidFill>
              <a:latin typeface="Verdana"/>
              <a:ea typeface="Verdana"/>
              <a:cs typeface="Verdana"/>
              <a:sym typeface="Verdana"/>
            </a:endParaRPr>
          </a:p>
        </p:txBody>
      </p:sp>
      <p:sp>
        <p:nvSpPr>
          <p:cNvPr id="823" name="Google Shape;823;p21"/>
          <p:cNvSpPr txBox="1"/>
          <p:nvPr/>
        </p:nvSpPr>
        <p:spPr>
          <a:xfrm>
            <a:off x="7090825" y="5748625"/>
            <a:ext cx="4921200" cy="79110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1200"/>
              </a:spcBef>
              <a:spcAft>
                <a:spcPts val="0"/>
              </a:spcAft>
              <a:buClr>
                <a:srgbClr val="000000"/>
              </a:buClr>
              <a:buSzPts val="800"/>
              <a:buFont typeface="Arial"/>
              <a:buNone/>
            </a:pPr>
            <a:r>
              <a:rPr lang="es-CO" sz="800" b="0" i="0" u="none" strike="noStrike" cap="none">
                <a:solidFill>
                  <a:schemeClr val="dk1"/>
                </a:solidFill>
                <a:latin typeface="Arial"/>
                <a:ea typeface="Arial"/>
                <a:cs typeface="Arial"/>
                <a:sym typeface="Arial"/>
              </a:rPr>
              <a:t>Fuente: Memorando N° 20254000093183 del 15/07/2025, Superintendencia Delegada para Acueducto, Alcantarillado y Aseo</a:t>
            </a:r>
            <a:endParaRPr sz="800" b="0" i="0" u="none" strike="noStrike" cap="none">
              <a:solidFill>
                <a:schemeClr val="dk1"/>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100"/>
              <a:buFont typeface="Arial"/>
              <a:buNone/>
            </a:pPr>
            <a:endParaRPr sz="1100" b="0" i="1" u="none" strike="noStrike" cap="none">
              <a:solidFill>
                <a:srgbClr val="242853"/>
              </a:solidFill>
              <a:latin typeface="Verdana"/>
              <a:ea typeface="Verdana"/>
              <a:cs typeface="Verdana"/>
              <a:sym typeface="Verdana"/>
            </a:endParaRPr>
          </a:p>
        </p:txBody>
      </p:sp>
      <p:grpSp>
        <p:nvGrpSpPr>
          <p:cNvPr id="824" name="Google Shape;824;p21"/>
          <p:cNvGrpSpPr/>
          <p:nvPr/>
        </p:nvGrpSpPr>
        <p:grpSpPr>
          <a:xfrm rot="10800000">
            <a:off x="5837253" y="4464455"/>
            <a:ext cx="279078" cy="279078"/>
            <a:chOff x="5314420" y="3148633"/>
            <a:chExt cx="393900" cy="393900"/>
          </a:xfrm>
        </p:grpSpPr>
        <p:sp>
          <p:nvSpPr>
            <p:cNvPr id="825" name="Google Shape;825;p21"/>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26" name="Google Shape;826;p21" descr="Thumbs up sign con relleno sólido"/>
            <p:cNvPicPr preferRelativeResize="0"/>
            <p:nvPr/>
          </p:nvPicPr>
          <p:blipFill rotWithShape="1">
            <a:blip r:embed="rId5">
              <a:alphaModFix/>
            </a:blip>
            <a:srcRect/>
            <a:stretch/>
          </p:blipFill>
          <p:spPr>
            <a:xfrm>
              <a:off x="5379484" y="3194492"/>
              <a:ext cx="305311" cy="305311"/>
            </a:xfrm>
            <a:prstGeom prst="rect">
              <a:avLst/>
            </a:prstGeom>
            <a:noFill/>
            <a:ln>
              <a:noFill/>
            </a:ln>
          </p:spPr>
        </p:pic>
      </p:grpSp>
      <p:grpSp>
        <p:nvGrpSpPr>
          <p:cNvPr id="827" name="Google Shape;827;p21"/>
          <p:cNvGrpSpPr/>
          <p:nvPr/>
        </p:nvGrpSpPr>
        <p:grpSpPr>
          <a:xfrm rot="10800000">
            <a:off x="5837266" y="5184443"/>
            <a:ext cx="279078" cy="279078"/>
            <a:chOff x="5314420" y="3148633"/>
            <a:chExt cx="393900" cy="393900"/>
          </a:xfrm>
        </p:grpSpPr>
        <p:sp>
          <p:nvSpPr>
            <p:cNvPr id="828" name="Google Shape;828;p21"/>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29" name="Google Shape;829;p21" descr="Thumbs up sign con relleno sólido"/>
            <p:cNvPicPr preferRelativeResize="0"/>
            <p:nvPr/>
          </p:nvPicPr>
          <p:blipFill rotWithShape="1">
            <a:blip r:embed="rId5">
              <a:alphaModFix/>
            </a:blip>
            <a:srcRect/>
            <a:stretch/>
          </p:blipFill>
          <p:spPr>
            <a:xfrm>
              <a:off x="5379484" y="3194492"/>
              <a:ext cx="305311" cy="305311"/>
            </a:xfrm>
            <a:prstGeom prst="rect">
              <a:avLst/>
            </a:prstGeom>
            <a:noFill/>
            <a:ln>
              <a:noFill/>
            </a:ln>
          </p:spPr>
        </p:pic>
      </p:grpSp>
      <p:grpSp>
        <p:nvGrpSpPr>
          <p:cNvPr id="830" name="Google Shape;830;p21"/>
          <p:cNvGrpSpPr/>
          <p:nvPr/>
        </p:nvGrpSpPr>
        <p:grpSpPr>
          <a:xfrm rot="10800000">
            <a:off x="5837241" y="3660630"/>
            <a:ext cx="279078" cy="279078"/>
            <a:chOff x="5314420" y="3148633"/>
            <a:chExt cx="393900" cy="393900"/>
          </a:xfrm>
        </p:grpSpPr>
        <p:sp>
          <p:nvSpPr>
            <p:cNvPr id="831" name="Google Shape;831;p21"/>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32" name="Google Shape;832;p21" descr="Thumbs up sign con relleno sólido"/>
            <p:cNvPicPr preferRelativeResize="0"/>
            <p:nvPr/>
          </p:nvPicPr>
          <p:blipFill rotWithShape="1">
            <a:blip r:embed="rId5">
              <a:alphaModFix/>
            </a:blip>
            <a:srcRect/>
            <a:stretch/>
          </p:blipFill>
          <p:spPr>
            <a:xfrm>
              <a:off x="5379484" y="3194492"/>
              <a:ext cx="305311" cy="30531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
          <p:cNvSpPr txBox="1"/>
          <p:nvPr/>
        </p:nvSpPr>
        <p:spPr>
          <a:xfrm>
            <a:off x="1304937" y="1547002"/>
            <a:ext cx="9582125" cy="213955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404040"/>
              </a:buClr>
              <a:buSzPts val="4400"/>
              <a:buFont typeface="Verdana"/>
              <a:buNone/>
            </a:pPr>
            <a:r>
              <a:rPr lang="es-CO" sz="4400" b="1" i="0" u="none" strike="noStrike" cap="none">
                <a:solidFill>
                  <a:srgbClr val="404040"/>
                </a:solidFill>
                <a:latin typeface="Verdana"/>
                <a:ea typeface="Verdana"/>
                <a:cs typeface="Verdana"/>
                <a:sym typeface="Verdana"/>
              </a:rPr>
              <a:t>INFORME DE GESTIÓN SEGUNDO SEMESTRE 2025</a:t>
            </a:r>
            <a:endParaRPr sz="4400" b="1" i="0" u="none" strike="noStrike" cap="none">
              <a:solidFill>
                <a:srgbClr val="F2F2F2"/>
              </a:solidFill>
              <a:latin typeface="Verdana"/>
              <a:ea typeface="Verdana"/>
              <a:cs typeface="Verdana"/>
              <a:sym typeface="Verdana"/>
            </a:endParaRPr>
          </a:p>
        </p:txBody>
      </p:sp>
      <p:pic>
        <p:nvPicPr>
          <p:cNvPr id="319" name="Google Shape;319;p2"/>
          <p:cNvPicPr preferRelativeResize="0"/>
          <p:nvPr/>
        </p:nvPicPr>
        <p:blipFill rotWithShape="1">
          <a:blip r:embed="rId3">
            <a:alphaModFix/>
          </a:blip>
          <a:srcRect t="91013"/>
          <a:stretch/>
        </p:blipFill>
        <p:spPr>
          <a:xfrm>
            <a:off x="4991310" y="6261739"/>
            <a:ext cx="2209380" cy="160233"/>
          </a:xfrm>
          <a:prstGeom prst="rect">
            <a:avLst/>
          </a:prstGeom>
          <a:noFill/>
          <a:ln>
            <a:noFill/>
          </a:ln>
        </p:spPr>
      </p:pic>
      <p:sp>
        <p:nvSpPr>
          <p:cNvPr id="320" name="Google Shape;320;p2"/>
          <p:cNvSpPr/>
          <p:nvPr/>
        </p:nvSpPr>
        <p:spPr>
          <a:xfrm>
            <a:off x="439615" y="4868652"/>
            <a:ext cx="6682154" cy="751488"/>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404040"/>
                </a:solidFill>
                <a:latin typeface="Verdana"/>
                <a:ea typeface="Verdana"/>
                <a:cs typeface="Verdana"/>
                <a:sym typeface="Verdana"/>
              </a:rPr>
              <a:t>Dirección de Entidades Intervenidas y en Liquidación</a:t>
            </a:r>
            <a:endParaRPr sz="1600" b="0" i="0" u="none" strike="noStrike" cap="none">
              <a:solidFill>
                <a:schemeClr val="dk1"/>
              </a:solidFill>
              <a:latin typeface="Verdana"/>
              <a:ea typeface="Verdana"/>
              <a:cs typeface="Verdana"/>
              <a:sym typeface="Verdana"/>
            </a:endParaRPr>
          </a:p>
          <a:p>
            <a:pPr marL="12700" marR="0" lvl="0" indent="0" algn="l" rtl="0">
              <a:lnSpc>
                <a:spcPct val="100000"/>
              </a:lnSpc>
              <a:spcBef>
                <a:spcPts val="1260"/>
              </a:spcBef>
              <a:spcAft>
                <a:spcPts val="0"/>
              </a:spcAft>
              <a:buClr>
                <a:srgbClr val="000000"/>
              </a:buClr>
              <a:buSzPts val="1600"/>
              <a:buFont typeface="Arial"/>
              <a:buNone/>
            </a:pPr>
            <a:r>
              <a:rPr lang="es-CO" sz="1600" b="1" i="0" u="none" strike="noStrike" cap="none">
                <a:solidFill>
                  <a:srgbClr val="404040"/>
                </a:solidFill>
                <a:latin typeface="Verdana"/>
                <a:ea typeface="Verdana"/>
                <a:cs typeface="Verdana"/>
                <a:sym typeface="Verdana"/>
              </a:rPr>
              <a:t>31 de diciembre de 2025, Bogotá D.C.</a:t>
            </a:r>
            <a:endParaRPr sz="1600" b="0" i="0" u="none" strike="noStrike" cap="none">
              <a:solidFill>
                <a:srgbClr val="595959"/>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3b73e70b476_4_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20</a:t>
            </a:fld>
            <a:endParaRPr/>
          </a:p>
        </p:txBody>
      </p:sp>
      <p:sp>
        <p:nvSpPr>
          <p:cNvPr id="839" name="Google Shape;839;g3b73e70b476_4_3"/>
          <p:cNvSpPr txBox="1"/>
          <p:nvPr/>
        </p:nvSpPr>
        <p:spPr>
          <a:xfrm>
            <a:off x="4757476" y="3467150"/>
            <a:ext cx="70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s-CO" sz="1100" b="0" i="1" u="none" strike="noStrike" cap="none">
                <a:solidFill>
                  <a:srgbClr val="242853"/>
                </a:solidFill>
                <a:latin typeface="Verdana"/>
                <a:ea typeface="Verdana"/>
                <a:cs typeface="Verdana"/>
                <a:sym typeface="Verdana"/>
              </a:rPr>
              <a:t>Magistrado ponente: Moisés Rodrigo Mazabel Pinzón</a:t>
            </a:r>
            <a:endParaRPr sz="1400" b="0" i="0" u="none" strike="noStrike" cap="none">
              <a:solidFill>
                <a:schemeClr val="dk1"/>
              </a:solidFill>
              <a:latin typeface="Arial"/>
              <a:ea typeface="Arial"/>
              <a:cs typeface="Arial"/>
              <a:sym typeface="Arial"/>
            </a:endParaRPr>
          </a:p>
        </p:txBody>
      </p:sp>
      <p:sp>
        <p:nvSpPr>
          <p:cNvPr id="840" name="Google Shape;840;g3b73e70b476_4_3"/>
          <p:cNvSpPr/>
          <p:nvPr/>
        </p:nvSpPr>
        <p:spPr>
          <a:xfrm flipH="1">
            <a:off x="-1529850" y="353025"/>
            <a:ext cx="4807200" cy="540600"/>
          </a:xfrm>
          <a:prstGeom prst="rect">
            <a:avLst/>
          </a:prstGeom>
          <a:solidFill>
            <a:srgbClr val="242853"/>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800"/>
              <a:buFont typeface="Arial"/>
              <a:buNone/>
            </a:pPr>
            <a:r>
              <a:rPr lang="es-CO" sz="1800" b="1" i="1" u="none" strike="noStrike" cap="none">
                <a:solidFill>
                  <a:schemeClr val="lt1"/>
                </a:solidFill>
                <a:latin typeface="Verdana"/>
                <a:ea typeface="Verdana"/>
                <a:cs typeface="Verdana"/>
                <a:sym typeface="Verdana"/>
              </a:rPr>
              <a:t>Estado del proceso</a:t>
            </a:r>
            <a:endParaRPr sz="1800" b="0" i="0" u="none" strike="noStrike" cap="none">
              <a:solidFill>
                <a:schemeClr val="lt1"/>
              </a:solidFill>
              <a:latin typeface="Verdana"/>
              <a:ea typeface="Verdana"/>
              <a:cs typeface="Verdana"/>
              <a:sym typeface="Verdana"/>
            </a:endParaRPr>
          </a:p>
        </p:txBody>
      </p:sp>
      <p:sp>
        <p:nvSpPr>
          <p:cNvPr id="841" name="Google Shape;841;g3b73e70b476_4_3"/>
          <p:cNvSpPr txBox="1"/>
          <p:nvPr/>
        </p:nvSpPr>
        <p:spPr>
          <a:xfrm>
            <a:off x="1662675" y="1311799"/>
            <a:ext cx="9452700" cy="2119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s-CO" sz="1100" b="0" i="0" u="none" strike="noStrike" cap="none">
                <a:solidFill>
                  <a:schemeClr val="dk1"/>
                </a:solidFill>
                <a:latin typeface="Verdana"/>
                <a:ea typeface="Verdana"/>
                <a:cs typeface="Verdana"/>
                <a:sym typeface="Verdana"/>
              </a:rPr>
              <a:t>El Tribunal Administrativo de Cundinamarca -TAC- decretó la suspensión provisional de los efectos de la Resolución No. 20231000866565 del 27 de diciembre de 2023, emitida por la SSPD, que ordenó la toma de posesión de la empresa COSERVICIOS S.A. E.S.P., </a:t>
            </a:r>
            <a:r>
              <a:rPr lang="es-CO" sz="1100" b="1" i="0" u="none" strike="noStrike" cap="none">
                <a:solidFill>
                  <a:srgbClr val="242853"/>
                </a:solidFill>
                <a:latin typeface="Verdana"/>
                <a:ea typeface="Verdana"/>
                <a:cs typeface="Verdana"/>
                <a:sym typeface="Verdana"/>
              </a:rPr>
              <a:t>tras considerar que el acto administrativo carecía de una justificación legal adecuada y vulneraba el debido proceso, al no cumplir con los trámites previstos en el artículo 121 de la Ley 142 de 1994. Además, el concepto técnico emitido por la CRA presentó vacíos sustanciales, limitándose a considerar aspectos ambientales relacionados con el relleno sanitario de Sogamoso, sin abordar la totalidad de los servicios prestados por COSERVICIOS, como alumbrado público, acueducto y alcantarillado.</a:t>
            </a:r>
            <a:endParaRPr sz="1400" b="0" i="0" u="none" strike="noStrike" cap="none">
              <a:solidFill>
                <a:srgbClr val="242853"/>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chemeClr val="dk1"/>
              </a:buClr>
              <a:buSzPts val="1100"/>
              <a:buFont typeface="Arial"/>
              <a:buNone/>
            </a:pPr>
            <a:r>
              <a:rPr lang="es-CO" sz="1100" b="0" i="0" u="none" strike="noStrike" cap="none">
                <a:solidFill>
                  <a:schemeClr val="dk1"/>
                </a:solidFill>
                <a:latin typeface="Verdana"/>
                <a:ea typeface="Verdana"/>
                <a:cs typeface="Verdana"/>
                <a:sym typeface="Verdana"/>
              </a:rPr>
              <a:t>El Tribunal concluyó que la medida extrema de toma de posesión no estaba suficientemente sustentada y debía analizarse de manera integral para garantizar la continuidad y calidad de los servicios públicos esenciales. </a:t>
            </a:r>
            <a:endParaRPr sz="1100" b="0" i="0" u="none" strike="noStrike" cap="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chemeClr val="dk1"/>
              </a:buClr>
              <a:buSzPts val="1100"/>
              <a:buFont typeface="Arial"/>
              <a:buNone/>
            </a:pPr>
            <a:r>
              <a:rPr lang="es-CO" sz="1100" b="0" i="0" u="none" strike="noStrike" cap="none">
                <a:solidFill>
                  <a:schemeClr val="dk1"/>
                </a:solidFill>
                <a:latin typeface="Verdana"/>
                <a:ea typeface="Verdana"/>
                <a:cs typeface="Verdana"/>
                <a:sym typeface="Verdana"/>
              </a:rPr>
              <a:t>La suspensión provisional estará vigente hasta que se dicte sentencia definitiva sobre el caso.</a:t>
            </a:r>
            <a:endParaRPr sz="2800" b="0" i="0" u="none" strike="noStrike" cap="none">
              <a:solidFill>
                <a:schemeClr val="dk1"/>
              </a:solidFill>
              <a:latin typeface="Verdana"/>
              <a:ea typeface="Verdana"/>
              <a:cs typeface="Verdana"/>
              <a:sym typeface="Verdana"/>
            </a:endParaRPr>
          </a:p>
        </p:txBody>
      </p:sp>
      <p:sp>
        <p:nvSpPr>
          <p:cNvPr id="842" name="Google Shape;842;g3b73e70b476_4_3"/>
          <p:cNvSpPr/>
          <p:nvPr/>
        </p:nvSpPr>
        <p:spPr>
          <a:xfrm>
            <a:off x="1425850" y="1116700"/>
            <a:ext cx="10462200" cy="2810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843" name="Google Shape;843;g3b73e70b476_4_3"/>
          <p:cNvSpPr/>
          <p:nvPr/>
        </p:nvSpPr>
        <p:spPr>
          <a:xfrm>
            <a:off x="1455100" y="4150475"/>
            <a:ext cx="10403700" cy="540600"/>
          </a:xfrm>
          <a:prstGeom prst="roundRect">
            <a:avLst>
              <a:gd name="adj" fmla="val 2344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CO" sz="1100" b="0" i="0" u="none" strike="noStrike" cap="none">
                <a:solidFill>
                  <a:schemeClr val="dk1"/>
                </a:solidFill>
                <a:latin typeface="Verdana"/>
                <a:ea typeface="Verdana"/>
                <a:cs typeface="Verdana"/>
                <a:sym typeface="Verdana"/>
              </a:rPr>
              <a:t>Con auto de 18 de septiembre de 2025, el Honorable Consejo de Estado confirma la decisión de suspender provisionalmente los </a:t>
            </a:r>
            <a:endParaRPr sz="1100" b="0" i="0" u="none" strike="noStrike" cap="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chemeClr val="dk1"/>
              </a:buClr>
              <a:buSzPts val="1100"/>
              <a:buFont typeface="Arial"/>
              <a:buNone/>
            </a:pPr>
            <a:r>
              <a:rPr lang="es-CO" sz="1100" b="0" i="0" u="none" strike="noStrike" cap="none">
                <a:solidFill>
                  <a:schemeClr val="dk1"/>
                </a:solidFill>
                <a:latin typeface="Verdana"/>
                <a:ea typeface="Verdana"/>
                <a:cs typeface="Verdana"/>
                <a:sym typeface="Verdana"/>
              </a:rPr>
              <a:t>efectos del acto administrativo que había ordenado la toma de posesión de la empresa Coservcios.</a:t>
            </a:r>
            <a:endParaRPr sz="1400" b="0" i="0" u="none" strike="noStrike" cap="none">
              <a:solidFill>
                <a:srgbClr val="000000"/>
              </a:solidFill>
              <a:latin typeface="Verdana"/>
              <a:ea typeface="Verdana"/>
              <a:cs typeface="Verdana"/>
              <a:sym typeface="Verdana"/>
            </a:endParaRPr>
          </a:p>
        </p:txBody>
      </p:sp>
      <p:sp>
        <p:nvSpPr>
          <p:cNvPr id="844" name="Google Shape;844;g3b73e70b476_4_3"/>
          <p:cNvSpPr txBox="1"/>
          <p:nvPr/>
        </p:nvSpPr>
        <p:spPr>
          <a:xfrm>
            <a:off x="1874425" y="4930288"/>
            <a:ext cx="9172200" cy="1286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PROCESO DE MEDIACIÓN ANTE LA AGENCIA NACIONAL DE DEFENSA JURÍDICA DEL ESTADO</a:t>
            </a:r>
            <a:endParaRPr sz="1100" b="1" i="0" u="none" strike="noStrike" cap="none">
              <a:solidFill>
                <a:srgbClr val="242853"/>
              </a:solidFill>
              <a:latin typeface="Verdana"/>
              <a:ea typeface="Verdana"/>
              <a:cs typeface="Verdana"/>
              <a:sym typeface="Verdana"/>
            </a:endParaRPr>
          </a:p>
          <a:p>
            <a:pPr marL="0" marR="0" lvl="0" indent="0" algn="just" rtl="0">
              <a:lnSpc>
                <a:spcPct val="115000"/>
              </a:lnSpc>
              <a:spcBef>
                <a:spcPts val="1200"/>
              </a:spcBef>
              <a:spcAft>
                <a:spcPts val="1200"/>
              </a:spcAft>
              <a:buClr>
                <a:srgbClr val="000000"/>
              </a:buClr>
              <a:buSzPts val="1100"/>
              <a:buFont typeface="Arial"/>
              <a:buNone/>
            </a:pPr>
            <a:r>
              <a:rPr lang="es-CO" sz="1100" b="0" i="0" u="none" strike="noStrike" cap="none">
                <a:solidFill>
                  <a:schemeClr val="dk1"/>
                </a:solidFill>
                <a:latin typeface="Verdana"/>
                <a:ea typeface="Verdana"/>
                <a:cs typeface="Verdana"/>
                <a:sym typeface="Verdana"/>
              </a:rPr>
              <a:t>Se adelanta actuación de mediación entre el municipio de Sogamoso, COSERVICIOS S.A. ESP y la Superintendencia de Servicios Públicos Domiciliarios (SSPD) respecto del proceso en ejercicio del medio de control de nulidad y restablecimiento del derecho de la Resolución SSPD 20231000866565 de 27 de diciembre de 2023, que ordenó la toma de posesión de la empresa prestadora COSERVICIOS S.A. E.S.P.</a:t>
            </a:r>
            <a:endParaRPr sz="1400" b="0" i="0" u="none" strike="noStrike" cap="none">
              <a:solidFill>
                <a:srgbClr val="000000"/>
              </a:solidFill>
              <a:latin typeface="Verdana"/>
              <a:ea typeface="Verdana"/>
              <a:cs typeface="Verdana"/>
              <a:sym typeface="Verdana"/>
            </a:endParaRPr>
          </a:p>
        </p:txBody>
      </p:sp>
      <p:sp>
        <p:nvSpPr>
          <p:cNvPr id="845" name="Google Shape;845;g3b73e70b476_4_3"/>
          <p:cNvSpPr/>
          <p:nvPr/>
        </p:nvSpPr>
        <p:spPr>
          <a:xfrm>
            <a:off x="1484350" y="4880361"/>
            <a:ext cx="10403700" cy="1286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grpSp>
        <p:nvGrpSpPr>
          <p:cNvPr id="846" name="Google Shape;846;g3b73e70b476_4_3"/>
          <p:cNvGrpSpPr/>
          <p:nvPr/>
        </p:nvGrpSpPr>
        <p:grpSpPr>
          <a:xfrm>
            <a:off x="-200589" y="2137165"/>
            <a:ext cx="1486006" cy="110400"/>
            <a:chOff x="4951168" y="2845399"/>
            <a:chExt cx="1486006" cy="110400"/>
          </a:xfrm>
        </p:grpSpPr>
        <p:cxnSp>
          <p:nvCxnSpPr>
            <p:cNvPr id="847" name="Google Shape;847;g3b73e70b476_4_3"/>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848" name="Google Shape;848;g3b73e70b476_4_3"/>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grpSp>
        <p:nvGrpSpPr>
          <p:cNvPr id="849" name="Google Shape;849;g3b73e70b476_4_3"/>
          <p:cNvGrpSpPr/>
          <p:nvPr/>
        </p:nvGrpSpPr>
        <p:grpSpPr>
          <a:xfrm>
            <a:off x="-200589" y="4303427"/>
            <a:ext cx="1486006" cy="110400"/>
            <a:chOff x="4951168" y="2845399"/>
            <a:chExt cx="1486006" cy="110400"/>
          </a:xfrm>
        </p:grpSpPr>
        <p:cxnSp>
          <p:nvCxnSpPr>
            <p:cNvPr id="850" name="Google Shape;850;g3b73e70b476_4_3"/>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851" name="Google Shape;851;g3b73e70b476_4_3"/>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grpSp>
        <p:nvGrpSpPr>
          <p:cNvPr id="852" name="Google Shape;852;g3b73e70b476_4_3"/>
          <p:cNvGrpSpPr/>
          <p:nvPr/>
        </p:nvGrpSpPr>
        <p:grpSpPr>
          <a:xfrm>
            <a:off x="-200589" y="5518452"/>
            <a:ext cx="1486006" cy="110400"/>
            <a:chOff x="4951168" y="2845399"/>
            <a:chExt cx="1486006" cy="110400"/>
          </a:xfrm>
        </p:grpSpPr>
        <p:cxnSp>
          <p:nvCxnSpPr>
            <p:cNvPr id="853" name="Google Shape;853;g3b73e70b476_4_3"/>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854" name="Google Shape;854;g3b73e70b476_4_3"/>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0081C2"/>
                </a:solidFill>
                <a:latin typeface="Verdana"/>
                <a:ea typeface="Verdana"/>
                <a:cs typeface="Verdana"/>
                <a:sym typeface="Verdana"/>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95"/>
          <p:cNvSpPr/>
          <p:nvPr/>
        </p:nvSpPr>
        <p:spPr>
          <a:xfrm>
            <a:off x="-64655" y="1857337"/>
            <a:ext cx="12256655" cy="267854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0" name="Google Shape;860;p95"/>
          <p:cNvSpPr txBox="1">
            <a:spLocks noGrp="1"/>
          </p:cNvSpPr>
          <p:nvPr>
            <p:ph type="title"/>
          </p:nvPr>
        </p:nvSpPr>
        <p:spPr>
          <a:xfrm>
            <a:off x="323850" y="2649930"/>
            <a:ext cx="10515600" cy="161698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42853"/>
              </a:buClr>
              <a:buSzPct val="111111"/>
              <a:buFont typeface="Verdana"/>
              <a:buNone/>
            </a:pPr>
            <a:r>
              <a:rPr lang="es-CO" sz="4000" b="1">
                <a:solidFill>
                  <a:srgbClr val="242853"/>
                </a:solidFill>
              </a:rPr>
              <a:t>MODALIDAD DE</a:t>
            </a:r>
            <a:br>
              <a:rPr lang="es-CO" sz="4000" b="1">
                <a:solidFill>
                  <a:srgbClr val="242853"/>
                </a:solidFill>
              </a:rPr>
            </a:br>
            <a:r>
              <a:rPr lang="es-CO" sz="4000" b="1">
                <a:solidFill>
                  <a:srgbClr val="242853"/>
                </a:solidFill>
              </a:rPr>
              <a:t>ADMINISTRACIÓN CON FINES LIQUIDATARIOS (7)</a:t>
            </a:r>
            <a:endParaRPr/>
          </a:p>
        </p:txBody>
      </p:sp>
      <p:sp>
        <p:nvSpPr>
          <p:cNvPr id="861" name="Google Shape;861;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21</a:t>
            </a:fld>
            <a:endParaRPr/>
          </a:p>
        </p:txBody>
      </p:sp>
      <p:sp>
        <p:nvSpPr>
          <p:cNvPr id="862" name="Google Shape;862;p95"/>
          <p:cNvSpPr txBox="1"/>
          <p:nvPr/>
        </p:nvSpPr>
        <p:spPr>
          <a:xfrm>
            <a:off x="568410" y="4591298"/>
            <a:ext cx="777295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04040"/>
              </a:buClr>
              <a:buSzPts val="4300"/>
              <a:buFont typeface="Verdana"/>
              <a:buNone/>
            </a:pPr>
            <a:endParaRPr sz="4300" b="1" i="0" u="none" strike="noStrike" cap="none">
              <a:solidFill>
                <a:srgbClr val="404040"/>
              </a:solidFill>
              <a:latin typeface="Verdana"/>
              <a:ea typeface="Verdana"/>
              <a:cs typeface="Verdana"/>
              <a:sym typeface="Verdana"/>
            </a:endParaRPr>
          </a:p>
        </p:txBody>
      </p:sp>
      <p:sp>
        <p:nvSpPr>
          <p:cNvPr id="863" name="Google Shape;863;p95"/>
          <p:cNvSpPr txBox="1"/>
          <p:nvPr/>
        </p:nvSpPr>
        <p:spPr>
          <a:xfrm>
            <a:off x="568410" y="4591298"/>
            <a:ext cx="9619299" cy="2130177"/>
          </a:xfrm>
          <a:prstGeom prst="rect">
            <a:avLst/>
          </a:prstGeom>
          <a:noFill/>
          <a:ln>
            <a:noFill/>
          </a:ln>
        </p:spPr>
        <p:txBody>
          <a:bodyPr spcFirstLastPara="1" wrap="square" lIns="91425" tIns="45700" rIns="91425" bIns="45700" anchor="ctr" anchorCtr="0">
            <a:normAutofit fontScale="70000" lnSpcReduction="20000"/>
          </a:bodyPr>
          <a:lstStyle/>
          <a:p>
            <a:pPr marL="457200" marR="0" lvl="0" indent="-457200" algn="l" rtl="0">
              <a:lnSpc>
                <a:spcPct val="150000"/>
              </a:lnSpc>
              <a:spcBef>
                <a:spcPts val="0"/>
              </a:spcBef>
              <a:spcAft>
                <a:spcPts val="0"/>
              </a:spcAft>
              <a:buClr>
                <a:srgbClr val="2181C1"/>
              </a:buClr>
              <a:buSzPct val="100000"/>
              <a:buFont typeface="Arial"/>
              <a:buAutoNum type="arabicPeriod"/>
            </a:pPr>
            <a:r>
              <a:rPr lang="es-CO" sz="2000" b="1" i="0" u="none" strike="noStrike" cap="none">
                <a:solidFill>
                  <a:srgbClr val="2181C1"/>
                </a:solidFill>
                <a:latin typeface="Verdana"/>
                <a:ea typeface="Verdana"/>
                <a:cs typeface="Verdana"/>
                <a:sym typeface="Verdana"/>
              </a:rPr>
              <a:t>ACUECAR</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2181C1"/>
              </a:buClr>
              <a:buSzPct val="100000"/>
              <a:buFont typeface="Arial"/>
              <a:buAutoNum type="arabicPeriod"/>
            </a:pPr>
            <a:r>
              <a:rPr lang="es-CO" sz="2000" b="1" i="0" u="none" strike="noStrike" cap="none">
                <a:solidFill>
                  <a:srgbClr val="2181C1"/>
                </a:solidFill>
                <a:latin typeface="Verdana"/>
                <a:ea typeface="Verdana"/>
                <a:cs typeface="Verdana"/>
                <a:sym typeface="Verdana"/>
              </a:rPr>
              <a:t>ESPUFLAN</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2181C1"/>
              </a:buClr>
              <a:buSzPct val="100000"/>
              <a:buFont typeface="Arial"/>
              <a:buAutoNum type="arabicPeriod"/>
            </a:pPr>
            <a:r>
              <a:rPr lang="es-CO" sz="2000" b="1" i="0" u="none" strike="noStrike" cap="none">
                <a:solidFill>
                  <a:srgbClr val="2181C1"/>
                </a:solidFill>
                <a:latin typeface="Verdana"/>
                <a:ea typeface="Verdana"/>
                <a:cs typeface="Verdana"/>
                <a:sym typeface="Verdana"/>
              </a:rPr>
              <a:t>EMPREVEL</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2181C1"/>
              </a:buClr>
              <a:buSzPct val="100000"/>
              <a:buFont typeface="Arial"/>
              <a:buAutoNum type="arabicPeriod"/>
            </a:pPr>
            <a:r>
              <a:rPr lang="es-CO" sz="2000" b="1" i="0" u="none" strike="noStrike" cap="none">
                <a:solidFill>
                  <a:srgbClr val="2181C1"/>
                </a:solidFill>
                <a:latin typeface="Verdana"/>
                <a:ea typeface="Verdana"/>
                <a:cs typeface="Verdana"/>
                <a:sym typeface="Verdana"/>
              </a:rPr>
              <a:t>P&amp;K</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2181C1"/>
              </a:buClr>
              <a:buSzPct val="100000"/>
              <a:buFont typeface="Arial"/>
              <a:buAutoNum type="arabicPeriod"/>
            </a:pPr>
            <a:r>
              <a:rPr lang="es-CO" sz="2000" b="1" i="0" u="none" strike="noStrike" cap="none">
                <a:solidFill>
                  <a:srgbClr val="2181C1"/>
                </a:solidFill>
                <a:latin typeface="Verdana"/>
                <a:ea typeface="Verdana"/>
                <a:cs typeface="Verdana"/>
                <a:sym typeface="Verdana"/>
              </a:rPr>
              <a:t>ESSMAR</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2181C1"/>
              </a:buClr>
              <a:buSzPct val="100000"/>
              <a:buFont typeface="Arial"/>
              <a:buAutoNum type="arabicPeriod"/>
            </a:pPr>
            <a:r>
              <a:rPr lang="es-CO" sz="2000" b="1" i="0" u="none" strike="noStrike" cap="none">
                <a:solidFill>
                  <a:srgbClr val="2181C1"/>
                </a:solidFill>
                <a:latin typeface="Verdana"/>
                <a:ea typeface="Verdana"/>
                <a:cs typeface="Verdana"/>
                <a:sym typeface="Verdana"/>
              </a:rPr>
              <a:t>EMDUPAR</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2181C1"/>
              </a:buClr>
              <a:buSzPct val="100000"/>
              <a:buFont typeface="Arial"/>
              <a:buAutoNum type="arabicPeriod"/>
            </a:pPr>
            <a:r>
              <a:rPr lang="es-CO" sz="2000" b="1" i="0" u="none" strike="noStrike" cap="none">
                <a:solidFill>
                  <a:srgbClr val="2181C1"/>
                </a:solidFill>
                <a:latin typeface="Verdana"/>
                <a:ea typeface="Verdana"/>
                <a:cs typeface="Verdana"/>
                <a:sym typeface="Verdana"/>
              </a:rPr>
              <a:t>AIR-E</a:t>
            </a:r>
            <a:endParaRPr sz="2000" b="1" i="0" u="none" strike="noStrike" cap="none">
              <a:solidFill>
                <a:srgbClr val="2181C1"/>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22</a:t>
            </a:fld>
            <a:endParaRPr/>
          </a:p>
        </p:txBody>
      </p:sp>
      <p:sp>
        <p:nvSpPr>
          <p:cNvPr id="869" name="Google Shape;869;p1"/>
          <p:cNvSpPr/>
          <p:nvPr/>
        </p:nvSpPr>
        <p:spPr>
          <a:xfrm rot="10800000" flipH="1">
            <a:off x="-84748" y="575077"/>
            <a:ext cx="759018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870" name="Google Shape;870;p1"/>
          <p:cNvSpPr txBox="1"/>
          <p:nvPr/>
        </p:nvSpPr>
        <p:spPr>
          <a:xfrm>
            <a:off x="944757" y="604202"/>
            <a:ext cx="534019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chemeClr val="lt1"/>
                </a:solidFill>
                <a:latin typeface="Verdana"/>
                <a:ea typeface="Verdana"/>
                <a:cs typeface="Verdana"/>
                <a:sym typeface="Verdana"/>
              </a:rPr>
              <a:t>ACUECAR S.A. ESP</a:t>
            </a:r>
            <a:endParaRPr sz="2400" b="1" i="1"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F2F2F2"/>
                </a:solidFill>
                <a:latin typeface="Verdana"/>
                <a:ea typeface="Verdana"/>
                <a:cs typeface="Verdana"/>
                <a:sym typeface="Verdana"/>
              </a:rPr>
              <a:t>Municipio De Carmen De Bolívar, Bolívar</a:t>
            </a:r>
            <a:endParaRPr sz="1400" b="1" i="1" u="none" strike="noStrike" cap="none">
              <a:solidFill>
                <a:srgbClr val="F2F2F2"/>
              </a:solidFill>
              <a:latin typeface="Verdana"/>
              <a:ea typeface="Verdana"/>
              <a:cs typeface="Verdana"/>
              <a:sym typeface="Verdana"/>
            </a:endParaRPr>
          </a:p>
        </p:txBody>
      </p:sp>
      <p:pic>
        <p:nvPicPr>
          <p:cNvPr id="871" name="Google Shape;871;p1" descr="ACUECAR S.A E.S.P"/>
          <p:cNvPicPr preferRelativeResize="0"/>
          <p:nvPr/>
        </p:nvPicPr>
        <p:blipFill rotWithShape="1">
          <a:blip r:embed="rId3">
            <a:alphaModFix/>
          </a:blip>
          <a:srcRect/>
          <a:stretch/>
        </p:blipFill>
        <p:spPr>
          <a:xfrm>
            <a:off x="679322" y="1951936"/>
            <a:ext cx="4453634" cy="917719"/>
          </a:xfrm>
          <a:prstGeom prst="rect">
            <a:avLst/>
          </a:prstGeom>
          <a:noFill/>
          <a:ln>
            <a:noFill/>
          </a:ln>
        </p:spPr>
      </p:pic>
      <p:sp>
        <p:nvSpPr>
          <p:cNvPr id="872" name="Google Shape;872;p1"/>
          <p:cNvSpPr txBox="1"/>
          <p:nvPr/>
        </p:nvSpPr>
        <p:spPr>
          <a:xfrm>
            <a:off x="977123" y="4474276"/>
            <a:ext cx="47891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MODALIDAD: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Administración temporal con fines liquidatorios </a:t>
            </a:r>
            <a:endParaRPr sz="1400" b="0" i="0" u="none" strike="noStrike" cap="none">
              <a:solidFill>
                <a:srgbClr val="242853"/>
              </a:solidFill>
              <a:latin typeface="Verdana"/>
              <a:ea typeface="Verdana"/>
              <a:cs typeface="Verdana"/>
              <a:sym typeface="Verdana"/>
            </a:endParaRPr>
          </a:p>
        </p:txBody>
      </p:sp>
      <p:sp>
        <p:nvSpPr>
          <p:cNvPr id="873" name="Google Shape;873;p1"/>
          <p:cNvSpPr txBox="1"/>
          <p:nvPr/>
        </p:nvSpPr>
        <p:spPr>
          <a:xfrm>
            <a:off x="977123" y="5160925"/>
            <a:ext cx="37266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18 AÑOS </a:t>
            </a:r>
            <a:endParaRPr sz="1400" b="1" i="0" u="none" strike="noStrike" cap="none">
              <a:solidFill>
                <a:schemeClr val="dk1"/>
              </a:solidFill>
              <a:latin typeface="Verdana"/>
              <a:ea typeface="Verdana"/>
              <a:cs typeface="Verdana"/>
              <a:sym typeface="Verdana"/>
            </a:endParaRPr>
          </a:p>
        </p:txBody>
      </p:sp>
      <p:sp>
        <p:nvSpPr>
          <p:cNvPr id="874" name="Google Shape;874;p1"/>
          <p:cNvSpPr txBox="1"/>
          <p:nvPr/>
        </p:nvSpPr>
        <p:spPr>
          <a:xfrm>
            <a:off x="977123" y="3612307"/>
            <a:ext cx="432140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RESOLUCIÓN DE 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SSPD 20081300003335 del 11 de febrero de 2008.</a:t>
            </a:r>
            <a:endParaRPr sz="1400" b="0" i="0" u="none" strike="noStrike" cap="none">
              <a:solidFill>
                <a:srgbClr val="000000"/>
              </a:solidFill>
              <a:latin typeface="Arial"/>
              <a:ea typeface="Arial"/>
              <a:cs typeface="Arial"/>
              <a:sym typeface="Arial"/>
            </a:endParaRPr>
          </a:p>
        </p:txBody>
      </p:sp>
      <p:grpSp>
        <p:nvGrpSpPr>
          <p:cNvPr id="875" name="Google Shape;875;p1"/>
          <p:cNvGrpSpPr/>
          <p:nvPr/>
        </p:nvGrpSpPr>
        <p:grpSpPr>
          <a:xfrm>
            <a:off x="-577146" y="3724738"/>
            <a:ext cx="1485928" cy="110322"/>
            <a:chOff x="4951168" y="2845399"/>
            <a:chExt cx="1485928" cy="110322"/>
          </a:xfrm>
        </p:grpSpPr>
        <p:cxnSp>
          <p:nvCxnSpPr>
            <p:cNvPr id="876" name="Google Shape;876;p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877" name="Google Shape;877;p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878" name="Google Shape;878;p1"/>
          <p:cNvGrpSpPr/>
          <p:nvPr/>
        </p:nvGrpSpPr>
        <p:grpSpPr>
          <a:xfrm>
            <a:off x="-577146" y="4562938"/>
            <a:ext cx="1485928" cy="110322"/>
            <a:chOff x="4951168" y="2845399"/>
            <a:chExt cx="1485928" cy="110322"/>
          </a:xfrm>
        </p:grpSpPr>
        <p:cxnSp>
          <p:nvCxnSpPr>
            <p:cNvPr id="879" name="Google Shape;879;p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880" name="Google Shape;880;p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881" name="Google Shape;881;p1"/>
          <p:cNvGrpSpPr/>
          <p:nvPr/>
        </p:nvGrpSpPr>
        <p:grpSpPr>
          <a:xfrm>
            <a:off x="-577146" y="5265671"/>
            <a:ext cx="1485928" cy="110322"/>
            <a:chOff x="4951168" y="2845399"/>
            <a:chExt cx="1485928" cy="110322"/>
          </a:xfrm>
        </p:grpSpPr>
        <p:cxnSp>
          <p:nvCxnSpPr>
            <p:cNvPr id="882" name="Google Shape;882;p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883" name="Google Shape;883;p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884" name="Google Shape;884;p1"/>
          <p:cNvSpPr/>
          <p:nvPr/>
        </p:nvSpPr>
        <p:spPr>
          <a:xfrm>
            <a:off x="6818899" y="4782408"/>
            <a:ext cx="5034434" cy="1406726"/>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885" name="Google Shape;885;p1"/>
          <p:cNvSpPr txBox="1"/>
          <p:nvPr/>
        </p:nvSpPr>
        <p:spPr>
          <a:xfrm>
            <a:off x="7571551" y="5719258"/>
            <a:ext cx="359079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100" b="0" i="0" u="none" strike="noStrike" cap="none">
                <a:solidFill>
                  <a:srgbClr val="242853"/>
                </a:solidFill>
                <a:latin typeface="Verdana"/>
                <a:ea typeface="Verdana"/>
                <a:cs typeface="Verdana"/>
                <a:sym typeface="Verdana"/>
              </a:rPr>
              <a:t>Resolución 20121300022845 del 23/07/2012</a:t>
            </a:r>
            <a:endParaRPr sz="1100" b="0" i="0" u="none" strike="noStrike" cap="none">
              <a:solidFill>
                <a:srgbClr val="242853"/>
              </a:solidFill>
              <a:latin typeface="Verdana"/>
              <a:ea typeface="Verdana"/>
              <a:cs typeface="Verdana"/>
              <a:sym typeface="Verdana"/>
            </a:endParaRPr>
          </a:p>
        </p:txBody>
      </p:sp>
      <p:sp>
        <p:nvSpPr>
          <p:cNvPr id="886" name="Google Shape;886;p1"/>
          <p:cNvSpPr txBox="1"/>
          <p:nvPr/>
        </p:nvSpPr>
        <p:spPr>
          <a:xfrm>
            <a:off x="7571551" y="4448818"/>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a:t>
            </a:r>
            <a:endParaRPr sz="1400" b="0" i="0" u="none" strike="noStrike" cap="none">
              <a:solidFill>
                <a:srgbClr val="000000"/>
              </a:solidFill>
              <a:latin typeface="Arial"/>
              <a:ea typeface="Arial"/>
              <a:cs typeface="Arial"/>
              <a:sym typeface="Arial"/>
            </a:endParaRPr>
          </a:p>
        </p:txBody>
      </p:sp>
      <p:sp>
        <p:nvSpPr>
          <p:cNvPr id="887" name="Google Shape;887;p1"/>
          <p:cNvSpPr txBox="1"/>
          <p:nvPr/>
        </p:nvSpPr>
        <p:spPr>
          <a:xfrm>
            <a:off x="7571551" y="4824047"/>
            <a:ext cx="428178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200"/>
              <a:buFont typeface="Verdana"/>
              <a:buNone/>
            </a:pPr>
            <a:r>
              <a:rPr lang="es-CO" sz="1200" b="1" i="0" u="none" strike="noStrike" cap="none" dirty="0">
                <a:solidFill>
                  <a:srgbClr val="242853"/>
                </a:solidFill>
                <a:latin typeface="Verdana"/>
                <a:ea typeface="Verdana"/>
                <a:cs typeface="Verdana"/>
                <a:sym typeface="Verdana"/>
              </a:rPr>
              <a:t>CONSULTANDO </a:t>
            </a:r>
            <a:r>
              <a:rPr lang="es-CO" sz="1200" b="1" dirty="0" smtClean="0">
                <a:solidFill>
                  <a:srgbClr val="242853"/>
                </a:solidFill>
                <a:latin typeface="Verdana"/>
                <a:ea typeface="Verdana"/>
                <a:cs typeface="Verdana"/>
                <a:sym typeface="Verdana"/>
              </a:rPr>
              <a:t>SAS</a:t>
            </a:r>
            <a:endParaRPr sz="1200" b="1" i="0" u="none" strike="noStrike" cap="none" dirty="0">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242853"/>
              </a:buClr>
              <a:buSzPts val="1200"/>
              <a:buFont typeface="Verdana"/>
              <a:buNone/>
            </a:pPr>
            <a:r>
              <a:rPr lang="es-CO" sz="1200" b="1" i="0" u="none" strike="noStrike" cap="none" dirty="0">
                <a:solidFill>
                  <a:srgbClr val="242853"/>
                </a:solidFill>
                <a:latin typeface="Verdana"/>
                <a:ea typeface="Verdana"/>
                <a:cs typeface="Verdana"/>
                <a:sym typeface="Verdana"/>
              </a:rPr>
              <a:t>Designada: Liliana Giraldo Ruíz</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200"/>
              <a:buFont typeface="Verdana"/>
              <a:buNone/>
            </a:pPr>
            <a:r>
              <a:rPr lang="es-CO" sz="1200" b="1" i="1" u="none" strike="noStrike" cap="none" dirty="0">
                <a:solidFill>
                  <a:srgbClr val="242853"/>
                </a:solidFill>
                <a:latin typeface="Verdana"/>
                <a:ea typeface="Verdana"/>
                <a:cs typeface="Verdana"/>
                <a:sym typeface="Verdana"/>
              </a:rPr>
              <a:t>Contadora pública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200"/>
              <a:buFont typeface="Verdana"/>
              <a:buNone/>
            </a:pPr>
            <a:r>
              <a:rPr lang="es-CO" sz="1200" b="1" i="1" u="none" strike="noStrike" cap="none" dirty="0">
                <a:solidFill>
                  <a:srgbClr val="242853"/>
                </a:solidFill>
                <a:latin typeface="Verdana"/>
                <a:ea typeface="Verdana"/>
                <a:cs typeface="Verdana"/>
                <a:sym typeface="Verdana"/>
              </a:rPr>
              <a:t>Especialista en Gestión Tributaria y Aduanera</a:t>
            </a:r>
            <a:endParaRPr sz="1400" b="0" i="0" u="none" strike="noStrike" cap="none" dirty="0">
              <a:solidFill>
                <a:srgbClr val="000000"/>
              </a:solidFill>
              <a:latin typeface="Arial"/>
              <a:ea typeface="Arial"/>
              <a:cs typeface="Arial"/>
              <a:sym typeface="Arial"/>
            </a:endParaRPr>
          </a:p>
        </p:txBody>
      </p:sp>
      <p:sp>
        <p:nvSpPr>
          <p:cNvPr id="888" name="Google Shape;888;p1"/>
          <p:cNvSpPr/>
          <p:nvPr/>
        </p:nvSpPr>
        <p:spPr>
          <a:xfrm>
            <a:off x="6083734" y="4409959"/>
            <a:ext cx="1475552" cy="1475552"/>
          </a:xfrm>
          <a:prstGeom prst="ellipse">
            <a:avLst/>
          </a:prstGeom>
          <a:solidFill>
            <a:srgbClr val="FFC000"/>
          </a:solidFill>
          <a:ln w="63500" cap="rnd" cmpd="sng">
            <a:solidFill>
              <a:srgbClr val="FFC000"/>
            </a:solidFill>
            <a:prstDash val="solid"/>
            <a:round/>
            <a:headEnd type="none" w="sm" len="sm"/>
            <a:tailEnd type="none" w="sm" len="sm"/>
          </a:ln>
          <a:effectLst>
            <a:outerShdw blurRad="381000" dist="292100" dir="5400000" sx="-80000" sy="-18000" rotWithShape="0">
              <a:srgbClr val="000000">
                <a:alpha val="2117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2D050"/>
              </a:solidFill>
              <a:latin typeface="Verdana"/>
              <a:ea typeface="Verdana"/>
              <a:cs typeface="Verdana"/>
              <a:sym typeface="Verdana"/>
            </a:endParaRPr>
          </a:p>
        </p:txBody>
      </p:sp>
      <p:grpSp>
        <p:nvGrpSpPr>
          <p:cNvPr id="890" name="Google Shape;890;p1"/>
          <p:cNvGrpSpPr/>
          <p:nvPr/>
        </p:nvGrpSpPr>
        <p:grpSpPr>
          <a:xfrm>
            <a:off x="6055773" y="1809994"/>
            <a:ext cx="5804529" cy="2296343"/>
            <a:chOff x="6069755" y="2069081"/>
            <a:chExt cx="5804529" cy="1999990"/>
          </a:xfrm>
        </p:grpSpPr>
        <p:sp>
          <p:nvSpPr>
            <p:cNvPr id="891" name="Google Shape;891;p1"/>
            <p:cNvSpPr/>
            <p:nvPr/>
          </p:nvSpPr>
          <p:spPr>
            <a:xfrm>
              <a:off x="6818898" y="2179780"/>
              <a:ext cx="5055386" cy="1889291"/>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892" name="Google Shape;892;p1"/>
            <p:cNvSpPr txBox="1"/>
            <p:nvPr/>
          </p:nvSpPr>
          <p:spPr>
            <a:xfrm>
              <a:off x="7591992" y="3259204"/>
              <a:ext cx="3590700" cy="52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100" b="1" i="1" u="none" strike="noStrike" cap="none">
                  <a:solidFill>
                    <a:srgbClr val="242853"/>
                  </a:solidFill>
                  <a:latin typeface="Verdana"/>
                  <a:ea typeface="Verdana"/>
                  <a:cs typeface="Verdana"/>
                  <a:sym typeface="Verdana"/>
                </a:rPr>
                <a:t>Resolución:</a:t>
              </a:r>
              <a:r>
                <a:rPr lang="es-CO" sz="1100" b="0" i="1" u="none" strike="noStrike" cap="none">
                  <a:solidFill>
                    <a:srgbClr val="242853"/>
                  </a:solidFill>
                  <a:latin typeface="Verdana"/>
                  <a:ea typeface="Verdana"/>
                  <a:cs typeface="Verdana"/>
                  <a:sym typeface="Verdana"/>
                </a:rPr>
                <a:t> 20251000010725 del 15/01/2025</a:t>
              </a:r>
              <a:endParaRPr sz="11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242853"/>
                </a:buClr>
                <a:buSzPts val="1100"/>
                <a:buFont typeface="Verdana"/>
                <a:buNone/>
              </a:pPr>
              <a:r>
                <a:rPr lang="es-CO" sz="1100" b="1" i="0" u="none" strike="noStrike" cap="none">
                  <a:solidFill>
                    <a:srgbClr val="242853"/>
                  </a:solidFill>
                  <a:latin typeface="Verdana"/>
                  <a:ea typeface="Verdana"/>
                  <a:cs typeface="Verdana"/>
                  <a:sym typeface="Verdana"/>
                </a:rPr>
                <a:t>Posesión en el cargo: </a:t>
              </a:r>
              <a:r>
                <a:rPr lang="es-CO" sz="1100" b="0" i="0" u="none" strike="noStrike" cap="none">
                  <a:solidFill>
                    <a:srgbClr val="242853"/>
                  </a:solidFill>
                  <a:latin typeface="Verdana"/>
                  <a:ea typeface="Verdana"/>
                  <a:cs typeface="Verdana"/>
                  <a:sym typeface="Verdana"/>
                </a:rPr>
                <a:t>15/01/2025.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100"/>
                <a:buFont typeface="Verdana"/>
                <a:buNone/>
              </a:pPr>
              <a:r>
                <a:rPr lang="es-CO" sz="1100" b="1" i="0" u="none" strike="noStrike" cap="none">
                  <a:solidFill>
                    <a:srgbClr val="242853"/>
                  </a:solidFill>
                  <a:latin typeface="Verdana"/>
                  <a:ea typeface="Verdana"/>
                  <a:cs typeface="Verdana"/>
                  <a:sym typeface="Verdana"/>
                </a:rPr>
                <a:t>Otorgamiento del poder:</a:t>
              </a:r>
              <a:r>
                <a:rPr lang="es-CO" sz="1100" b="0" i="0" u="none" strike="noStrike" cap="none">
                  <a:solidFill>
                    <a:srgbClr val="242853"/>
                  </a:solidFill>
                  <a:latin typeface="Verdana"/>
                  <a:ea typeface="Verdana"/>
                  <a:cs typeface="Verdana"/>
                  <a:sym typeface="Verdana"/>
                </a:rPr>
                <a:t> 21/02/2025.</a:t>
              </a:r>
              <a:endParaRPr sz="1100" b="0" i="0" u="none" strike="noStrike" cap="none">
                <a:solidFill>
                  <a:srgbClr val="242853"/>
                </a:solidFill>
                <a:latin typeface="Verdana"/>
                <a:ea typeface="Verdana"/>
                <a:cs typeface="Verdana"/>
                <a:sym typeface="Verdana"/>
              </a:endParaRPr>
            </a:p>
          </p:txBody>
        </p:sp>
        <p:sp>
          <p:nvSpPr>
            <p:cNvPr id="893" name="Google Shape;893;p1"/>
            <p:cNvSpPr txBox="1"/>
            <p:nvPr/>
          </p:nvSpPr>
          <p:spPr>
            <a:xfrm>
              <a:off x="7585533" y="2134142"/>
              <a:ext cx="4074600" cy="104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Verdana"/>
                <a:buNone/>
              </a:pPr>
              <a:endParaRPr sz="12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CARLOS RODRIGO VERA ZAPATA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200"/>
                <a:buFont typeface="Verdana"/>
                <a:buNone/>
              </a:pPr>
              <a:r>
                <a:rPr lang="es-CO" sz="1200" b="1" i="0" u="none" strike="noStrike" cap="none">
                  <a:solidFill>
                    <a:schemeClr val="dk1"/>
                  </a:solidFill>
                  <a:latin typeface="Verdana"/>
                  <a:ea typeface="Verdana"/>
                  <a:cs typeface="Verdana"/>
                  <a:sym typeface="Verdana"/>
                </a:rPr>
                <a:t>Administrador de Empresas</a:t>
              </a:r>
              <a:r>
                <a:rPr lang="es-CO" sz="1200" b="1" i="0" u="none" strike="noStrike" cap="none">
                  <a:solidFill>
                    <a:srgbClr val="242853"/>
                  </a:solidFill>
                  <a:latin typeface="Verdana"/>
                  <a:ea typeface="Verdana"/>
                  <a:cs typeface="Verdana"/>
                  <a:sym typeface="Verdana"/>
                </a:rPr>
                <a:t> - </a:t>
              </a:r>
              <a:r>
                <a:rPr lang="es-CO" sz="1200" b="1" i="0" u="none" strike="noStrike" cap="none">
                  <a:solidFill>
                    <a:schemeClr val="dk1"/>
                  </a:solidFill>
                  <a:latin typeface="Verdana"/>
                  <a:ea typeface="Verdana"/>
                  <a:cs typeface="Verdana"/>
                  <a:sym typeface="Verdana"/>
                </a:rPr>
                <a:t>Especialista en Gestión Pública</a:t>
              </a:r>
              <a:r>
                <a:rPr lang="es-CO" sz="1200" b="0" i="0" u="none" strike="noStrike" cap="none">
                  <a:solidFill>
                    <a:schemeClr val="dk1"/>
                  </a:solidFill>
                  <a:latin typeface="Verdana"/>
                  <a:ea typeface="Verdana"/>
                  <a:cs typeface="Verdana"/>
                  <a:sym typeface="Verdana"/>
                </a:rPr>
                <a:t> - </a:t>
              </a:r>
              <a:r>
                <a:rPr lang="es-CO" sz="1200" b="1" i="0" u="none" strike="noStrike" cap="none">
                  <a:solidFill>
                    <a:schemeClr val="dk1"/>
                  </a:solidFill>
                  <a:latin typeface="Verdana"/>
                  <a:ea typeface="Verdana"/>
                  <a:cs typeface="Verdana"/>
                  <a:sym typeface="Verdana"/>
                </a:rPr>
                <a:t>Finanzas y Negocios Internacionales - </a:t>
              </a:r>
              <a:r>
                <a:rPr lang="es-CO" sz="1200" b="1" i="0" u="none" strike="noStrike" cap="none">
                  <a:solidFill>
                    <a:srgbClr val="242853"/>
                  </a:solidFill>
                  <a:latin typeface="Verdana"/>
                  <a:ea typeface="Verdana"/>
                  <a:cs typeface="Verdana"/>
                  <a:sym typeface="Verdana"/>
                </a:rPr>
                <a:t>Maestría</a:t>
              </a:r>
              <a:r>
                <a:rPr lang="es-CO" sz="1200" b="1" i="0" u="none" strike="noStrike" cap="none">
                  <a:solidFill>
                    <a:schemeClr val="dk1"/>
                  </a:solidFill>
                  <a:latin typeface="Verdana"/>
                  <a:ea typeface="Verdana"/>
                  <a:cs typeface="Verdana"/>
                  <a:sym typeface="Verdana"/>
                </a:rPr>
                <a:t> en Cooperación internacional y Desarrollo.</a:t>
              </a:r>
              <a:endParaRPr sz="1200" b="1" i="0" u="none" strike="noStrike" cap="none">
                <a:solidFill>
                  <a:srgbClr val="242853"/>
                </a:solidFill>
                <a:latin typeface="Verdana"/>
                <a:ea typeface="Verdana"/>
                <a:cs typeface="Verdana"/>
                <a:sym typeface="Verdana"/>
              </a:endParaRPr>
            </a:p>
          </p:txBody>
        </p:sp>
        <p:sp>
          <p:nvSpPr>
            <p:cNvPr id="894" name="Google Shape;894;p1"/>
            <p:cNvSpPr/>
            <p:nvPr/>
          </p:nvSpPr>
          <p:spPr>
            <a:xfrm flipH="1">
              <a:off x="6620593" y="2828540"/>
              <a:ext cx="418159" cy="163448"/>
            </a:xfrm>
            <a:custGeom>
              <a:avLst/>
              <a:gdLst/>
              <a:ahLst/>
              <a:cxnLst/>
              <a:rect l="l" t="t" r="r" b="b"/>
              <a:pathLst>
                <a:path w="418159" h="163448" extrusionOk="0">
                  <a:moveTo>
                    <a:pt x="0" y="0"/>
                  </a:moveTo>
                  <a:lnTo>
                    <a:pt x="418159" y="0"/>
                  </a:lnTo>
                  <a:lnTo>
                    <a:pt x="418159" y="163448"/>
                  </a:lnTo>
                  <a:lnTo>
                    <a:pt x="0" y="163448"/>
                  </a:lnTo>
                  <a:lnTo>
                    <a:pt x="0" y="0"/>
                  </a:lnTo>
                  <a:close/>
                </a:path>
              </a:pathLst>
            </a:cu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Verdana"/>
                <a:ea typeface="Verdana"/>
                <a:cs typeface="Verdana"/>
                <a:sym typeface="Verdana"/>
              </a:endParaRPr>
            </a:p>
          </p:txBody>
        </p:sp>
        <p:sp>
          <p:nvSpPr>
            <p:cNvPr id="895" name="Google Shape;895;p1"/>
            <p:cNvSpPr/>
            <p:nvPr/>
          </p:nvSpPr>
          <p:spPr>
            <a:xfrm>
              <a:off x="6069755" y="2069081"/>
              <a:ext cx="1503247" cy="1463019"/>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sp>
        <p:nvSpPr>
          <p:cNvPr id="896" name="Google Shape;896;p1"/>
          <p:cNvSpPr txBox="1"/>
          <p:nvPr/>
        </p:nvSpPr>
        <p:spPr>
          <a:xfrm>
            <a:off x="977123" y="5926656"/>
            <a:ext cx="4492200" cy="523200"/>
          </a:xfrm>
          <a:prstGeom prst="rect">
            <a:avLst/>
          </a:prstGeom>
          <a:noFill/>
          <a:ln>
            <a:noFill/>
          </a:ln>
        </p:spPr>
        <p:txBody>
          <a:bodyPr spcFirstLastPara="1" wrap="square" lIns="91425" tIns="45700" rIns="91425" bIns="45700" anchor="t" anchorCtr="0">
            <a:spAutoFit/>
          </a:bodyPr>
          <a:lstStyle/>
          <a:p>
            <a:pPr marL="2058988" marR="0" lvl="0" indent="-2058988"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Estabilización financiera de mediano/largo plazo.</a:t>
            </a:r>
            <a:endParaRPr sz="1400" b="0" i="0" u="none" strike="noStrike" cap="none">
              <a:solidFill>
                <a:srgbClr val="242853"/>
              </a:solidFill>
              <a:latin typeface="Verdana"/>
              <a:ea typeface="Verdana"/>
              <a:cs typeface="Verdana"/>
              <a:sym typeface="Verdana"/>
            </a:endParaRPr>
          </a:p>
        </p:txBody>
      </p:sp>
      <p:grpSp>
        <p:nvGrpSpPr>
          <p:cNvPr id="897" name="Google Shape;897;p1"/>
          <p:cNvGrpSpPr/>
          <p:nvPr/>
        </p:nvGrpSpPr>
        <p:grpSpPr>
          <a:xfrm>
            <a:off x="-577146" y="6039961"/>
            <a:ext cx="1485928" cy="110322"/>
            <a:chOff x="4951168" y="2845399"/>
            <a:chExt cx="1485928" cy="110322"/>
          </a:xfrm>
        </p:grpSpPr>
        <p:cxnSp>
          <p:nvCxnSpPr>
            <p:cNvPr id="898" name="Google Shape;898;p1"/>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899" name="Google Shape;899;p1"/>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pic>
        <p:nvPicPr>
          <p:cNvPr id="900" name="Google Shape;900;p1" descr="Premium Vector | Checkmark check list icon sign symbol logo green design  vector illustration"/>
          <p:cNvPicPr preferRelativeResize="0"/>
          <p:nvPr/>
        </p:nvPicPr>
        <p:blipFill rotWithShape="1">
          <a:blip r:embed="rId4">
            <a:alphaModFix/>
          </a:blip>
          <a:srcRect/>
          <a:stretch/>
        </p:blipFill>
        <p:spPr>
          <a:xfrm>
            <a:off x="5132956" y="3476548"/>
            <a:ext cx="749143" cy="821168"/>
          </a:xfrm>
          <a:prstGeom prst="rect">
            <a:avLst/>
          </a:prstGeom>
          <a:noFill/>
          <a:ln>
            <a:noFill/>
          </a:ln>
        </p:spPr>
      </p:pic>
      <p:sp>
        <p:nvSpPr>
          <p:cNvPr id="902" name="Google Shape;902;p1"/>
          <p:cNvSpPr txBox="1"/>
          <p:nvPr/>
        </p:nvSpPr>
        <p:spPr>
          <a:xfrm>
            <a:off x="7571551" y="1587656"/>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Agente Especial</a:t>
            </a:r>
            <a:endParaRPr sz="1600" b="1" i="1" u="none" strike="noStrike" cap="none">
              <a:solidFill>
                <a:srgbClr val="242853"/>
              </a:solidFill>
              <a:latin typeface="Verdana"/>
              <a:ea typeface="Verdana"/>
              <a:cs typeface="Verdana"/>
              <a:sym typeface="Verdana"/>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433" y="5057301"/>
            <a:ext cx="1434513" cy="199676"/>
          </a:xfrm>
          <a:prstGeom prst="rect">
            <a:avLst/>
          </a:prstGeom>
        </p:spPr>
      </p:pic>
      <p:pic>
        <p:nvPicPr>
          <p:cNvPr id="39" name="Google Shape;901;p1"/>
          <p:cNvPicPr preferRelativeResize="0"/>
          <p:nvPr/>
        </p:nvPicPr>
        <p:blipFill rotWithShape="1">
          <a:blip r:embed="rId6">
            <a:alphaModFix/>
          </a:blip>
          <a:srcRect l="12463" t="3161" r="22853" b="28452"/>
          <a:stretch/>
        </p:blipFill>
        <p:spPr>
          <a:xfrm>
            <a:off x="6156180" y="1926210"/>
            <a:ext cx="1288800" cy="14700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176"/>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4"/>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23</a:t>
            </a:fld>
            <a:endParaRPr/>
          </a:p>
        </p:txBody>
      </p:sp>
      <p:pic>
        <p:nvPicPr>
          <p:cNvPr id="908" name="Google Shape;908;p4"/>
          <p:cNvPicPr preferRelativeResize="0"/>
          <p:nvPr/>
        </p:nvPicPr>
        <p:blipFill rotWithShape="1">
          <a:blip r:embed="rId3">
            <a:alphaModFix/>
          </a:blip>
          <a:srcRect/>
          <a:stretch/>
        </p:blipFill>
        <p:spPr>
          <a:xfrm>
            <a:off x="335597" y="1606969"/>
            <a:ext cx="3438367" cy="4680000"/>
          </a:xfrm>
          <a:prstGeom prst="rect">
            <a:avLst/>
          </a:prstGeom>
          <a:noFill/>
          <a:ln>
            <a:noFill/>
          </a:ln>
        </p:spPr>
      </p:pic>
      <p:sp>
        <p:nvSpPr>
          <p:cNvPr id="909" name="Google Shape;909;p4"/>
          <p:cNvSpPr/>
          <p:nvPr/>
        </p:nvSpPr>
        <p:spPr>
          <a:xfrm rot="10800000" flipH="1">
            <a:off x="-111642" y="534958"/>
            <a:ext cx="6917556"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242853"/>
              </a:solidFill>
              <a:latin typeface="Verdana"/>
              <a:ea typeface="Verdana"/>
              <a:cs typeface="Verdana"/>
              <a:sym typeface="Verdana"/>
            </a:endParaRPr>
          </a:p>
        </p:txBody>
      </p:sp>
      <p:sp>
        <p:nvSpPr>
          <p:cNvPr id="910" name="Google Shape;910;p4"/>
          <p:cNvSpPr txBox="1"/>
          <p:nvPr/>
        </p:nvSpPr>
        <p:spPr>
          <a:xfrm>
            <a:off x="898855" y="636028"/>
            <a:ext cx="50016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800"/>
              <a:buFont typeface="Verdana"/>
              <a:buNone/>
            </a:pPr>
            <a:r>
              <a:rPr lang="es-CO" sz="1800" b="1" i="1" u="none" strike="noStrike" cap="none">
                <a:solidFill>
                  <a:srgbClr val="242853"/>
                </a:solidFill>
                <a:latin typeface="Verdana"/>
                <a:ea typeface="Verdana"/>
                <a:cs typeface="Verdana"/>
                <a:sym typeface="Verdana"/>
              </a:rPr>
              <a:t>Datos generales relevantes de la ESP</a:t>
            </a:r>
            <a:endParaRPr sz="1800" b="1" i="1" u="none" strike="noStrike" cap="none">
              <a:solidFill>
                <a:srgbClr val="242853"/>
              </a:solidFill>
              <a:latin typeface="Verdana"/>
              <a:ea typeface="Verdana"/>
              <a:cs typeface="Verdana"/>
              <a:sym typeface="Verdana"/>
            </a:endParaRPr>
          </a:p>
        </p:txBody>
      </p:sp>
      <p:sp>
        <p:nvSpPr>
          <p:cNvPr id="911" name="Google Shape;911;p4"/>
          <p:cNvSpPr/>
          <p:nvPr/>
        </p:nvSpPr>
        <p:spPr>
          <a:xfrm>
            <a:off x="8010083" y="1981200"/>
            <a:ext cx="3902998" cy="4331509"/>
          </a:xfrm>
          <a:prstGeom prst="roundRect">
            <a:avLst>
              <a:gd name="adj" fmla="val 4602"/>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912" name="Google Shape;912;p4"/>
          <p:cNvSpPr/>
          <p:nvPr/>
        </p:nvSpPr>
        <p:spPr>
          <a:xfrm>
            <a:off x="8798621" y="4195045"/>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chemeClr val="dk1"/>
                </a:solidFill>
                <a:latin typeface="Verdana"/>
                <a:ea typeface="Verdana"/>
                <a:cs typeface="Verdana"/>
                <a:sym typeface="Verdana"/>
              </a:rPr>
              <a:t>21</a:t>
            </a:r>
            <a:r>
              <a:rPr lang="es-CO" sz="1400" b="1" i="1" u="none" strike="noStrike" cap="none">
                <a:solidFill>
                  <a:srgbClr val="FF0000"/>
                </a:solidFill>
                <a:latin typeface="Verdana"/>
                <a:ea typeface="Verdana"/>
                <a:cs typeface="Verdana"/>
                <a:sym typeface="Verdana"/>
              </a:rPr>
              <a:t> </a:t>
            </a:r>
            <a:r>
              <a:rPr lang="es-CO" sz="1400" b="1" i="1" u="none" strike="noStrike" cap="none">
                <a:solidFill>
                  <a:srgbClr val="242853"/>
                </a:solidFill>
                <a:latin typeface="Verdana"/>
                <a:ea typeface="Verdana"/>
                <a:cs typeface="Verdana"/>
                <a:sym typeface="Verdana"/>
              </a:rPr>
              <a:t>Administrativos</a:t>
            </a:r>
            <a:endParaRPr sz="1400" b="0" i="0" u="none" strike="noStrike" cap="none">
              <a:solidFill>
                <a:srgbClr val="000000"/>
              </a:solidFill>
              <a:latin typeface="Arial"/>
              <a:ea typeface="Arial"/>
              <a:cs typeface="Arial"/>
              <a:sym typeface="Arial"/>
            </a:endParaRPr>
          </a:p>
        </p:txBody>
      </p:sp>
      <p:sp>
        <p:nvSpPr>
          <p:cNvPr id="913" name="Google Shape;913;p4"/>
          <p:cNvSpPr/>
          <p:nvPr/>
        </p:nvSpPr>
        <p:spPr>
          <a:xfrm>
            <a:off x="8798621" y="3531673"/>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chemeClr val="dk1"/>
                </a:solidFill>
                <a:latin typeface="Verdana"/>
                <a:ea typeface="Verdana"/>
                <a:cs typeface="Verdana"/>
                <a:sym typeface="Verdana"/>
              </a:rPr>
              <a:t>49</a:t>
            </a:r>
            <a:r>
              <a:rPr lang="es-CO" sz="1400" b="1" i="1" u="none" strike="noStrike" cap="none">
                <a:solidFill>
                  <a:srgbClr val="FF0000"/>
                </a:solidFill>
                <a:latin typeface="Verdana"/>
                <a:ea typeface="Verdana"/>
                <a:cs typeface="Verdana"/>
                <a:sym typeface="Verdana"/>
              </a:rPr>
              <a:t> </a:t>
            </a:r>
            <a:r>
              <a:rPr lang="es-CO" sz="1400" b="1" i="1" u="none" strike="noStrike" cap="none">
                <a:solidFill>
                  <a:srgbClr val="242853"/>
                </a:solidFill>
                <a:latin typeface="Verdana"/>
                <a:ea typeface="Verdana"/>
                <a:cs typeface="Verdana"/>
                <a:sym typeface="Verdana"/>
              </a:rPr>
              <a:t>Operativos</a:t>
            </a:r>
            <a:endParaRPr sz="1400" b="0" i="0" u="none" strike="noStrike" cap="none">
              <a:solidFill>
                <a:srgbClr val="000000"/>
              </a:solidFill>
              <a:latin typeface="Arial"/>
              <a:ea typeface="Arial"/>
              <a:cs typeface="Arial"/>
              <a:sym typeface="Arial"/>
            </a:endParaRPr>
          </a:p>
        </p:txBody>
      </p:sp>
      <p:sp>
        <p:nvSpPr>
          <p:cNvPr id="914" name="Google Shape;914;p4"/>
          <p:cNvSpPr/>
          <p:nvPr/>
        </p:nvSpPr>
        <p:spPr>
          <a:xfrm>
            <a:off x="8798621" y="2928169"/>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chemeClr val="dk1"/>
                </a:solidFill>
                <a:latin typeface="Verdana"/>
                <a:ea typeface="Verdana"/>
                <a:cs typeface="Verdana"/>
                <a:sym typeface="Verdana"/>
              </a:rPr>
              <a:t>1 </a:t>
            </a:r>
            <a:r>
              <a:rPr lang="es-CO" sz="1400" b="1" i="1" u="none" strike="noStrike" cap="none">
                <a:solidFill>
                  <a:srgbClr val="242853"/>
                </a:solidFill>
                <a:latin typeface="Verdana"/>
                <a:ea typeface="Verdana"/>
                <a:cs typeface="Verdana"/>
                <a:sym typeface="Verdana"/>
              </a:rPr>
              <a:t>Directivo</a:t>
            </a:r>
            <a:endParaRPr sz="1400" b="0" i="0" u="none" strike="noStrike" cap="none">
              <a:solidFill>
                <a:srgbClr val="000000"/>
              </a:solidFill>
              <a:latin typeface="Arial"/>
              <a:ea typeface="Arial"/>
              <a:cs typeface="Arial"/>
              <a:sym typeface="Arial"/>
            </a:endParaRPr>
          </a:p>
        </p:txBody>
      </p:sp>
      <p:sp>
        <p:nvSpPr>
          <p:cNvPr id="915" name="Google Shape;915;p4"/>
          <p:cNvSpPr txBox="1"/>
          <p:nvPr/>
        </p:nvSpPr>
        <p:spPr>
          <a:xfrm>
            <a:off x="8811380" y="4811630"/>
            <a:ext cx="3101700" cy="1200600"/>
          </a:xfrm>
          <a:prstGeom prst="rect">
            <a:avLst/>
          </a:prstGeom>
          <a:noFill/>
          <a:ln>
            <a:noFill/>
          </a:ln>
        </p:spPr>
        <p:txBody>
          <a:bodyPr spcFirstLastPara="1" wrap="square" lIns="91425" tIns="45700" rIns="91425" bIns="45700" anchor="t" anchorCtr="0">
            <a:spAutoFit/>
          </a:bodyPr>
          <a:lstStyle/>
          <a:p>
            <a:pPr marL="0" marR="0" lvl="0" indent="7938" algn="l" rtl="0">
              <a:lnSpc>
                <a:spcPct val="100000"/>
              </a:lnSpc>
              <a:spcBef>
                <a:spcPts val="0"/>
              </a:spcBef>
              <a:spcAft>
                <a:spcPts val="0"/>
              </a:spcAft>
              <a:buClr>
                <a:srgbClr val="000000"/>
              </a:buClr>
              <a:buSzPts val="1400"/>
              <a:buFont typeface="Arial"/>
              <a:buNone/>
            </a:pPr>
            <a:r>
              <a:rPr lang="es-CO" sz="1400" b="1" i="1" u="none" strike="noStrike" cap="none">
                <a:solidFill>
                  <a:srgbClr val="2181C1"/>
                </a:solidFill>
                <a:latin typeface="Verdana"/>
                <a:ea typeface="Verdana"/>
                <a:cs typeface="Verdana"/>
                <a:sym typeface="Verdana"/>
              </a:rPr>
              <a:t>Total de personal 71</a:t>
            </a:r>
            <a:endParaRPr sz="1500" b="1" i="0" u="none" strike="noStrike" cap="none">
              <a:solidFill>
                <a:srgbClr val="2181C1"/>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endParaRPr sz="1500" b="1" i="0"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r>
              <a:rPr lang="es-CO" sz="1500" b="1" i="0" u="none" strike="noStrike" cap="none">
                <a:solidFill>
                  <a:srgbClr val="242853"/>
                </a:solidFill>
                <a:latin typeface="Verdana"/>
                <a:ea typeface="Verdana"/>
                <a:cs typeface="Verdana"/>
                <a:sym typeface="Verdana"/>
              </a:rPr>
              <a:t>Sindicatos: </a:t>
            </a:r>
            <a:r>
              <a:rPr lang="es-CO" sz="1500" b="1" i="0" u="none" strike="noStrike" cap="none">
                <a:solidFill>
                  <a:schemeClr val="dk1"/>
                </a:solidFill>
                <a:latin typeface="Verdana"/>
                <a:ea typeface="Verdana"/>
                <a:cs typeface="Verdana"/>
                <a:sym typeface="Verdana"/>
              </a:rPr>
              <a:t>1</a:t>
            </a:r>
            <a:endParaRPr sz="1400" b="0" i="0" u="none" strike="noStrike" cap="none">
              <a:solidFill>
                <a:schemeClr val="dk1"/>
              </a:solidFill>
              <a:latin typeface="Arial"/>
              <a:ea typeface="Arial"/>
              <a:cs typeface="Arial"/>
              <a:sym typeface="Arial"/>
            </a:endParaRPr>
          </a:p>
          <a:p>
            <a:pPr marL="0" marR="0" lvl="0" indent="7938"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Suntesp</a:t>
            </a:r>
            <a:endParaRPr sz="1300" b="0" i="1"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endParaRPr sz="1500" b="1" i="0" u="none" strike="noStrike" cap="none">
              <a:solidFill>
                <a:srgbClr val="2181C1"/>
              </a:solidFill>
              <a:latin typeface="Verdana"/>
              <a:ea typeface="Verdana"/>
              <a:cs typeface="Verdana"/>
              <a:sym typeface="Verdana"/>
            </a:endParaRPr>
          </a:p>
        </p:txBody>
      </p:sp>
      <p:sp>
        <p:nvSpPr>
          <p:cNvPr id="916" name="Google Shape;916;p4"/>
          <p:cNvSpPr/>
          <p:nvPr/>
        </p:nvSpPr>
        <p:spPr>
          <a:xfrm>
            <a:off x="8394148" y="2793545"/>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917" name="Google Shape;917;p4"/>
          <p:cNvSpPr/>
          <p:nvPr/>
        </p:nvSpPr>
        <p:spPr>
          <a:xfrm>
            <a:off x="8394148" y="3413306"/>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918" name="Google Shape;918;p4"/>
          <p:cNvSpPr/>
          <p:nvPr/>
        </p:nvSpPr>
        <p:spPr>
          <a:xfrm>
            <a:off x="8394148" y="4041645"/>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19" name="Google Shape;919;p4"/>
          <p:cNvPicPr preferRelativeResize="0"/>
          <p:nvPr/>
        </p:nvPicPr>
        <p:blipFill rotWithShape="1">
          <a:blip r:embed="rId4">
            <a:alphaModFix/>
          </a:blip>
          <a:srcRect/>
          <a:stretch/>
        </p:blipFill>
        <p:spPr>
          <a:xfrm>
            <a:off x="8489148" y="2895103"/>
            <a:ext cx="351357" cy="351357"/>
          </a:xfrm>
          <a:prstGeom prst="rect">
            <a:avLst/>
          </a:prstGeom>
          <a:noFill/>
          <a:ln>
            <a:noFill/>
          </a:ln>
        </p:spPr>
      </p:pic>
      <p:pic>
        <p:nvPicPr>
          <p:cNvPr id="920" name="Google Shape;920;p4"/>
          <p:cNvPicPr preferRelativeResize="0"/>
          <p:nvPr/>
        </p:nvPicPr>
        <p:blipFill rotWithShape="1">
          <a:blip r:embed="rId5">
            <a:alphaModFix/>
          </a:blip>
          <a:srcRect/>
          <a:stretch/>
        </p:blipFill>
        <p:spPr>
          <a:xfrm>
            <a:off x="8531031" y="3495511"/>
            <a:ext cx="267590" cy="346703"/>
          </a:xfrm>
          <a:prstGeom prst="rect">
            <a:avLst/>
          </a:prstGeom>
          <a:noFill/>
          <a:ln>
            <a:noFill/>
          </a:ln>
        </p:spPr>
      </p:pic>
      <p:pic>
        <p:nvPicPr>
          <p:cNvPr id="921" name="Google Shape;921;p4"/>
          <p:cNvPicPr preferRelativeResize="0"/>
          <p:nvPr/>
        </p:nvPicPr>
        <p:blipFill rotWithShape="1">
          <a:blip r:embed="rId6">
            <a:alphaModFix/>
          </a:blip>
          <a:srcRect/>
          <a:stretch/>
        </p:blipFill>
        <p:spPr>
          <a:xfrm>
            <a:off x="8489148" y="4151911"/>
            <a:ext cx="351357" cy="318781"/>
          </a:xfrm>
          <a:prstGeom prst="rect">
            <a:avLst/>
          </a:prstGeom>
          <a:noFill/>
          <a:ln>
            <a:noFill/>
          </a:ln>
        </p:spPr>
      </p:pic>
      <p:sp>
        <p:nvSpPr>
          <p:cNvPr id="922" name="Google Shape;922;p4"/>
          <p:cNvSpPr txBox="1"/>
          <p:nvPr/>
        </p:nvSpPr>
        <p:spPr>
          <a:xfrm>
            <a:off x="8489148" y="2225292"/>
            <a:ext cx="268695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0" u="none" strike="noStrike" cap="none">
                <a:solidFill>
                  <a:srgbClr val="242853"/>
                </a:solidFill>
                <a:latin typeface="Verdana"/>
                <a:ea typeface="Verdana"/>
                <a:cs typeface="Verdana"/>
                <a:sym typeface="Verdana"/>
              </a:rPr>
              <a:t>Planta de personal</a:t>
            </a:r>
            <a:endParaRPr sz="1400" b="0" i="0" u="none" strike="noStrike" cap="none">
              <a:solidFill>
                <a:srgbClr val="000000"/>
              </a:solidFill>
              <a:latin typeface="Arial"/>
              <a:ea typeface="Arial"/>
              <a:cs typeface="Arial"/>
              <a:sym typeface="Arial"/>
            </a:endParaRPr>
          </a:p>
        </p:txBody>
      </p:sp>
      <p:graphicFrame>
        <p:nvGraphicFramePr>
          <p:cNvPr id="923" name="Google Shape;923;p4"/>
          <p:cNvGraphicFramePr/>
          <p:nvPr/>
        </p:nvGraphicFramePr>
        <p:xfrm>
          <a:off x="4112745" y="5156083"/>
          <a:ext cx="3564300" cy="461875"/>
        </p:xfrm>
        <a:graphic>
          <a:graphicData uri="http://schemas.openxmlformats.org/drawingml/2006/table">
            <a:tbl>
              <a:tblPr firstRow="1" bandRow="1">
                <a:noFill/>
                <a:tableStyleId>{ACD7315B-6872-43D5-A2A3-6DAB9DD07FC3}</a:tableStyleId>
              </a:tblPr>
              <a:tblGrid>
                <a:gridCol w="501200">
                  <a:extLst>
                    <a:ext uri="{9D8B030D-6E8A-4147-A177-3AD203B41FA5}">
                      <a16:colId xmlns:a16="http://schemas.microsoft.com/office/drawing/2014/main" val="20000"/>
                    </a:ext>
                  </a:extLst>
                </a:gridCol>
                <a:gridCol w="3063100">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924" name="Google Shape;924;p4"/>
          <p:cNvGraphicFramePr/>
          <p:nvPr/>
        </p:nvGraphicFramePr>
        <p:xfrm>
          <a:off x="4112745" y="4637551"/>
          <a:ext cx="3564300" cy="461875"/>
        </p:xfrm>
        <a:graphic>
          <a:graphicData uri="http://schemas.openxmlformats.org/drawingml/2006/table">
            <a:tbl>
              <a:tblPr firstRow="1" bandRow="1">
                <a:noFill/>
                <a:tableStyleId>{ACD7315B-6872-43D5-A2A3-6DAB9DD07FC3}</a:tableStyleId>
              </a:tblPr>
              <a:tblGrid>
                <a:gridCol w="501200">
                  <a:extLst>
                    <a:ext uri="{9D8B030D-6E8A-4147-A177-3AD203B41FA5}">
                      <a16:colId xmlns:a16="http://schemas.microsoft.com/office/drawing/2014/main" val="20000"/>
                    </a:ext>
                  </a:extLst>
                </a:gridCol>
                <a:gridCol w="3063100">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925" name="Google Shape;925;p4"/>
          <p:cNvSpPr txBox="1"/>
          <p:nvPr/>
        </p:nvSpPr>
        <p:spPr>
          <a:xfrm>
            <a:off x="4628672" y="4631879"/>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Habitantes</a:t>
            </a:r>
            <a:endParaRPr sz="1050" b="0" i="0" u="none" strike="noStrike" cap="none">
              <a:solidFill>
                <a:srgbClr val="242853"/>
              </a:solidFill>
              <a:latin typeface="Verdana"/>
              <a:ea typeface="Verdana"/>
              <a:cs typeface="Verdana"/>
              <a:sym typeface="Verdana"/>
            </a:endParaRPr>
          </a:p>
        </p:txBody>
      </p:sp>
      <p:sp>
        <p:nvSpPr>
          <p:cNvPr id="926" name="Google Shape;926;p4"/>
          <p:cNvSpPr txBox="1"/>
          <p:nvPr/>
        </p:nvSpPr>
        <p:spPr>
          <a:xfrm>
            <a:off x="6035903" y="4756265"/>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75.943</a:t>
            </a:r>
            <a:endParaRPr sz="1300" b="0" i="0" u="none" strike="noStrike" cap="none">
              <a:solidFill>
                <a:schemeClr val="dk1"/>
              </a:solidFill>
              <a:latin typeface="Verdana"/>
              <a:ea typeface="Verdana"/>
              <a:cs typeface="Verdana"/>
              <a:sym typeface="Verdana"/>
            </a:endParaRPr>
          </a:p>
        </p:txBody>
      </p:sp>
      <p:pic>
        <p:nvPicPr>
          <p:cNvPr id="927" name="Google Shape;927;p4"/>
          <p:cNvPicPr preferRelativeResize="0"/>
          <p:nvPr/>
        </p:nvPicPr>
        <p:blipFill rotWithShape="1">
          <a:blip r:embed="rId7">
            <a:alphaModFix/>
          </a:blip>
          <a:srcRect/>
          <a:stretch/>
        </p:blipFill>
        <p:spPr>
          <a:xfrm>
            <a:off x="4189048" y="4711776"/>
            <a:ext cx="323790" cy="323057"/>
          </a:xfrm>
          <a:prstGeom prst="rect">
            <a:avLst/>
          </a:prstGeom>
          <a:noFill/>
          <a:ln>
            <a:noFill/>
          </a:ln>
        </p:spPr>
      </p:pic>
      <p:sp>
        <p:nvSpPr>
          <p:cNvPr id="928" name="Google Shape;928;p4"/>
          <p:cNvSpPr txBox="1"/>
          <p:nvPr/>
        </p:nvSpPr>
        <p:spPr>
          <a:xfrm>
            <a:off x="4628672" y="5152579"/>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Domicilios</a:t>
            </a:r>
            <a:endParaRPr sz="1050" b="0" i="0" u="none" strike="noStrike" cap="none">
              <a:solidFill>
                <a:srgbClr val="242853"/>
              </a:solidFill>
              <a:latin typeface="Verdana"/>
              <a:ea typeface="Verdana"/>
              <a:cs typeface="Verdana"/>
              <a:sym typeface="Verdana"/>
            </a:endParaRPr>
          </a:p>
        </p:txBody>
      </p:sp>
      <p:sp>
        <p:nvSpPr>
          <p:cNvPr id="929" name="Google Shape;929;p4"/>
          <p:cNvSpPr txBox="1"/>
          <p:nvPr/>
        </p:nvSpPr>
        <p:spPr>
          <a:xfrm>
            <a:off x="6035903" y="5276965"/>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14.109</a:t>
            </a:r>
            <a:endParaRPr sz="13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p:txBody>
      </p:sp>
      <p:pic>
        <p:nvPicPr>
          <p:cNvPr id="930" name="Google Shape;930;p4"/>
          <p:cNvPicPr preferRelativeResize="0"/>
          <p:nvPr/>
        </p:nvPicPr>
        <p:blipFill rotWithShape="1">
          <a:blip r:embed="rId8">
            <a:alphaModFix/>
          </a:blip>
          <a:srcRect/>
          <a:stretch/>
        </p:blipFill>
        <p:spPr>
          <a:xfrm>
            <a:off x="4189048" y="5232564"/>
            <a:ext cx="323790" cy="323413"/>
          </a:xfrm>
          <a:prstGeom prst="rect">
            <a:avLst/>
          </a:prstGeom>
          <a:noFill/>
          <a:ln>
            <a:noFill/>
          </a:ln>
        </p:spPr>
      </p:pic>
      <p:pic>
        <p:nvPicPr>
          <p:cNvPr id="931" name="Google Shape;931;p4"/>
          <p:cNvPicPr preferRelativeResize="0"/>
          <p:nvPr/>
        </p:nvPicPr>
        <p:blipFill rotWithShape="1">
          <a:blip r:embed="rId9">
            <a:alphaModFix/>
          </a:blip>
          <a:srcRect/>
          <a:stretch/>
        </p:blipFill>
        <p:spPr>
          <a:xfrm>
            <a:off x="4195721" y="5739765"/>
            <a:ext cx="323790" cy="323413"/>
          </a:xfrm>
          <a:prstGeom prst="rect">
            <a:avLst/>
          </a:prstGeom>
          <a:noFill/>
          <a:ln>
            <a:noFill/>
          </a:ln>
        </p:spPr>
      </p:pic>
      <p:sp>
        <p:nvSpPr>
          <p:cNvPr id="932" name="Google Shape;932;p4"/>
          <p:cNvSpPr txBox="1"/>
          <p:nvPr/>
        </p:nvSpPr>
        <p:spPr>
          <a:xfrm>
            <a:off x="337900" y="6392640"/>
            <a:ext cx="205805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ACUECAR S.A. ESP</a:t>
            </a:r>
            <a:endParaRPr sz="1000" b="1" i="1" u="none" strike="noStrike" cap="none">
              <a:solidFill>
                <a:srgbClr val="A5A5A5"/>
              </a:solidFill>
              <a:latin typeface="Verdana"/>
              <a:ea typeface="Verdana"/>
              <a:cs typeface="Verdana"/>
              <a:sym typeface="Verdana"/>
            </a:endParaRPr>
          </a:p>
        </p:txBody>
      </p:sp>
      <p:pic>
        <p:nvPicPr>
          <p:cNvPr id="933" name="Google Shape;933;p4" descr="ACUECAR S.A E.S.P"/>
          <p:cNvPicPr preferRelativeResize="0"/>
          <p:nvPr/>
        </p:nvPicPr>
        <p:blipFill rotWithShape="1">
          <a:blip r:embed="rId10">
            <a:alphaModFix/>
          </a:blip>
          <a:srcRect/>
          <a:stretch/>
        </p:blipFill>
        <p:spPr>
          <a:xfrm>
            <a:off x="3700982" y="2400299"/>
            <a:ext cx="3976063" cy="11313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7"/>
          <p:cNvSpPr/>
          <p:nvPr/>
        </p:nvSpPr>
        <p:spPr>
          <a:xfrm rot="10800000" flipH="1">
            <a:off x="7578625" y="92016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939" name="Google Shape;939;p7"/>
          <p:cNvSpPr/>
          <p:nvPr/>
        </p:nvSpPr>
        <p:spPr>
          <a:xfrm rot="10800000" flipH="1">
            <a:off x="-84747" y="55675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940" name="Google Shape;940;p7"/>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24</a:t>
            </a:fld>
            <a:endParaRPr/>
          </a:p>
        </p:txBody>
      </p:sp>
      <p:sp>
        <p:nvSpPr>
          <p:cNvPr id="941" name="Google Shape;941;p7"/>
          <p:cNvSpPr txBox="1"/>
          <p:nvPr/>
        </p:nvSpPr>
        <p:spPr>
          <a:xfrm>
            <a:off x="862997" y="655940"/>
            <a:ext cx="34772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400" b="0" i="0" u="none" strike="noStrike" cap="none">
              <a:solidFill>
                <a:srgbClr val="000000"/>
              </a:solidFill>
              <a:latin typeface="Arial"/>
              <a:ea typeface="Arial"/>
              <a:cs typeface="Arial"/>
              <a:sym typeface="Arial"/>
            </a:endParaRPr>
          </a:p>
        </p:txBody>
      </p:sp>
      <p:sp>
        <p:nvSpPr>
          <p:cNvPr id="942" name="Google Shape;942;p7"/>
          <p:cNvSpPr txBox="1"/>
          <p:nvPr/>
        </p:nvSpPr>
        <p:spPr>
          <a:xfrm>
            <a:off x="8261168" y="1026572"/>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grpSp>
        <p:nvGrpSpPr>
          <p:cNvPr id="943" name="Google Shape;943;p7"/>
          <p:cNvGrpSpPr/>
          <p:nvPr/>
        </p:nvGrpSpPr>
        <p:grpSpPr>
          <a:xfrm>
            <a:off x="-1071728" y="1524301"/>
            <a:ext cx="13155178" cy="843900"/>
            <a:chOff x="-1071728" y="1286647"/>
            <a:chExt cx="13155178" cy="843900"/>
          </a:xfrm>
        </p:grpSpPr>
        <p:sp>
          <p:nvSpPr>
            <p:cNvPr id="944" name="Google Shape;944;p7"/>
            <p:cNvSpPr/>
            <p:nvPr/>
          </p:nvSpPr>
          <p:spPr>
            <a:xfrm>
              <a:off x="6098750" y="1286647"/>
              <a:ext cx="5984700" cy="8439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chemeClr val="dk1"/>
                  </a:solidFill>
                  <a:latin typeface="Verdana"/>
                  <a:ea typeface="Verdana"/>
                  <a:cs typeface="Verdana"/>
                  <a:sym typeface="Verdana"/>
                </a:rPr>
                <a:t>Revisado el Sistema de Información para la Vigilancia de la Calidad de Agua Potable (SIVICAP), reportada por la autoridad sanitaria, durante el año 2025, se obtiene un reporte IRCA de cero (%), lo que le da un nivel clasificatorio SIN RIESGO</a:t>
              </a:r>
              <a:endParaRPr sz="1200" b="0" i="0" u="none" strike="noStrike" cap="none">
                <a:solidFill>
                  <a:srgbClr val="000000"/>
                </a:solidFill>
                <a:latin typeface="Arial"/>
                <a:ea typeface="Arial"/>
                <a:cs typeface="Arial"/>
                <a:sym typeface="Arial"/>
              </a:endParaRPr>
            </a:p>
          </p:txBody>
        </p:sp>
        <p:sp>
          <p:nvSpPr>
            <p:cNvPr id="945" name="Google Shape;945;p7"/>
            <p:cNvSpPr/>
            <p:nvPr/>
          </p:nvSpPr>
          <p:spPr>
            <a:xfrm>
              <a:off x="359050" y="1422808"/>
              <a:ext cx="5212200" cy="641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200" b="1" i="0" u="none" strike="noStrike" cap="none">
                  <a:solidFill>
                    <a:srgbClr val="2181C1"/>
                  </a:solidFill>
                  <a:latin typeface="Verdana"/>
                  <a:ea typeface="Verdana"/>
                  <a:cs typeface="Verdana"/>
                  <a:sym typeface="Verdana"/>
                </a:rPr>
                <a:t>CALIDAD DEL AGUA: </a:t>
              </a:r>
              <a:r>
                <a:rPr lang="es-CO" sz="1200" b="0" i="0" u="none" strike="noStrike" cap="none">
                  <a:solidFill>
                    <a:srgbClr val="242853"/>
                  </a:solidFill>
                  <a:latin typeface="Verdana"/>
                  <a:ea typeface="Verdana"/>
                  <a:cs typeface="Verdana"/>
                  <a:sym typeface="Verdana"/>
                </a:rPr>
                <a:t>Índice de Riesgo en la Calidad de Agua (Alto) - Agua no apta para consumo humano </a:t>
              </a:r>
              <a:r>
                <a:rPr lang="es-CO" sz="1200" b="1" i="0" u="none" strike="noStrike" cap="none">
                  <a:solidFill>
                    <a:srgbClr val="242853"/>
                  </a:solidFill>
                  <a:latin typeface="Verdana"/>
                  <a:ea typeface="Verdana"/>
                  <a:cs typeface="Verdana"/>
                  <a:sym typeface="Verdana"/>
                </a:rPr>
                <a:t>(entre 35,1 % al 80 %)</a:t>
              </a:r>
              <a:r>
                <a:rPr lang="es-CO" sz="1200" b="0" i="0" u="none" strike="noStrike" cap="none">
                  <a:solidFill>
                    <a:srgbClr val="242853"/>
                  </a:solidFill>
                  <a:latin typeface="Verdana"/>
                  <a:ea typeface="Verdana"/>
                  <a:cs typeface="Verdana"/>
                  <a:sym typeface="Verdana"/>
                </a:rPr>
                <a:t>.</a:t>
              </a:r>
              <a:endParaRPr sz="1200" b="1" i="0" u="none" strike="noStrike" cap="none">
                <a:solidFill>
                  <a:srgbClr val="242853"/>
                </a:solidFill>
                <a:latin typeface="Verdana"/>
                <a:ea typeface="Verdana"/>
                <a:cs typeface="Verdana"/>
                <a:sym typeface="Verdana"/>
              </a:endParaRPr>
            </a:p>
          </p:txBody>
        </p:sp>
        <p:grpSp>
          <p:nvGrpSpPr>
            <p:cNvPr id="946" name="Google Shape;946;p7"/>
            <p:cNvGrpSpPr/>
            <p:nvPr/>
          </p:nvGrpSpPr>
          <p:grpSpPr>
            <a:xfrm>
              <a:off x="5836336" y="1530640"/>
              <a:ext cx="279078" cy="279078"/>
              <a:chOff x="5314420" y="3420173"/>
              <a:chExt cx="393900" cy="393900"/>
            </a:xfrm>
          </p:grpSpPr>
          <p:sp>
            <p:nvSpPr>
              <p:cNvPr id="947" name="Google Shape;947;p7"/>
              <p:cNvSpPr/>
              <p:nvPr/>
            </p:nvSpPr>
            <p:spPr>
              <a:xfrm>
                <a:off x="5314420" y="342017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48" name="Google Shape;948;p7" descr="Thumbs up sign con relleno sólido"/>
              <p:cNvPicPr preferRelativeResize="0"/>
              <p:nvPr/>
            </p:nvPicPr>
            <p:blipFill rotWithShape="1">
              <a:blip r:embed="rId3">
                <a:alphaModFix/>
              </a:blip>
              <a:srcRect/>
              <a:stretch/>
            </p:blipFill>
            <p:spPr>
              <a:xfrm>
                <a:off x="5379484" y="3466032"/>
                <a:ext cx="305311" cy="305311"/>
              </a:xfrm>
              <a:prstGeom prst="rect">
                <a:avLst/>
              </a:prstGeom>
              <a:noFill/>
              <a:ln>
                <a:noFill/>
              </a:ln>
            </p:spPr>
          </p:pic>
        </p:grpSp>
        <p:grpSp>
          <p:nvGrpSpPr>
            <p:cNvPr id="949" name="Google Shape;949;p7"/>
            <p:cNvGrpSpPr/>
            <p:nvPr/>
          </p:nvGrpSpPr>
          <p:grpSpPr>
            <a:xfrm>
              <a:off x="-1071728" y="1688194"/>
              <a:ext cx="1485928" cy="110322"/>
              <a:chOff x="4951168" y="2845399"/>
              <a:chExt cx="1485928" cy="110322"/>
            </a:xfrm>
          </p:grpSpPr>
          <p:cxnSp>
            <p:nvCxnSpPr>
              <p:cNvPr id="950" name="Google Shape;950;p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951" name="Google Shape;951;p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grpSp>
        <p:nvGrpSpPr>
          <p:cNvPr id="952" name="Google Shape;952;p7"/>
          <p:cNvGrpSpPr/>
          <p:nvPr/>
        </p:nvGrpSpPr>
        <p:grpSpPr>
          <a:xfrm>
            <a:off x="-1137028" y="2531749"/>
            <a:ext cx="13245066" cy="1843080"/>
            <a:chOff x="-1137028" y="1965907"/>
            <a:chExt cx="13245066" cy="1843080"/>
          </a:xfrm>
        </p:grpSpPr>
        <p:sp>
          <p:nvSpPr>
            <p:cNvPr id="953" name="Google Shape;953;p7"/>
            <p:cNvSpPr/>
            <p:nvPr/>
          </p:nvSpPr>
          <p:spPr>
            <a:xfrm>
              <a:off x="6123338" y="1965907"/>
              <a:ext cx="5984700" cy="1843080"/>
            </a:xfrm>
            <a:prstGeom prst="roundRect">
              <a:avLst>
                <a:gd name="adj" fmla="val 12874"/>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900" b="1" i="0" u="none" strike="noStrike" cap="none">
                <a:solidFill>
                  <a:srgbClr val="242853"/>
                </a:solidFill>
                <a:latin typeface="Verdana"/>
                <a:ea typeface="Verdana"/>
                <a:cs typeface="Verdana"/>
                <a:sym typeface="Verdana"/>
              </a:endParaRPr>
            </a:p>
            <a:p>
              <a:pPr marL="0" marR="0" lvl="0" indent="0" algn="just" rtl="0">
                <a:lnSpc>
                  <a:spcPct val="100000"/>
                </a:lnSpc>
                <a:spcBef>
                  <a:spcPts val="0"/>
                </a:spcBef>
                <a:spcAft>
                  <a:spcPts val="0"/>
                </a:spcAft>
                <a:buNone/>
              </a:pPr>
              <a:r>
                <a:rPr lang="es-CO" sz="1200" b="1" i="0" u="none" strike="noStrike" cap="none">
                  <a:solidFill>
                    <a:srgbClr val="002060"/>
                  </a:solidFill>
                  <a:latin typeface="Verdana"/>
                  <a:ea typeface="Verdana"/>
                  <a:cs typeface="Verdana"/>
                  <a:sym typeface="Verdana"/>
                </a:rPr>
                <a:t>Superada parcialmente:</a:t>
              </a:r>
              <a:r>
                <a:rPr lang="es-CO" sz="1200" b="0" i="0" u="none" strike="noStrike" cap="none">
                  <a:solidFill>
                    <a:srgbClr val="002060"/>
                  </a:solidFill>
                  <a:latin typeface="Verdana"/>
                  <a:ea typeface="Verdana"/>
                  <a:cs typeface="Verdana"/>
                  <a:sym typeface="Verdana"/>
                </a:rPr>
                <a:t> Se cuentan con nuevas fuentes de captación en el acuífero de Morroa (Pozo A y Pozo B), que suplen las necesidades básicas de la población. En la actualidad se cuenta con las siguientes fuentes de abastecimiento</a:t>
              </a:r>
              <a:r>
                <a:rPr lang="es-CO" sz="1200" b="0" i="0" u="none" strike="noStrike" cap="none">
                  <a:solidFill>
                    <a:srgbClr val="FF0000"/>
                  </a:solidFill>
                  <a:latin typeface="Verdana"/>
                  <a:ea typeface="Verdana"/>
                  <a:cs typeface="Verdana"/>
                  <a:sym typeface="Verdana"/>
                </a:rPr>
                <a:t> </a:t>
              </a:r>
              <a:r>
                <a:rPr lang="es-CO" sz="1200" b="0" i="0" u="none" strike="noStrike" cap="none">
                  <a:solidFill>
                    <a:srgbClr val="242853"/>
                  </a:solidFill>
                  <a:latin typeface="Verdana"/>
                  <a:ea typeface="Verdana"/>
                  <a:cs typeface="Verdana"/>
                  <a:sym typeface="Verdana"/>
                </a:rPr>
                <a:t>de agua potable: Pozo (A), Pozo (B), Pozo (7), Pozo (8) y Pozo (9). </a:t>
              </a:r>
              <a:r>
                <a:rPr lang="es-CO" sz="1200" b="0" i="0" u="none" strike="noStrike" cap="none">
                  <a:solidFill>
                    <a:srgbClr val="002060"/>
                  </a:solidFill>
                  <a:latin typeface="Verdana"/>
                  <a:ea typeface="Verdana"/>
                  <a:cs typeface="Verdana"/>
                  <a:sym typeface="Verdana"/>
                </a:rPr>
                <a:t>No obstante, debido al incremento poblacional, la demanda de agua continúa en aumento, lo que constituye una causal atípica que hace necesario fortalecer permanentemente la capacidad de abastecimiento. En este contexto, se encuentra en fase de diseño el Pozo C1, el cual está siendo gestionado por la Alcaldía Municipal para garantizar mayor disponibilidad de agua a futuro.</a:t>
              </a:r>
              <a:endParaRPr sz="1200" b="0" i="0" u="none" strike="noStrike" cap="none">
                <a:solidFill>
                  <a:srgbClr val="00206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242853"/>
                </a:solidFill>
                <a:latin typeface="Verdana"/>
                <a:ea typeface="Verdana"/>
                <a:cs typeface="Verdana"/>
                <a:sym typeface="Verdana"/>
              </a:endParaRPr>
            </a:p>
          </p:txBody>
        </p:sp>
        <p:sp>
          <p:nvSpPr>
            <p:cNvPr id="954" name="Google Shape;954;p7"/>
            <p:cNvSpPr/>
            <p:nvPr/>
          </p:nvSpPr>
          <p:spPr>
            <a:xfrm>
              <a:off x="348850" y="2047701"/>
              <a:ext cx="5212200" cy="6153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200" b="1" i="0" u="none" strike="noStrike" cap="none">
                  <a:solidFill>
                    <a:srgbClr val="2181C1"/>
                  </a:solidFill>
                  <a:latin typeface="Verdana"/>
                  <a:ea typeface="Verdana"/>
                  <a:cs typeface="Verdana"/>
                  <a:sym typeface="Verdana"/>
                </a:rPr>
                <a:t>PROBLEMAS DE ABASTECIMIENTO: </a:t>
              </a:r>
              <a:r>
                <a:rPr lang="es-CO" sz="1200" b="0" i="0" u="none" strike="noStrike" cap="none">
                  <a:solidFill>
                    <a:srgbClr val="242853"/>
                  </a:solidFill>
                  <a:latin typeface="Verdana"/>
                  <a:ea typeface="Verdana"/>
                  <a:cs typeface="Verdana"/>
                  <a:sym typeface="Verdana"/>
                </a:rPr>
                <a:t>No contaba con fuentes para autoabastecerse que le garanticen una mejor prestación del servicio.</a:t>
              </a:r>
              <a:endParaRPr sz="1200" b="0" i="0" u="none" strike="noStrike" cap="none">
                <a:solidFill>
                  <a:srgbClr val="000000"/>
                </a:solidFill>
                <a:latin typeface="Verdana"/>
                <a:ea typeface="Verdana"/>
                <a:cs typeface="Verdana"/>
                <a:sym typeface="Verdana"/>
              </a:endParaRPr>
            </a:p>
          </p:txBody>
        </p:sp>
        <p:sp>
          <p:nvSpPr>
            <p:cNvPr id="955" name="Google Shape;955;p7"/>
            <p:cNvSpPr/>
            <p:nvPr/>
          </p:nvSpPr>
          <p:spPr>
            <a:xfrm>
              <a:off x="5836186" y="2162368"/>
              <a:ext cx="279078" cy="279078"/>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nvGrpSpPr>
            <p:cNvPr id="956" name="Google Shape;956;p7"/>
            <p:cNvGrpSpPr/>
            <p:nvPr/>
          </p:nvGrpSpPr>
          <p:grpSpPr>
            <a:xfrm>
              <a:off x="-1137028" y="2154849"/>
              <a:ext cx="1485928" cy="110322"/>
              <a:chOff x="4951168" y="2845399"/>
              <a:chExt cx="1485928" cy="110322"/>
            </a:xfrm>
          </p:grpSpPr>
          <p:cxnSp>
            <p:nvCxnSpPr>
              <p:cNvPr id="957" name="Google Shape;957;p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958" name="Google Shape;958;p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grpSp>
        <p:nvGrpSpPr>
          <p:cNvPr id="959" name="Google Shape;959;p7"/>
          <p:cNvGrpSpPr/>
          <p:nvPr/>
        </p:nvGrpSpPr>
        <p:grpSpPr>
          <a:xfrm>
            <a:off x="-1077065" y="4464968"/>
            <a:ext cx="13185103" cy="777983"/>
            <a:chOff x="-1104403" y="2665770"/>
            <a:chExt cx="13185103" cy="777983"/>
          </a:xfrm>
        </p:grpSpPr>
        <p:sp>
          <p:nvSpPr>
            <p:cNvPr id="960" name="Google Shape;960;p7"/>
            <p:cNvSpPr/>
            <p:nvPr/>
          </p:nvSpPr>
          <p:spPr>
            <a:xfrm>
              <a:off x="6096000" y="2714868"/>
              <a:ext cx="5984700" cy="728885"/>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Se realiza el tratamiento de agua potable en la infraestructura del Prado. No obstante, la infraestructura debe ser intervenida de manera inmediata una vez el agente espacial actualice los estudios y diseños.</a:t>
              </a:r>
              <a:endParaRPr sz="1200" b="0" i="0" u="none" strike="noStrike" cap="none">
                <a:solidFill>
                  <a:srgbClr val="242853"/>
                </a:solidFill>
                <a:latin typeface="Verdana"/>
                <a:ea typeface="Verdana"/>
                <a:cs typeface="Verdana"/>
                <a:sym typeface="Verdana"/>
              </a:endParaRPr>
            </a:p>
          </p:txBody>
        </p:sp>
        <p:sp>
          <p:nvSpPr>
            <p:cNvPr id="961" name="Google Shape;961;p7"/>
            <p:cNvSpPr/>
            <p:nvPr/>
          </p:nvSpPr>
          <p:spPr>
            <a:xfrm>
              <a:off x="348850" y="2665770"/>
              <a:ext cx="5212200" cy="4362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200" b="1" i="0" u="none" strike="noStrike" cap="none">
                  <a:solidFill>
                    <a:srgbClr val="2181C1"/>
                  </a:solidFill>
                  <a:latin typeface="Verdana"/>
                  <a:ea typeface="Verdana"/>
                  <a:cs typeface="Verdana"/>
                  <a:sym typeface="Verdana"/>
                </a:rPr>
                <a:t>PLANTA DE TRATAMIENTO:  </a:t>
              </a:r>
              <a:r>
                <a:rPr lang="es-CO" sz="1200" b="0" i="0" u="none" strike="noStrike" cap="none">
                  <a:solidFill>
                    <a:srgbClr val="242853"/>
                  </a:solidFill>
                  <a:latin typeface="Verdana"/>
                  <a:ea typeface="Verdana"/>
                  <a:cs typeface="Verdana"/>
                  <a:sym typeface="Verdana"/>
                </a:rPr>
                <a:t>No se contaba con planta de tratamiento.</a:t>
              </a:r>
              <a:endParaRPr sz="1200" b="0" i="0" u="none" strike="noStrike" cap="none">
                <a:solidFill>
                  <a:srgbClr val="000000"/>
                </a:solidFill>
                <a:latin typeface="Verdana"/>
                <a:ea typeface="Verdana"/>
                <a:cs typeface="Verdana"/>
                <a:sym typeface="Verdana"/>
              </a:endParaRPr>
            </a:p>
          </p:txBody>
        </p:sp>
        <p:sp>
          <p:nvSpPr>
            <p:cNvPr id="962" name="Google Shape;962;p7"/>
            <p:cNvSpPr/>
            <p:nvPr/>
          </p:nvSpPr>
          <p:spPr>
            <a:xfrm>
              <a:off x="5836186" y="2739180"/>
              <a:ext cx="279078" cy="279078"/>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nvGrpSpPr>
            <p:cNvPr id="963" name="Google Shape;963;p7"/>
            <p:cNvGrpSpPr/>
            <p:nvPr/>
          </p:nvGrpSpPr>
          <p:grpSpPr>
            <a:xfrm>
              <a:off x="-1104403" y="2827190"/>
              <a:ext cx="1453381" cy="110400"/>
              <a:chOff x="4983793" y="2992518"/>
              <a:chExt cx="1453381" cy="110400"/>
            </a:xfrm>
          </p:grpSpPr>
          <p:cxnSp>
            <p:nvCxnSpPr>
              <p:cNvPr id="964" name="Google Shape;964;p7"/>
              <p:cNvCxnSpPr/>
              <p:nvPr/>
            </p:nvCxnSpPr>
            <p:spPr>
              <a:xfrm>
                <a:off x="4983793" y="30491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965" name="Google Shape;965;p7"/>
              <p:cNvSpPr/>
              <p:nvPr/>
            </p:nvSpPr>
            <p:spPr>
              <a:xfrm>
                <a:off x="6326774" y="2992518"/>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grpSp>
        <p:nvGrpSpPr>
          <p:cNvPr id="966" name="Google Shape;966;p7"/>
          <p:cNvGrpSpPr/>
          <p:nvPr/>
        </p:nvGrpSpPr>
        <p:grpSpPr>
          <a:xfrm>
            <a:off x="-1137028" y="5322488"/>
            <a:ext cx="13236992" cy="615300"/>
            <a:chOff x="-1137028" y="3098155"/>
            <a:chExt cx="13236992" cy="615300"/>
          </a:xfrm>
        </p:grpSpPr>
        <p:sp>
          <p:nvSpPr>
            <p:cNvPr id="967" name="Google Shape;967;p7"/>
            <p:cNvSpPr/>
            <p:nvPr/>
          </p:nvSpPr>
          <p:spPr>
            <a:xfrm>
              <a:off x="335275" y="3098155"/>
              <a:ext cx="5212200" cy="6153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200" b="1" i="0" u="none" strike="noStrike" cap="none">
                  <a:solidFill>
                    <a:srgbClr val="2181C1"/>
                  </a:solidFill>
                  <a:latin typeface="Verdana"/>
                  <a:ea typeface="Verdana"/>
                  <a:cs typeface="Verdana"/>
                  <a:sym typeface="Verdana"/>
                </a:rPr>
                <a:t>ESTACIÓN DE BOMBEO: </a:t>
              </a:r>
              <a:r>
                <a:rPr lang="es-CO" sz="1200" b="0" i="0" u="none" strike="noStrike" cap="none">
                  <a:solidFill>
                    <a:srgbClr val="242853"/>
                  </a:solidFill>
                  <a:latin typeface="Verdana"/>
                  <a:ea typeface="Verdana"/>
                  <a:cs typeface="Verdana"/>
                  <a:sym typeface="Verdana"/>
                </a:rPr>
                <a:t>La estación de rebombeo de Ovejas contaba con los equipos de bombeo inoperantes y con solo uno funcionando.</a:t>
              </a:r>
              <a:endParaRPr sz="1200" b="0" i="0" u="none" strike="noStrike" cap="none">
                <a:solidFill>
                  <a:srgbClr val="000000"/>
                </a:solidFill>
                <a:latin typeface="Verdana"/>
                <a:ea typeface="Verdana"/>
                <a:cs typeface="Verdana"/>
                <a:sym typeface="Verdana"/>
              </a:endParaRPr>
            </a:p>
          </p:txBody>
        </p:sp>
        <p:sp>
          <p:nvSpPr>
            <p:cNvPr id="968" name="Google Shape;968;p7"/>
            <p:cNvSpPr/>
            <p:nvPr/>
          </p:nvSpPr>
          <p:spPr>
            <a:xfrm>
              <a:off x="6115264" y="3154935"/>
              <a:ext cx="5984700" cy="4755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Se incluyen nueva infraestructura y nuevos equipos de bombeo.</a:t>
              </a:r>
              <a:endParaRPr sz="1200" b="0" i="0" u="none" strike="noStrike" cap="none">
                <a:solidFill>
                  <a:srgbClr val="000000"/>
                </a:solidFill>
                <a:latin typeface="Verdana"/>
                <a:ea typeface="Verdana"/>
                <a:cs typeface="Verdana"/>
                <a:sym typeface="Verdana"/>
              </a:endParaRPr>
            </a:p>
          </p:txBody>
        </p:sp>
        <p:grpSp>
          <p:nvGrpSpPr>
            <p:cNvPr id="969" name="Google Shape;969;p7"/>
            <p:cNvGrpSpPr/>
            <p:nvPr/>
          </p:nvGrpSpPr>
          <p:grpSpPr>
            <a:xfrm>
              <a:off x="5863523" y="3144989"/>
              <a:ext cx="284574" cy="279078"/>
              <a:chOff x="5353002" y="3187199"/>
              <a:chExt cx="401657" cy="393901"/>
            </a:xfrm>
          </p:grpSpPr>
          <p:sp>
            <p:nvSpPr>
              <p:cNvPr id="970" name="Google Shape;970;p7"/>
              <p:cNvSpPr/>
              <p:nvPr/>
            </p:nvSpPr>
            <p:spPr>
              <a:xfrm>
                <a:off x="5353002" y="3187199"/>
                <a:ext cx="393900" cy="393901"/>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71" name="Google Shape;971;p7" descr="Thumbs up sign con relleno sólido"/>
              <p:cNvPicPr preferRelativeResize="0"/>
              <p:nvPr/>
            </p:nvPicPr>
            <p:blipFill rotWithShape="1">
              <a:blip r:embed="rId3">
                <a:alphaModFix/>
              </a:blip>
              <a:srcRect/>
              <a:stretch/>
            </p:blipFill>
            <p:spPr>
              <a:xfrm>
                <a:off x="5449348" y="3222389"/>
                <a:ext cx="305311" cy="305312"/>
              </a:xfrm>
              <a:prstGeom prst="rect">
                <a:avLst/>
              </a:prstGeom>
              <a:noFill/>
              <a:ln>
                <a:noFill/>
              </a:ln>
            </p:spPr>
          </p:pic>
        </p:grpSp>
        <p:grpSp>
          <p:nvGrpSpPr>
            <p:cNvPr id="972" name="Google Shape;972;p7"/>
            <p:cNvGrpSpPr/>
            <p:nvPr/>
          </p:nvGrpSpPr>
          <p:grpSpPr>
            <a:xfrm>
              <a:off x="-1137028" y="3205287"/>
              <a:ext cx="1485928" cy="110322"/>
              <a:chOff x="4951168" y="2845399"/>
              <a:chExt cx="1485928" cy="110322"/>
            </a:xfrm>
          </p:grpSpPr>
          <p:cxnSp>
            <p:nvCxnSpPr>
              <p:cNvPr id="973" name="Google Shape;973;p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974" name="Google Shape;974;p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sp>
        <p:nvSpPr>
          <p:cNvPr id="975" name="Google Shape;975;p7"/>
          <p:cNvSpPr txBox="1"/>
          <p:nvPr/>
        </p:nvSpPr>
        <p:spPr>
          <a:xfrm>
            <a:off x="337900" y="6392640"/>
            <a:ext cx="205805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ACUECAR S.A. ESP</a:t>
            </a:r>
            <a:endParaRPr sz="1000" b="1" i="1" u="none" strike="noStrike" cap="none">
              <a:solidFill>
                <a:srgbClr val="A5A5A5"/>
              </a:solidFill>
              <a:latin typeface="Verdana"/>
              <a:ea typeface="Verdana"/>
              <a:cs typeface="Verdana"/>
              <a:sym typeface="Verdana"/>
            </a:endParaRPr>
          </a:p>
        </p:txBody>
      </p:sp>
      <p:grpSp>
        <p:nvGrpSpPr>
          <p:cNvPr id="976" name="Google Shape;976;p7"/>
          <p:cNvGrpSpPr/>
          <p:nvPr/>
        </p:nvGrpSpPr>
        <p:grpSpPr>
          <a:xfrm>
            <a:off x="129325" y="1290298"/>
            <a:ext cx="360000" cy="360000"/>
            <a:chOff x="5452811" y="305543"/>
            <a:chExt cx="360000" cy="360000"/>
          </a:xfrm>
        </p:grpSpPr>
        <p:sp>
          <p:nvSpPr>
            <p:cNvPr id="977" name="Google Shape;977;p7"/>
            <p:cNvSpPr/>
            <p:nvPr/>
          </p:nvSpPr>
          <p:spPr>
            <a:xfrm>
              <a:off x="5452811"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978" name="Google Shape;978;p7"/>
            <p:cNvSpPr/>
            <p:nvPr/>
          </p:nvSpPr>
          <p:spPr>
            <a:xfrm>
              <a:off x="5452811"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79" name="Google Shape;979;p7" descr="ACUECAR S.A E.S.P"/>
          <p:cNvPicPr preferRelativeResize="0"/>
          <p:nvPr/>
        </p:nvPicPr>
        <p:blipFill rotWithShape="1">
          <a:blip r:embed="rId4">
            <a:alphaModFix/>
          </a:blip>
          <a:srcRect/>
          <a:stretch/>
        </p:blipFill>
        <p:spPr>
          <a:xfrm>
            <a:off x="4903555" y="666274"/>
            <a:ext cx="3016341" cy="548384"/>
          </a:xfrm>
          <a:prstGeom prst="rect">
            <a:avLst/>
          </a:prstGeom>
          <a:noFill/>
          <a:ln>
            <a:noFill/>
          </a:ln>
        </p:spPr>
      </p:pic>
      <p:pic>
        <p:nvPicPr>
          <p:cNvPr id="980" name="Google Shape;980;p7" descr="Thumbs up sign con relleno sólido"/>
          <p:cNvPicPr preferRelativeResize="0"/>
          <p:nvPr/>
        </p:nvPicPr>
        <p:blipFill rotWithShape="1">
          <a:blip r:embed="rId5">
            <a:alphaModFix/>
          </a:blip>
          <a:srcRect/>
          <a:stretch/>
        </p:blipFill>
        <p:spPr>
          <a:xfrm rot="-5400000">
            <a:off x="5857937" y="2732639"/>
            <a:ext cx="216313" cy="218368"/>
          </a:xfrm>
          <a:prstGeom prst="rect">
            <a:avLst/>
          </a:prstGeom>
          <a:noFill/>
          <a:ln>
            <a:noFill/>
          </a:ln>
        </p:spPr>
      </p:pic>
      <p:pic>
        <p:nvPicPr>
          <p:cNvPr id="981" name="Google Shape;981;p7" descr="Thumbs up sign con relleno sólido"/>
          <p:cNvPicPr preferRelativeResize="0"/>
          <p:nvPr/>
        </p:nvPicPr>
        <p:blipFill rotWithShape="1">
          <a:blip r:embed="rId5">
            <a:alphaModFix/>
          </a:blip>
          <a:srcRect/>
          <a:stretch/>
        </p:blipFill>
        <p:spPr>
          <a:xfrm rot="-5400000">
            <a:off x="5864551" y="4562899"/>
            <a:ext cx="216313" cy="2183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9"/>
          <p:cNvSpPr/>
          <p:nvPr/>
        </p:nvSpPr>
        <p:spPr>
          <a:xfrm rot="10800000" flipH="1">
            <a:off x="7578625" y="92016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987" name="Google Shape;987;p9"/>
          <p:cNvSpPr/>
          <p:nvPr/>
        </p:nvSpPr>
        <p:spPr>
          <a:xfrm rot="10800000" flipH="1">
            <a:off x="-84747" y="55675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988" name="Google Shape;988;p9"/>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25</a:t>
            </a:fld>
            <a:endParaRPr/>
          </a:p>
        </p:txBody>
      </p:sp>
      <p:sp>
        <p:nvSpPr>
          <p:cNvPr id="989" name="Google Shape;989;p9"/>
          <p:cNvSpPr txBox="1"/>
          <p:nvPr/>
        </p:nvSpPr>
        <p:spPr>
          <a:xfrm>
            <a:off x="862997" y="655940"/>
            <a:ext cx="34772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400" b="0" i="0" u="none" strike="noStrike" cap="none">
              <a:solidFill>
                <a:srgbClr val="000000"/>
              </a:solidFill>
              <a:latin typeface="Arial"/>
              <a:ea typeface="Arial"/>
              <a:cs typeface="Arial"/>
              <a:sym typeface="Arial"/>
            </a:endParaRPr>
          </a:p>
        </p:txBody>
      </p:sp>
      <p:sp>
        <p:nvSpPr>
          <p:cNvPr id="990" name="Google Shape;990;p9"/>
          <p:cNvSpPr txBox="1"/>
          <p:nvPr/>
        </p:nvSpPr>
        <p:spPr>
          <a:xfrm>
            <a:off x="8261168" y="1026572"/>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grpSp>
        <p:nvGrpSpPr>
          <p:cNvPr id="991" name="Google Shape;991;p9"/>
          <p:cNvGrpSpPr/>
          <p:nvPr/>
        </p:nvGrpSpPr>
        <p:grpSpPr>
          <a:xfrm>
            <a:off x="-1132040" y="2893732"/>
            <a:ext cx="13185687" cy="1105415"/>
            <a:chOff x="-1083815" y="4399893"/>
            <a:chExt cx="13185687" cy="1105415"/>
          </a:xfrm>
        </p:grpSpPr>
        <p:sp>
          <p:nvSpPr>
            <p:cNvPr id="992" name="Google Shape;992;p9"/>
            <p:cNvSpPr/>
            <p:nvPr/>
          </p:nvSpPr>
          <p:spPr>
            <a:xfrm>
              <a:off x="6117172" y="4399893"/>
              <a:ext cx="5984700" cy="1105415"/>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s-CO" sz="1200" b="1" i="0" u="none" strike="noStrike" cap="none">
                  <a:solidFill>
                    <a:srgbClr val="242853"/>
                  </a:solidFill>
                  <a:latin typeface="Verdana"/>
                  <a:ea typeface="Verdana"/>
                  <a:cs typeface="Verdana"/>
                  <a:sym typeface="Verdana"/>
                </a:rPr>
                <a:t>Superada parcialmente: </a:t>
              </a:r>
              <a:r>
                <a:rPr lang="es-CO" sz="1200" b="0" i="0" u="none" strike="noStrike" cap="none">
                  <a:solidFill>
                    <a:srgbClr val="002060"/>
                  </a:solidFill>
                  <a:latin typeface="Verdana"/>
                  <a:ea typeface="Verdana"/>
                  <a:cs typeface="Verdana"/>
                  <a:sym typeface="Verdana"/>
                </a:rPr>
                <a:t>Actualmente se alcanza una cobertura en los barrios normalizados. Sin embargo, existen construcciones en zonas de expansión no legalizadas que podrían afectar la cobertura total y la expansión del servicio a futuro.</a:t>
              </a:r>
              <a:endParaRPr sz="1200" b="0" i="0" u="none" strike="noStrike" cap="none">
                <a:solidFill>
                  <a:srgbClr val="002060"/>
                </a:solidFill>
                <a:latin typeface="Verdana"/>
                <a:ea typeface="Verdana"/>
                <a:cs typeface="Verdana"/>
                <a:sym typeface="Verdana"/>
              </a:endParaRPr>
            </a:p>
          </p:txBody>
        </p:sp>
        <p:sp>
          <p:nvSpPr>
            <p:cNvPr id="993" name="Google Shape;993;p9"/>
            <p:cNvSpPr/>
            <p:nvPr/>
          </p:nvSpPr>
          <p:spPr>
            <a:xfrm>
              <a:off x="381562" y="4510705"/>
              <a:ext cx="5212080" cy="24607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200" b="1" i="0" u="none" strike="noStrike" cap="none">
                  <a:solidFill>
                    <a:srgbClr val="2181C1"/>
                  </a:solidFill>
                  <a:latin typeface="Verdana"/>
                  <a:ea typeface="Verdana"/>
                  <a:cs typeface="Verdana"/>
                  <a:sym typeface="Verdana"/>
                </a:rPr>
                <a:t>COBERTURA</a:t>
              </a:r>
              <a:r>
                <a:rPr lang="es-CO" sz="1200" b="0" i="0" u="none" strike="noStrike" cap="none">
                  <a:solidFill>
                    <a:srgbClr val="2181C1"/>
                  </a:solidFill>
                  <a:latin typeface="Verdana"/>
                  <a:ea typeface="Verdana"/>
                  <a:cs typeface="Verdana"/>
                  <a:sym typeface="Verdana"/>
                </a:rPr>
                <a:t>: </a:t>
              </a:r>
              <a:r>
                <a:rPr lang="es-CO" sz="1200" b="0" i="0" u="none" strike="noStrike" cap="none">
                  <a:solidFill>
                    <a:srgbClr val="242853"/>
                  </a:solidFill>
                  <a:latin typeface="Verdana"/>
                  <a:ea typeface="Verdana"/>
                  <a:cs typeface="Verdana"/>
                  <a:sym typeface="Verdana"/>
                </a:rPr>
                <a:t>La cobertura del servicio era del 1 %.</a:t>
              </a:r>
              <a:endParaRPr sz="1200" b="0" i="0" u="none" strike="noStrike" cap="none">
                <a:solidFill>
                  <a:srgbClr val="000000"/>
                </a:solidFill>
                <a:latin typeface="Verdana"/>
                <a:ea typeface="Verdana"/>
                <a:cs typeface="Verdana"/>
                <a:sym typeface="Verdana"/>
              </a:endParaRPr>
            </a:p>
          </p:txBody>
        </p:sp>
        <p:sp>
          <p:nvSpPr>
            <p:cNvPr id="994" name="Google Shape;994;p9"/>
            <p:cNvSpPr/>
            <p:nvPr/>
          </p:nvSpPr>
          <p:spPr>
            <a:xfrm>
              <a:off x="5946206" y="4578583"/>
              <a:ext cx="279124" cy="279124"/>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nvGrpSpPr>
            <p:cNvPr id="995" name="Google Shape;995;p9"/>
            <p:cNvGrpSpPr/>
            <p:nvPr/>
          </p:nvGrpSpPr>
          <p:grpSpPr>
            <a:xfrm>
              <a:off x="-1083815" y="4578582"/>
              <a:ext cx="1520538" cy="110322"/>
              <a:chOff x="5004381" y="3288757"/>
              <a:chExt cx="1520538" cy="110322"/>
            </a:xfrm>
          </p:grpSpPr>
          <p:cxnSp>
            <p:nvCxnSpPr>
              <p:cNvPr id="996" name="Google Shape;996;p9"/>
              <p:cNvCxnSpPr/>
              <p:nvPr/>
            </p:nvCxnSpPr>
            <p:spPr>
              <a:xfrm>
                <a:off x="5004381" y="3313553"/>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997" name="Google Shape;997;p9"/>
              <p:cNvSpPr/>
              <p:nvPr/>
            </p:nvSpPr>
            <p:spPr>
              <a:xfrm>
                <a:off x="6414597" y="3288757"/>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sp>
        <p:nvSpPr>
          <p:cNvPr id="998" name="Google Shape;998;p9"/>
          <p:cNvSpPr txBox="1"/>
          <p:nvPr/>
        </p:nvSpPr>
        <p:spPr>
          <a:xfrm>
            <a:off x="337900" y="6392640"/>
            <a:ext cx="205805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ACUECAR S.A. ESP</a:t>
            </a:r>
            <a:endParaRPr sz="1000" b="1" i="1" u="none" strike="noStrike" cap="none">
              <a:solidFill>
                <a:srgbClr val="A5A5A5"/>
              </a:solidFill>
              <a:latin typeface="Verdana"/>
              <a:ea typeface="Verdana"/>
              <a:cs typeface="Verdana"/>
              <a:sym typeface="Verdana"/>
            </a:endParaRPr>
          </a:p>
        </p:txBody>
      </p:sp>
      <p:grpSp>
        <p:nvGrpSpPr>
          <p:cNvPr id="999" name="Google Shape;999;p9"/>
          <p:cNvGrpSpPr/>
          <p:nvPr/>
        </p:nvGrpSpPr>
        <p:grpSpPr>
          <a:xfrm>
            <a:off x="129325" y="1290298"/>
            <a:ext cx="360000" cy="360000"/>
            <a:chOff x="5452811" y="305543"/>
            <a:chExt cx="360000" cy="360000"/>
          </a:xfrm>
        </p:grpSpPr>
        <p:sp>
          <p:nvSpPr>
            <p:cNvPr id="1000" name="Google Shape;1000;p9"/>
            <p:cNvSpPr/>
            <p:nvPr/>
          </p:nvSpPr>
          <p:spPr>
            <a:xfrm>
              <a:off x="5452811"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001" name="Google Shape;1001;p9"/>
            <p:cNvSpPr/>
            <p:nvPr/>
          </p:nvSpPr>
          <p:spPr>
            <a:xfrm>
              <a:off x="5452811"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02" name="Google Shape;1002;p9" descr="ACUECAR S.A E.S.P"/>
          <p:cNvPicPr preferRelativeResize="0"/>
          <p:nvPr/>
        </p:nvPicPr>
        <p:blipFill rotWithShape="1">
          <a:blip r:embed="rId3">
            <a:alphaModFix/>
          </a:blip>
          <a:srcRect/>
          <a:stretch/>
        </p:blipFill>
        <p:spPr>
          <a:xfrm>
            <a:off x="4903555" y="666274"/>
            <a:ext cx="3016341" cy="548384"/>
          </a:xfrm>
          <a:prstGeom prst="rect">
            <a:avLst/>
          </a:prstGeom>
          <a:noFill/>
          <a:ln>
            <a:noFill/>
          </a:ln>
        </p:spPr>
      </p:pic>
      <p:grpSp>
        <p:nvGrpSpPr>
          <p:cNvPr id="1003" name="Google Shape;1003;p9"/>
          <p:cNvGrpSpPr/>
          <p:nvPr/>
        </p:nvGrpSpPr>
        <p:grpSpPr>
          <a:xfrm>
            <a:off x="-1164081" y="1760236"/>
            <a:ext cx="13217728" cy="1068550"/>
            <a:chOff x="-1137028" y="3436953"/>
            <a:chExt cx="13217728" cy="1068550"/>
          </a:xfrm>
        </p:grpSpPr>
        <p:sp>
          <p:nvSpPr>
            <p:cNvPr id="1004" name="Google Shape;1004;p9"/>
            <p:cNvSpPr/>
            <p:nvPr/>
          </p:nvSpPr>
          <p:spPr>
            <a:xfrm>
              <a:off x="335275" y="3609946"/>
              <a:ext cx="5212200" cy="4362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200" b="1" i="0" u="none" strike="noStrike" cap="none">
                  <a:solidFill>
                    <a:srgbClr val="2181C1"/>
                  </a:solidFill>
                  <a:latin typeface="Verdana"/>
                  <a:ea typeface="Verdana"/>
                  <a:cs typeface="Verdana"/>
                  <a:sym typeface="Verdana"/>
                </a:rPr>
                <a:t>ALMACENAMIENTO: </a:t>
              </a:r>
              <a:r>
                <a:rPr lang="es-CO" sz="1200" b="0" i="0" u="none" strike="noStrike" cap="none">
                  <a:solidFill>
                    <a:srgbClr val="242853"/>
                  </a:solidFill>
                  <a:latin typeface="Verdana"/>
                  <a:ea typeface="Verdana"/>
                  <a:cs typeface="Verdana"/>
                  <a:sym typeface="Verdana"/>
                </a:rPr>
                <a:t>Tanques de almacenamiento en procesos de deterioro.</a:t>
              </a:r>
              <a:endParaRPr sz="1200" b="0" i="0" u="none" strike="noStrike" cap="none">
                <a:solidFill>
                  <a:srgbClr val="000000"/>
                </a:solidFill>
                <a:latin typeface="Verdana"/>
                <a:ea typeface="Verdana"/>
                <a:cs typeface="Verdana"/>
                <a:sym typeface="Verdana"/>
              </a:endParaRPr>
            </a:p>
          </p:txBody>
        </p:sp>
        <p:sp>
          <p:nvSpPr>
            <p:cNvPr id="1005" name="Google Shape;1005;p9"/>
            <p:cNvSpPr/>
            <p:nvPr/>
          </p:nvSpPr>
          <p:spPr>
            <a:xfrm>
              <a:off x="6096000" y="3436953"/>
              <a:ext cx="5984700" cy="1068550"/>
            </a:xfrm>
            <a:prstGeom prst="roundRect">
              <a:avLst>
                <a:gd name="adj" fmla="val 12874"/>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1200" b="1" i="0" u="none" strike="noStrike" cap="none">
                <a:solidFill>
                  <a:srgbClr val="242853"/>
                </a:solidFill>
                <a:latin typeface="Verdana"/>
                <a:ea typeface="Verdana"/>
                <a:cs typeface="Verdana"/>
                <a:sym typeface="Verdana"/>
              </a:endParaRPr>
            </a:p>
            <a:p>
              <a:pPr marL="0" marR="0" lvl="0" indent="0" algn="just" rtl="0">
                <a:lnSpc>
                  <a:spcPct val="100000"/>
                </a:lnSpc>
                <a:spcBef>
                  <a:spcPts val="0"/>
                </a:spcBef>
                <a:spcAft>
                  <a:spcPts val="0"/>
                </a:spcAft>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Se realiza una mejora significativa en el almacenamiento,  incluyendo nuevos tanques en el municipio. No obstante, la infraestructura debe ser intervenida de manera inmediata una vez el agente espacial actualice los estudios y diseños de almacenamiento podría verse afectada por riesgos de deslizamiento, encontrándose pendiente la ejecución del proyecto de apantallamiento Tanque El Prado. </a:t>
              </a:r>
              <a:endParaRPr/>
            </a:p>
            <a:p>
              <a:pPr marL="0" marR="0" lvl="0" indent="0" algn="just" rtl="0">
                <a:lnSpc>
                  <a:spcPct val="100000"/>
                </a:lnSpc>
                <a:spcBef>
                  <a:spcPts val="0"/>
                </a:spcBef>
                <a:spcAft>
                  <a:spcPts val="0"/>
                </a:spcAft>
                <a:buNone/>
              </a:pPr>
              <a:endParaRPr sz="1200" b="0" i="0" u="none" strike="noStrike" cap="none">
                <a:solidFill>
                  <a:srgbClr val="FF0000"/>
                </a:solidFill>
                <a:latin typeface="Verdana"/>
                <a:ea typeface="Verdana"/>
                <a:cs typeface="Verdana"/>
                <a:sym typeface="Verdana"/>
              </a:endParaRPr>
            </a:p>
          </p:txBody>
        </p:sp>
        <p:grpSp>
          <p:nvGrpSpPr>
            <p:cNvPr id="1006" name="Google Shape;1006;p9"/>
            <p:cNvGrpSpPr/>
            <p:nvPr/>
          </p:nvGrpSpPr>
          <p:grpSpPr>
            <a:xfrm>
              <a:off x="5882501" y="3710368"/>
              <a:ext cx="279124" cy="279124"/>
              <a:chOff x="5379584" y="3307181"/>
              <a:chExt cx="393960" cy="393960"/>
            </a:xfrm>
          </p:grpSpPr>
          <p:sp>
            <p:nvSpPr>
              <p:cNvPr id="1007" name="Google Shape;1007;p9"/>
              <p:cNvSpPr/>
              <p:nvPr/>
            </p:nvSpPr>
            <p:spPr>
              <a:xfrm>
                <a:off x="5379584" y="3307181"/>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08" name="Google Shape;1008;p9" descr="Thumbs up sign con relleno sólido"/>
              <p:cNvPicPr preferRelativeResize="0"/>
              <p:nvPr/>
            </p:nvPicPr>
            <p:blipFill rotWithShape="1">
              <a:blip r:embed="rId4">
                <a:alphaModFix/>
              </a:blip>
              <a:srcRect/>
              <a:stretch/>
            </p:blipFill>
            <p:spPr>
              <a:xfrm>
                <a:off x="5461364" y="3357073"/>
                <a:ext cx="305310" cy="305311"/>
              </a:xfrm>
              <a:prstGeom prst="rect">
                <a:avLst/>
              </a:prstGeom>
              <a:noFill/>
              <a:ln>
                <a:noFill/>
              </a:ln>
            </p:spPr>
          </p:pic>
        </p:grpSp>
        <p:grpSp>
          <p:nvGrpSpPr>
            <p:cNvPr id="1009" name="Google Shape;1009;p9"/>
            <p:cNvGrpSpPr/>
            <p:nvPr/>
          </p:nvGrpSpPr>
          <p:grpSpPr>
            <a:xfrm>
              <a:off x="-1137028" y="3677803"/>
              <a:ext cx="1485928" cy="110322"/>
              <a:chOff x="4951168" y="2845399"/>
              <a:chExt cx="1485928" cy="110322"/>
            </a:xfrm>
          </p:grpSpPr>
          <p:cxnSp>
            <p:nvCxnSpPr>
              <p:cNvPr id="1010" name="Google Shape;1010;p9"/>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011" name="Google Shape;1011;p9"/>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grpSp>
        <p:nvGrpSpPr>
          <p:cNvPr id="1012" name="Google Shape;1012;p9"/>
          <p:cNvGrpSpPr/>
          <p:nvPr/>
        </p:nvGrpSpPr>
        <p:grpSpPr>
          <a:xfrm>
            <a:off x="-1164092" y="4009066"/>
            <a:ext cx="13217739" cy="494100"/>
            <a:chOff x="-1137028" y="4485373"/>
            <a:chExt cx="13254253" cy="494100"/>
          </a:xfrm>
        </p:grpSpPr>
        <p:sp>
          <p:nvSpPr>
            <p:cNvPr id="1013" name="Google Shape;1013;p9"/>
            <p:cNvSpPr/>
            <p:nvPr/>
          </p:nvSpPr>
          <p:spPr>
            <a:xfrm>
              <a:off x="6132525" y="4609423"/>
              <a:ext cx="5984700" cy="2460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150" b="1" i="0" u="none" strike="noStrike" cap="none">
                  <a:solidFill>
                    <a:srgbClr val="242853"/>
                  </a:solidFill>
                  <a:latin typeface="Verdana"/>
                  <a:ea typeface="Verdana"/>
                  <a:cs typeface="Verdana"/>
                  <a:sym typeface="Verdana"/>
                </a:rPr>
                <a:t>Superada</a:t>
              </a:r>
              <a:r>
                <a:rPr lang="es-CO" sz="1150" b="0" i="0" u="none" strike="noStrike" cap="none">
                  <a:solidFill>
                    <a:srgbClr val="242853"/>
                  </a:solidFill>
                  <a:latin typeface="Verdana"/>
                  <a:ea typeface="Verdana"/>
                  <a:cs typeface="Verdana"/>
                  <a:sym typeface="Verdana"/>
                </a:rPr>
                <a:t>: Se cuenta con redes de distribución y sectorización hidráulica.</a:t>
              </a:r>
              <a:endParaRPr sz="1150" b="0" i="0" u="none" strike="noStrike" cap="none">
                <a:solidFill>
                  <a:srgbClr val="000000"/>
                </a:solidFill>
                <a:latin typeface="Verdana"/>
                <a:ea typeface="Verdana"/>
                <a:cs typeface="Verdana"/>
                <a:sym typeface="Verdana"/>
              </a:endParaRPr>
            </a:p>
          </p:txBody>
        </p:sp>
        <p:sp>
          <p:nvSpPr>
            <p:cNvPr id="1014" name="Google Shape;1014;p9"/>
            <p:cNvSpPr/>
            <p:nvPr/>
          </p:nvSpPr>
          <p:spPr>
            <a:xfrm>
              <a:off x="335275" y="4485373"/>
              <a:ext cx="5212200" cy="494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150" b="1" i="0" u="none" strike="noStrike" cap="none">
                  <a:solidFill>
                    <a:srgbClr val="2181C1"/>
                  </a:solidFill>
                  <a:latin typeface="Verdana"/>
                  <a:ea typeface="Verdana"/>
                  <a:cs typeface="Verdana"/>
                  <a:sym typeface="Verdana"/>
                </a:rPr>
                <a:t>REDES LOCALES Y DE DISTRIBUCIÓN: </a:t>
              </a:r>
              <a:r>
                <a:rPr lang="es-CO" sz="1150" b="0" i="0" u="none" strike="noStrike" cap="none">
                  <a:solidFill>
                    <a:srgbClr val="242853"/>
                  </a:solidFill>
                  <a:latin typeface="Verdana"/>
                  <a:ea typeface="Verdana"/>
                  <a:cs typeface="Verdana"/>
                  <a:sym typeface="Verdana"/>
                </a:rPr>
                <a:t>Estado de las redes locales de distribución era deficiente.</a:t>
              </a:r>
              <a:endParaRPr sz="1150" b="0" i="0" u="none" strike="noStrike" cap="none">
                <a:solidFill>
                  <a:srgbClr val="000000"/>
                </a:solidFill>
                <a:latin typeface="Verdana"/>
                <a:ea typeface="Verdana"/>
                <a:cs typeface="Verdana"/>
                <a:sym typeface="Verdana"/>
              </a:endParaRPr>
            </a:p>
          </p:txBody>
        </p:sp>
        <p:grpSp>
          <p:nvGrpSpPr>
            <p:cNvPr id="1015" name="Google Shape;1015;p9"/>
            <p:cNvGrpSpPr/>
            <p:nvPr/>
          </p:nvGrpSpPr>
          <p:grpSpPr>
            <a:xfrm>
              <a:off x="5916021" y="4574755"/>
              <a:ext cx="279078" cy="279078"/>
              <a:chOff x="5426891" y="3107373"/>
              <a:chExt cx="393900" cy="393900"/>
            </a:xfrm>
          </p:grpSpPr>
          <p:sp>
            <p:nvSpPr>
              <p:cNvPr id="1016" name="Google Shape;1016;p9"/>
              <p:cNvSpPr/>
              <p:nvPr/>
            </p:nvSpPr>
            <p:spPr>
              <a:xfrm>
                <a:off x="5426891" y="310737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17" name="Google Shape;1017;p9" descr="Thumbs up sign con relleno sólido"/>
              <p:cNvPicPr preferRelativeResize="0"/>
              <p:nvPr/>
            </p:nvPicPr>
            <p:blipFill rotWithShape="1">
              <a:blip r:embed="rId4">
                <a:alphaModFix/>
              </a:blip>
              <a:srcRect/>
              <a:stretch/>
            </p:blipFill>
            <p:spPr>
              <a:xfrm>
                <a:off x="5483953" y="3122917"/>
                <a:ext cx="305311" cy="305311"/>
              </a:xfrm>
              <a:prstGeom prst="rect">
                <a:avLst/>
              </a:prstGeom>
              <a:noFill/>
              <a:ln>
                <a:noFill/>
              </a:ln>
            </p:spPr>
          </p:pic>
        </p:grpSp>
        <p:grpSp>
          <p:nvGrpSpPr>
            <p:cNvPr id="1018" name="Google Shape;1018;p9"/>
            <p:cNvGrpSpPr/>
            <p:nvPr/>
          </p:nvGrpSpPr>
          <p:grpSpPr>
            <a:xfrm>
              <a:off x="-1137028" y="4675528"/>
              <a:ext cx="1486006" cy="110400"/>
              <a:chOff x="4951168" y="2845399"/>
              <a:chExt cx="1486006" cy="110400"/>
            </a:xfrm>
          </p:grpSpPr>
          <p:cxnSp>
            <p:nvCxnSpPr>
              <p:cNvPr id="1019" name="Google Shape;1019;p9"/>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1020" name="Google Shape;1020;p9"/>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grpSp>
        <p:nvGrpSpPr>
          <p:cNvPr id="1021" name="Google Shape;1021;p9"/>
          <p:cNvGrpSpPr/>
          <p:nvPr/>
        </p:nvGrpSpPr>
        <p:grpSpPr>
          <a:xfrm>
            <a:off x="-1132040" y="4561262"/>
            <a:ext cx="13217728" cy="872383"/>
            <a:chOff x="-1137028" y="4898325"/>
            <a:chExt cx="13217728" cy="872383"/>
          </a:xfrm>
        </p:grpSpPr>
        <p:sp>
          <p:nvSpPr>
            <p:cNvPr id="1022" name="Google Shape;1022;p9"/>
            <p:cNvSpPr/>
            <p:nvPr/>
          </p:nvSpPr>
          <p:spPr>
            <a:xfrm>
              <a:off x="335280" y="4954493"/>
              <a:ext cx="5212200" cy="246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150" b="1" i="0" u="none" strike="noStrike" cap="none">
                  <a:solidFill>
                    <a:srgbClr val="2181C1"/>
                  </a:solidFill>
                  <a:latin typeface="Verdana"/>
                  <a:ea typeface="Verdana"/>
                  <a:cs typeface="Verdana"/>
                  <a:sym typeface="Verdana"/>
                </a:rPr>
                <a:t>MICROMEDICIÓN Y MACROMEDICIÓN: </a:t>
              </a:r>
              <a:r>
                <a:rPr lang="es-CO" sz="1150" b="0" i="0" u="none" strike="noStrike" cap="none">
                  <a:solidFill>
                    <a:srgbClr val="242853"/>
                  </a:solidFill>
                  <a:latin typeface="Verdana"/>
                  <a:ea typeface="Verdana"/>
                  <a:cs typeface="Verdana"/>
                  <a:sym typeface="Verdana"/>
                </a:rPr>
                <a:t>No había medición.</a:t>
              </a:r>
              <a:endParaRPr sz="1150" b="0" i="0" u="none" strike="noStrike" cap="none">
                <a:solidFill>
                  <a:srgbClr val="000000"/>
                </a:solidFill>
                <a:latin typeface="Verdana"/>
                <a:ea typeface="Verdana"/>
                <a:cs typeface="Verdana"/>
                <a:sym typeface="Verdana"/>
              </a:endParaRPr>
            </a:p>
          </p:txBody>
        </p:sp>
        <p:sp>
          <p:nvSpPr>
            <p:cNvPr id="1023" name="Google Shape;1023;p9"/>
            <p:cNvSpPr/>
            <p:nvPr/>
          </p:nvSpPr>
          <p:spPr>
            <a:xfrm>
              <a:off x="6096000" y="4898325"/>
              <a:ext cx="5984700" cy="872383"/>
            </a:xfrm>
            <a:prstGeom prst="roundRect">
              <a:avLst>
                <a:gd name="adj" fmla="val 12874"/>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s-CO" sz="1150" b="1" i="0" u="none" strike="noStrike" cap="none">
                  <a:solidFill>
                    <a:srgbClr val="242853"/>
                  </a:solidFill>
                  <a:latin typeface="Verdana"/>
                  <a:ea typeface="Verdana"/>
                  <a:cs typeface="Verdana"/>
                  <a:sym typeface="Verdana"/>
                </a:rPr>
                <a:t>Superada: </a:t>
              </a:r>
              <a:r>
                <a:rPr lang="es-CO" sz="1150" b="0" i="0" u="none" strike="noStrike" cap="none">
                  <a:solidFill>
                    <a:srgbClr val="242853"/>
                  </a:solidFill>
                  <a:latin typeface="Verdana"/>
                  <a:ea typeface="Verdana"/>
                  <a:cs typeface="Verdana"/>
                  <a:sym typeface="Verdana"/>
                </a:rPr>
                <a:t>Se cuenta con micromedición con el 92,89% y macro </a:t>
              </a:r>
              <a:r>
                <a:rPr lang="es-CO" sz="1150" b="0" i="0" u="none" strike="noStrike" cap="none">
                  <a:solidFill>
                    <a:srgbClr val="002060"/>
                  </a:solidFill>
                  <a:latin typeface="Verdana"/>
                  <a:ea typeface="Verdana"/>
                  <a:cs typeface="Verdana"/>
                  <a:sym typeface="Verdana"/>
                </a:rPr>
                <a:t>medición el 90% de cobertura. </a:t>
              </a:r>
              <a:r>
                <a:rPr lang="es-CO" sz="1150" b="0" i="0" u="none" strike="noStrike" cap="none">
                  <a:solidFill>
                    <a:srgbClr val="242853"/>
                  </a:solidFill>
                  <a:latin typeface="Verdana"/>
                  <a:ea typeface="Verdana"/>
                  <a:cs typeface="Verdana"/>
                  <a:sym typeface="Verdana"/>
                </a:rPr>
                <a:t>No obstante, en el plan preventivo y correctivo se debe considerar el desgaste de los medidores, a fin de no afectar el indicador favorable alcanzado.</a:t>
              </a:r>
              <a:endParaRPr sz="1150" b="0" i="0" u="none" strike="noStrike" cap="none">
                <a:solidFill>
                  <a:srgbClr val="242853"/>
                </a:solidFill>
                <a:latin typeface="Verdana"/>
                <a:ea typeface="Verdana"/>
                <a:cs typeface="Verdana"/>
                <a:sym typeface="Verdana"/>
              </a:endParaRPr>
            </a:p>
          </p:txBody>
        </p:sp>
        <p:grpSp>
          <p:nvGrpSpPr>
            <p:cNvPr id="1024" name="Google Shape;1024;p9"/>
            <p:cNvGrpSpPr/>
            <p:nvPr/>
          </p:nvGrpSpPr>
          <p:grpSpPr>
            <a:xfrm>
              <a:off x="5836286" y="4932053"/>
              <a:ext cx="279078" cy="279078"/>
              <a:chOff x="5314420" y="3148633"/>
              <a:chExt cx="393900" cy="393900"/>
            </a:xfrm>
          </p:grpSpPr>
          <p:sp>
            <p:nvSpPr>
              <p:cNvPr id="1025" name="Google Shape;1025;p9"/>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26" name="Google Shape;1026;p9" descr="Thumbs up sign con relleno sólido"/>
              <p:cNvPicPr preferRelativeResize="0"/>
              <p:nvPr/>
            </p:nvPicPr>
            <p:blipFill rotWithShape="1">
              <a:blip r:embed="rId4">
                <a:alphaModFix/>
              </a:blip>
              <a:srcRect/>
              <a:stretch/>
            </p:blipFill>
            <p:spPr>
              <a:xfrm>
                <a:off x="5379484" y="3194492"/>
                <a:ext cx="305311" cy="305311"/>
              </a:xfrm>
              <a:prstGeom prst="rect">
                <a:avLst/>
              </a:prstGeom>
              <a:noFill/>
              <a:ln>
                <a:noFill/>
              </a:ln>
            </p:spPr>
          </p:pic>
        </p:grpSp>
        <p:grpSp>
          <p:nvGrpSpPr>
            <p:cNvPr id="1027" name="Google Shape;1027;p9"/>
            <p:cNvGrpSpPr/>
            <p:nvPr/>
          </p:nvGrpSpPr>
          <p:grpSpPr>
            <a:xfrm>
              <a:off x="-1137028" y="5022369"/>
              <a:ext cx="1486006" cy="110400"/>
              <a:chOff x="4951168" y="2845399"/>
              <a:chExt cx="1486006" cy="110400"/>
            </a:xfrm>
          </p:grpSpPr>
          <p:cxnSp>
            <p:nvCxnSpPr>
              <p:cNvPr id="1028" name="Google Shape;1028;p9"/>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1029" name="Google Shape;1029;p9"/>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grpSp>
        <p:nvGrpSpPr>
          <p:cNvPr id="1030" name="Google Shape;1030;p9"/>
          <p:cNvGrpSpPr/>
          <p:nvPr/>
        </p:nvGrpSpPr>
        <p:grpSpPr>
          <a:xfrm>
            <a:off x="-1132039" y="5556437"/>
            <a:ext cx="13217727" cy="289769"/>
            <a:chOff x="-1137028" y="5383221"/>
            <a:chExt cx="13217727" cy="289769"/>
          </a:xfrm>
        </p:grpSpPr>
        <p:sp>
          <p:nvSpPr>
            <p:cNvPr id="1031" name="Google Shape;1031;p9"/>
            <p:cNvSpPr/>
            <p:nvPr/>
          </p:nvSpPr>
          <p:spPr>
            <a:xfrm>
              <a:off x="6095999" y="5393122"/>
              <a:ext cx="5984700" cy="2460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150" b="1" i="0" u="none" strike="noStrike" cap="none">
                  <a:solidFill>
                    <a:srgbClr val="242853"/>
                  </a:solidFill>
                  <a:latin typeface="Verdana"/>
                  <a:ea typeface="Verdana"/>
                  <a:cs typeface="Verdana"/>
                  <a:sym typeface="Verdana"/>
                </a:rPr>
                <a:t>Superada: </a:t>
              </a:r>
              <a:r>
                <a:rPr lang="es-CO" sz="1150" b="0" i="0" u="none" strike="noStrike" cap="none">
                  <a:solidFill>
                    <a:srgbClr val="242853"/>
                  </a:solidFill>
                  <a:latin typeface="Verdana"/>
                  <a:ea typeface="Verdana"/>
                  <a:cs typeface="Verdana"/>
                  <a:sym typeface="Verdana"/>
                </a:rPr>
                <a:t>Cumplimiento de los reportes al SUI superior al 95 %.</a:t>
              </a:r>
              <a:endParaRPr sz="1150" b="0" i="0" u="none" strike="noStrike" cap="none">
                <a:solidFill>
                  <a:srgbClr val="000000"/>
                </a:solidFill>
                <a:latin typeface="Verdana"/>
                <a:ea typeface="Verdana"/>
                <a:cs typeface="Verdana"/>
                <a:sym typeface="Verdana"/>
              </a:endParaRPr>
            </a:p>
          </p:txBody>
        </p:sp>
        <p:sp>
          <p:nvSpPr>
            <p:cNvPr id="1032" name="Google Shape;1032;p9"/>
            <p:cNvSpPr/>
            <p:nvPr/>
          </p:nvSpPr>
          <p:spPr>
            <a:xfrm>
              <a:off x="335280" y="5426990"/>
              <a:ext cx="5212200" cy="246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150" b="1" i="0" u="none" strike="noStrike" cap="none">
                  <a:solidFill>
                    <a:srgbClr val="2181C1"/>
                  </a:solidFill>
                  <a:latin typeface="Verdana"/>
                  <a:ea typeface="Verdana"/>
                  <a:cs typeface="Verdana"/>
                  <a:sym typeface="Verdana"/>
                </a:rPr>
                <a:t>REPORTES ENTES DE CONTROL: </a:t>
              </a:r>
              <a:r>
                <a:rPr lang="es-CO" sz="1150" b="0" i="0" u="none" strike="noStrike" cap="none">
                  <a:solidFill>
                    <a:srgbClr val="242853"/>
                  </a:solidFill>
                  <a:latin typeface="Verdana"/>
                  <a:ea typeface="Verdana"/>
                  <a:cs typeface="Verdana"/>
                  <a:sym typeface="Verdana"/>
                </a:rPr>
                <a:t>No se realizaba reportes.</a:t>
              </a:r>
              <a:endParaRPr sz="1150" b="0" i="0" u="none" strike="noStrike" cap="none">
                <a:solidFill>
                  <a:srgbClr val="000000"/>
                </a:solidFill>
                <a:latin typeface="Verdana"/>
                <a:ea typeface="Verdana"/>
                <a:cs typeface="Verdana"/>
                <a:sym typeface="Verdana"/>
              </a:endParaRPr>
            </a:p>
          </p:txBody>
        </p:sp>
        <p:grpSp>
          <p:nvGrpSpPr>
            <p:cNvPr id="1033" name="Google Shape;1033;p9"/>
            <p:cNvGrpSpPr/>
            <p:nvPr/>
          </p:nvGrpSpPr>
          <p:grpSpPr>
            <a:xfrm>
              <a:off x="5836286" y="5383221"/>
              <a:ext cx="279078" cy="279078"/>
              <a:chOff x="5314420" y="3148633"/>
              <a:chExt cx="393900" cy="393900"/>
            </a:xfrm>
          </p:grpSpPr>
          <p:sp>
            <p:nvSpPr>
              <p:cNvPr id="1034" name="Google Shape;1034;p9"/>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35" name="Google Shape;1035;p9" descr="Thumbs up sign con relleno sólido"/>
              <p:cNvPicPr preferRelativeResize="0"/>
              <p:nvPr/>
            </p:nvPicPr>
            <p:blipFill rotWithShape="1">
              <a:blip r:embed="rId4">
                <a:alphaModFix/>
              </a:blip>
              <a:srcRect/>
              <a:stretch/>
            </p:blipFill>
            <p:spPr>
              <a:xfrm>
                <a:off x="5379484" y="3194492"/>
                <a:ext cx="305311" cy="305311"/>
              </a:xfrm>
              <a:prstGeom prst="rect">
                <a:avLst/>
              </a:prstGeom>
              <a:noFill/>
              <a:ln>
                <a:noFill/>
              </a:ln>
            </p:spPr>
          </p:pic>
        </p:grpSp>
        <p:grpSp>
          <p:nvGrpSpPr>
            <p:cNvPr id="1036" name="Google Shape;1036;p9"/>
            <p:cNvGrpSpPr/>
            <p:nvPr/>
          </p:nvGrpSpPr>
          <p:grpSpPr>
            <a:xfrm>
              <a:off x="-1137028" y="5494866"/>
              <a:ext cx="1486006" cy="110400"/>
              <a:chOff x="4951168" y="2845399"/>
              <a:chExt cx="1486006" cy="110400"/>
            </a:xfrm>
          </p:grpSpPr>
          <p:cxnSp>
            <p:nvCxnSpPr>
              <p:cNvPr id="1037" name="Google Shape;1037;p9"/>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1038" name="Google Shape;1038;p9"/>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pic>
        <p:nvPicPr>
          <p:cNvPr id="1039" name="Google Shape;1039;p9" descr="Thumbs up sign con relleno sólido"/>
          <p:cNvPicPr preferRelativeResize="0"/>
          <p:nvPr/>
        </p:nvPicPr>
        <p:blipFill rotWithShape="1">
          <a:blip r:embed="rId5">
            <a:alphaModFix/>
          </a:blip>
          <a:srcRect/>
          <a:stretch/>
        </p:blipFill>
        <p:spPr>
          <a:xfrm rot="-5400000">
            <a:off x="5893449" y="3105509"/>
            <a:ext cx="216313" cy="2183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2"/>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26</a:t>
            </a:fld>
            <a:endParaRPr/>
          </a:p>
        </p:txBody>
      </p:sp>
      <p:grpSp>
        <p:nvGrpSpPr>
          <p:cNvPr id="1045" name="Google Shape;1045;p12"/>
          <p:cNvGrpSpPr/>
          <p:nvPr/>
        </p:nvGrpSpPr>
        <p:grpSpPr>
          <a:xfrm>
            <a:off x="-1192056" y="3204473"/>
            <a:ext cx="13249984" cy="849326"/>
            <a:chOff x="-1137028" y="1569008"/>
            <a:chExt cx="13249984" cy="849326"/>
          </a:xfrm>
        </p:grpSpPr>
        <p:sp>
          <p:nvSpPr>
            <p:cNvPr id="1046" name="Google Shape;1046;p12"/>
            <p:cNvSpPr/>
            <p:nvPr/>
          </p:nvSpPr>
          <p:spPr>
            <a:xfrm>
              <a:off x="6218528" y="1569008"/>
              <a:ext cx="5894428" cy="849326"/>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Se cuenta con oficina para la atención de usuarios, manuales,</a:t>
              </a:r>
              <a:r>
                <a:rPr lang="es-CO" sz="1400" b="0" i="0" u="none" strike="noStrike" cap="none">
                  <a:solidFill>
                    <a:srgbClr val="000000"/>
                  </a:solidFill>
                  <a:latin typeface="Arial"/>
                  <a:ea typeface="Arial"/>
                  <a:cs typeface="Arial"/>
                  <a:sym typeface="Arial"/>
                </a:rPr>
                <a:t> </a:t>
              </a:r>
              <a:r>
                <a:rPr lang="es-CO" sz="1200" b="0" i="0" u="none" strike="noStrike" cap="none">
                  <a:solidFill>
                    <a:srgbClr val="242853"/>
                  </a:solidFill>
                  <a:latin typeface="Verdana"/>
                  <a:ea typeface="Verdana"/>
                  <a:cs typeface="Verdana"/>
                  <a:sym typeface="Verdana"/>
                </a:rPr>
                <a:t>procesos, procedimientos y control interno.</a:t>
              </a:r>
              <a:endParaRPr sz="1400" b="0" i="0" u="none" strike="noStrike" cap="none">
                <a:solidFill>
                  <a:srgbClr val="FF0000"/>
                </a:solidFill>
                <a:latin typeface="Arial"/>
                <a:ea typeface="Arial"/>
                <a:cs typeface="Arial"/>
                <a:sym typeface="Arial"/>
              </a:endParaRPr>
            </a:p>
          </p:txBody>
        </p:sp>
        <p:sp>
          <p:nvSpPr>
            <p:cNvPr id="1047" name="Google Shape;1047;p12"/>
            <p:cNvSpPr/>
            <p:nvPr/>
          </p:nvSpPr>
          <p:spPr>
            <a:xfrm>
              <a:off x="409480" y="1829069"/>
              <a:ext cx="5212200" cy="4575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La empresa </a:t>
              </a:r>
              <a:r>
                <a:rPr lang="es-CO" sz="1200" b="1" i="0" u="none" strike="noStrike" cap="none">
                  <a:solidFill>
                    <a:srgbClr val="2181C1"/>
                  </a:solidFill>
                  <a:latin typeface="Verdana"/>
                  <a:ea typeface="Verdana"/>
                  <a:cs typeface="Verdana"/>
                  <a:sym typeface="Verdana"/>
                </a:rPr>
                <a:t>no contaba con los medios</a:t>
              </a:r>
              <a:r>
                <a:rPr lang="es-CO" sz="1200" b="0" i="0" u="none" strike="noStrike" cap="none">
                  <a:solidFill>
                    <a:srgbClr val="242853"/>
                  </a:solidFill>
                  <a:latin typeface="Verdana"/>
                  <a:ea typeface="Verdana"/>
                  <a:cs typeface="Verdana"/>
                  <a:sym typeface="Verdana"/>
                </a:rPr>
                <a:t> que le permitan </a:t>
              </a:r>
              <a:r>
                <a:rPr lang="es-CO" sz="1200" b="1" i="0" u="none" strike="noStrike" cap="none">
                  <a:solidFill>
                    <a:srgbClr val="2181C1"/>
                  </a:solidFill>
                  <a:latin typeface="Verdana"/>
                  <a:ea typeface="Verdana"/>
                  <a:cs typeface="Verdana"/>
                  <a:sym typeface="Verdana"/>
                </a:rPr>
                <a:t>garantizar la prestación del servicio</a:t>
              </a:r>
              <a:r>
                <a:rPr lang="es-CO" sz="1200" b="0" i="0" u="none" strike="noStrike" cap="none">
                  <a:solidFill>
                    <a:srgbClr val="242853"/>
                  </a:solidFill>
                  <a:latin typeface="Verdana"/>
                  <a:ea typeface="Verdana"/>
                  <a:cs typeface="Verdana"/>
                  <a:sym typeface="Verdana"/>
                </a:rPr>
                <a:t>, no contaba con oficina de atención de usuarios, Ineficiencias en la gestión de los recursos y manuales e infraestructura.</a:t>
              </a:r>
              <a:endParaRPr sz="1400" b="0" i="0" u="none" strike="noStrike" cap="none">
                <a:solidFill>
                  <a:srgbClr val="000000"/>
                </a:solidFill>
                <a:latin typeface="Arial"/>
                <a:ea typeface="Arial"/>
                <a:cs typeface="Arial"/>
                <a:sym typeface="Arial"/>
              </a:endParaRPr>
            </a:p>
          </p:txBody>
        </p:sp>
        <p:sp>
          <p:nvSpPr>
            <p:cNvPr id="1048" name="Google Shape;1048;p12"/>
            <p:cNvSpPr/>
            <p:nvPr/>
          </p:nvSpPr>
          <p:spPr>
            <a:xfrm>
              <a:off x="5879008" y="1693114"/>
              <a:ext cx="279121" cy="279121"/>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nvGrpSpPr>
            <p:cNvPr id="1049" name="Google Shape;1049;p12"/>
            <p:cNvGrpSpPr/>
            <p:nvPr/>
          </p:nvGrpSpPr>
          <p:grpSpPr>
            <a:xfrm>
              <a:off x="-1137028" y="1891955"/>
              <a:ext cx="1485928" cy="110322"/>
              <a:chOff x="4951168" y="2845399"/>
              <a:chExt cx="1485928" cy="110322"/>
            </a:xfrm>
          </p:grpSpPr>
          <p:cxnSp>
            <p:nvCxnSpPr>
              <p:cNvPr id="1050" name="Google Shape;1050;p12"/>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051" name="Google Shape;1051;p12"/>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sp>
        <p:nvSpPr>
          <p:cNvPr id="1052" name="Google Shape;1052;p12"/>
          <p:cNvSpPr txBox="1"/>
          <p:nvPr/>
        </p:nvSpPr>
        <p:spPr>
          <a:xfrm>
            <a:off x="337900" y="6392640"/>
            <a:ext cx="205805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ACUECAR S.A. ESP</a:t>
            </a:r>
            <a:endParaRPr sz="1000" b="1" i="1" u="none" strike="noStrike" cap="none">
              <a:solidFill>
                <a:srgbClr val="A5A5A5"/>
              </a:solidFill>
              <a:latin typeface="Verdana"/>
              <a:ea typeface="Verdana"/>
              <a:cs typeface="Verdana"/>
              <a:sym typeface="Verdana"/>
            </a:endParaRPr>
          </a:p>
        </p:txBody>
      </p:sp>
      <p:sp>
        <p:nvSpPr>
          <p:cNvPr id="1053" name="Google Shape;1053;p12"/>
          <p:cNvSpPr/>
          <p:nvPr/>
        </p:nvSpPr>
        <p:spPr>
          <a:xfrm rot="10800000" flipH="1">
            <a:off x="7578625" y="92016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054" name="Google Shape;1054;p12"/>
          <p:cNvSpPr/>
          <p:nvPr/>
        </p:nvSpPr>
        <p:spPr>
          <a:xfrm rot="10800000" flipH="1">
            <a:off x="-84747" y="55675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055" name="Google Shape;1055;p12"/>
          <p:cNvSpPr txBox="1"/>
          <p:nvPr/>
        </p:nvSpPr>
        <p:spPr>
          <a:xfrm>
            <a:off x="862997" y="655940"/>
            <a:ext cx="34772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400" b="0" i="0" u="none" strike="noStrike" cap="none">
              <a:solidFill>
                <a:srgbClr val="000000"/>
              </a:solidFill>
              <a:latin typeface="Arial"/>
              <a:ea typeface="Arial"/>
              <a:cs typeface="Arial"/>
              <a:sym typeface="Arial"/>
            </a:endParaRPr>
          </a:p>
        </p:txBody>
      </p:sp>
      <p:sp>
        <p:nvSpPr>
          <p:cNvPr id="1056" name="Google Shape;1056;p12"/>
          <p:cNvSpPr txBox="1"/>
          <p:nvPr/>
        </p:nvSpPr>
        <p:spPr>
          <a:xfrm>
            <a:off x="8261168" y="1026572"/>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pic>
        <p:nvPicPr>
          <p:cNvPr id="1057" name="Google Shape;1057;p12" descr="ACUECAR S.A E.S.P"/>
          <p:cNvPicPr preferRelativeResize="0"/>
          <p:nvPr/>
        </p:nvPicPr>
        <p:blipFill rotWithShape="1">
          <a:blip r:embed="rId3">
            <a:alphaModFix/>
          </a:blip>
          <a:srcRect/>
          <a:stretch/>
        </p:blipFill>
        <p:spPr>
          <a:xfrm>
            <a:off x="5022774" y="662854"/>
            <a:ext cx="3016341" cy="548384"/>
          </a:xfrm>
          <a:prstGeom prst="rect">
            <a:avLst/>
          </a:prstGeom>
          <a:noFill/>
          <a:ln>
            <a:noFill/>
          </a:ln>
        </p:spPr>
      </p:pic>
      <p:grpSp>
        <p:nvGrpSpPr>
          <p:cNvPr id="1058" name="Google Shape;1058;p12"/>
          <p:cNvGrpSpPr/>
          <p:nvPr/>
        </p:nvGrpSpPr>
        <p:grpSpPr>
          <a:xfrm>
            <a:off x="-1148382" y="5600934"/>
            <a:ext cx="13261439" cy="669000"/>
            <a:chOff x="-1137065" y="3529954"/>
            <a:chExt cx="13261439" cy="669000"/>
          </a:xfrm>
        </p:grpSpPr>
        <p:sp>
          <p:nvSpPr>
            <p:cNvPr id="1059" name="Google Shape;1059;p12"/>
            <p:cNvSpPr/>
            <p:nvPr/>
          </p:nvSpPr>
          <p:spPr>
            <a:xfrm>
              <a:off x="409542" y="3587669"/>
              <a:ext cx="5212200" cy="3246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No contaba con personal suficiente</a:t>
              </a:r>
              <a:r>
                <a:rPr lang="es-CO" sz="1200" b="0" i="0" u="none" strike="noStrike" cap="none">
                  <a:solidFill>
                    <a:srgbClr val="242853"/>
                  </a:solidFill>
                  <a:latin typeface="Verdana"/>
                  <a:ea typeface="Verdana"/>
                  <a:cs typeface="Verdana"/>
                  <a:sym typeface="Verdana"/>
                </a:rPr>
                <a:t> para realizar las actividades técnicas, operativas y comerciales.</a:t>
              </a:r>
              <a:endParaRPr sz="1400" b="0" i="0" u="none" strike="noStrike" cap="none">
                <a:solidFill>
                  <a:srgbClr val="000000"/>
                </a:solidFill>
                <a:latin typeface="Arial"/>
                <a:ea typeface="Arial"/>
                <a:cs typeface="Arial"/>
                <a:sym typeface="Arial"/>
              </a:endParaRPr>
            </a:p>
          </p:txBody>
        </p:sp>
        <p:sp>
          <p:nvSpPr>
            <p:cNvPr id="1060" name="Google Shape;1060;p12"/>
            <p:cNvSpPr/>
            <p:nvPr/>
          </p:nvSpPr>
          <p:spPr>
            <a:xfrm>
              <a:off x="6095874" y="3529954"/>
              <a:ext cx="6028500" cy="6690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 empresa cuenta con personal y una estructura organizacional.</a:t>
              </a:r>
              <a:endParaRPr sz="1400" b="0" i="0" u="none" strike="noStrike" cap="none">
                <a:solidFill>
                  <a:srgbClr val="000000"/>
                </a:solidFill>
                <a:latin typeface="Arial"/>
                <a:ea typeface="Arial"/>
                <a:cs typeface="Arial"/>
                <a:sym typeface="Arial"/>
              </a:endParaRPr>
            </a:p>
          </p:txBody>
        </p:sp>
        <p:grpSp>
          <p:nvGrpSpPr>
            <p:cNvPr id="1061" name="Google Shape;1061;p12"/>
            <p:cNvGrpSpPr/>
            <p:nvPr/>
          </p:nvGrpSpPr>
          <p:grpSpPr>
            <a:xfrm>
              <a:off x="5836286" y="3674278"/>
              <a:ext cx="279121" cy="279121"/>
              <a:chOff x="5314420" y="3148633"/>
              <a:chExt cx="393960" cy="393960"/>
            </a:xfrm>
          </p:grpSpPr>
          <p:sp>
            <p:nvSpPr>
              <p:cNvPr id="1062" name="Google Shape;1062;p12"/>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63" name="Google Shape;1063;p12" descr="Thumbs up sign con relleno sólido"/>
              <p:cNvPicPr preferRelativeResize="0"/>
              <p:nvPr/>
            </p:nvPicPr>
            <p:blipFill rotWithShape="1">
              <a:blip r:embed="rId4">
                <a:alphaModFix/>
              </a:blip>
              <a:srcRect/>
              <a:stretch/>
            </p:blipFill>
            <p:spPr>
              <a:xfrm>
                <a:off x="5379484" y="3194492"/>
                <a:ext cx="305311" cy="305311"/>
              </a:xfrm>
              <a:prstGeom prst="rect">
                <a:avLst/>
              </a:prstGeom>
              <a:noFill/>
              <a:ln>
                <a:noFill/>
              </a:ln>
            </p:spPr>
          </p:pic>
        </p:grpSp>
        <p:grpSp>
          <p:nvGrpSpPr>
            <p:cNvPr id="1064" name="Google Shape;1064;p12"/>
            <p:cNvGrpSpPr/>
            <p:nvPr/>
          </p:nvGrpSpPr>
          <p:grpSpPr>
            <a:xfrm>
              <a:off x="-1137065" y="3660791"/>
              <a:ext cx="1486006" cy="110400"/>
              <a:chOff x="4951168" y="2845399"/>
              <a:chExt cx="1486006" cy="110400"/>
            </a:xfrm>
          </p:grpSpPr>
          <p:cxnSp>
            <p:nvCxnSpPr>
              <p:cNvPr id="1065" name="Google Shape;1065;p12"/>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1066" name="Google Shape;1066;p12"/>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grpSp>
        <p:nvGrpSpPr>
          <p:cNvPr id="1067" name="Google Shape;1067;p12"/>
          <p:cNvGrpSpPr/>
          <p:nvPr/>
        </p:nvGrpSpPr>
        <p:grpSpPr>
          <a:xfrm>
            <a:off x="-1159701" y="4626373"/>
            <a:ext cx="13281018" cy="862500"/>
            <a:chOff x="-1137068" y="2476175"/>
            <a:chExt cx="13281018" cy="862500"/>
          </a:xfrm>
        </p:grpSpPr>
        <p:grpSp>
          <p:nvGrpSpPr>
            <p:cNvPr id="1068" name="Google Shape;1068;p12"/>
            <p:cNvGrpSpPr/>
            <p:nvPr/>
          </p:nvGrpSpPr>
          <p:grpSpPr>
            <a:xfrm>
              <a:off x="-1137068" y="2796800"/>
              <a:ext cx="1486006" cy="110400"/>
              <a:chOff x="4951168" y="2845399"/>
              <a:chExt cx="1486006" cy="110400"/>
            </a:xfrm>
          </p:grpSpPr>
          <p:cxnSp>
            <p:nvCxnSpPr>
              <p:cNvPr id="1069" name="Google Shape;1069;p12"/>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1070" name="Google Shape;1070;p12"/>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071" name="Google Shape;1071;p12"/>
            <p:cNvSpPr txBox="1"/>
            <p:nvPr/>
          </p:nvSpPr>
          <p:spPr>
            <a:xfrm>
              <a:off x="501375" y="2612325"/>
              <a:ext cx="4711800" cy="5817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El estado de las redes locales </a:t>
              </a:r>
              <a:r>
                <a:rPr lang="es-CO" sz="1200" b="0" i="0" u="none" strike="noStrike" cap="none">
                  <a:solidFill>
                    <a:schemeClr val="dk1"/>
                  </a:solidFill>
                  <a:latin typeface="Verdana"/>
                  <a:ea typeface="Verdana"/>
                  <a:cs typeface="Verdana"/>
                  <a:sym typeface="Verdana"/>
                </a:rPr>
                <a:t>de distribución es deficiente.</a:t>
              </a:r>
              <a:endParaRPr sz="1400" b="0" i="0" u="none" strike="noStrike" cap="none">
                <a:solidFill>
                  <a:schemeClr val="dk1"/>
                </a:solidFill>
                <a:latin typeface="Verdana"/>
                <a:ea typeface="Verdana"/>
                <a:cs typeface="Verdana"/>
                <a:sym typeface="Verdana"/>
              </a:endParaRPr>
            </a:p>
          </p:txBody>
        </p:sp>
        <p:sp>
          <p:nvSpPr>
            <p:cNvPr id="1072" name="Google Shape;1072;p12"/>
            <p:cNvSpPr/>
            <p:nvPr/>
          </p:nvSpPr>
          <p:spPr>
            <a:xfrm>
              <a:off x="6115450" y="2476175"/>
              <a:ext cx="6028500" cy="8625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s-CO" sz="1100" b="1" i="0" u="none" strike="noStrike" cap="none">
                  <a:solidFill>
                    <a:srgbClr val="242853"/>
                  </a:solidFill>
                  <a:latin typeface="Verdana"/>
                  <a:ea typeface="Verdana"/>
                  <a:cs typeface="Verdana"/>
                  <a:sym typeface="Verdana"/>
                </a:rPr>
                <a:t>Superada: </a:t>
              </a:r>
              <a:r>
                <a:rPr lang="es-CO" sz="1100" b="0" i="0" u="none" strike="noStrike" cap="none">
                  <a:solidFill>
                    <a:srgbClr val="242853"/>
                  </a:solidFill>
                  <a:latin typeface="Verdana"/>
                  <a:ea typeface="Verdana"/>
                  <a:cs typeface="Verdana"/>
                  <a:sym typeface="Verdana"/>
                </a:rPr>
                <a:t>Se cuenta con redes de distribución y sectorización hidráulica, La operación del sistema se realiza a través de 11 sectores hidráulicos en todo el casco urbano, de los cuales 4 sectores se abastecen a través del tanque elevado y el resto de sectores a través de los tanques bajos.</a:t>
              </a:r>
              <a:endParaRPr sz="1300" b="0" i="0" u="none" strike="noStrike" cap="none">
                <a:solidFill>
                  <a:srgbClr val="000000"/>
                </a:solidFill>
                <a:latin typeface="Arial"/>
                <a:ea typeface="Arial"/>
                <a:cs typeface="Arial"/>
                <a:sym typeface="Arial"/>
              </a:endParaRPr>
            </a:p>
          </p:txBody>
        </p:sp>
        <p:grpSp>
          <p:nvGrpSpPr>
            <p:cNvPr id="1073" name="Google Shape;1073;p12"/>
            <p:cNvGrpSpPr/>
            <p:nvPr/>
          </p:nvGrpSpPr>
          <p:grpSpPr>
            <a:xfrm>
              <a:off x="5836298" y="2701387"/>
              <a:ext cx="279078" cy="279078"/>
              <a:chOff x="5314420" y="3148633"/>
              <a:chExt cx="393900" cy="393900"/>
            </a:xfrm>
          </p:grpSpPr>
          <p:sp>
            <p:nvSpPr>
              <p:cNvPr id="1074" name="Google Shape;1074;p12"/>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75" name="Google Shape;1075;p12" descr="Thumbs up sign con relleno sólido"/>
              <p:cNvPicPr preferRelativeResize="0"/>
              <p:nvPr/>
            </p:nvPicPr>
            <p:blipFill rotWithShape="1">
              <a:blip r:embed="rId4">
                <a:alphaModFix/>
              </a:blip>
              <a:srcRect/>
              <a:stretch/>
            </p:blipFill>
            <p:spPr>
              <a:xfrm>
                <a:off x="5379484" y="3194492"/>
                <a:ext cx="305311" cy="305311"/>
              </a:xfrm>
              <a:prstGeom prst="rect">
                <a:avLst/>
              </a:prstGeom>
              <a:noFill/>
              <a:ln>
                <a:noFill/>
              </a:ln>
            </p:spPr>
          </p:pic>
        </p:grpSp>
      </p:grpSp>
      <p:grpSp>
        <p:nvGrpSpPr>
          <p:cNvPr id="1076" name="Google Shape;1076;p12"/>
          <p:cNvGrpSpPr/>
          <p:nvPr/>
        </p:nvGrpSpPr>
        <p:grpSpPr>
          <a:xfrm>
            <a:off x="-1096312" y="1758924"/>
            <a:ext cx="13217629" cy="1293786"/>
            <a:chOff x="-1137028" y="5757029"/>
            <a:chExt cx="13093243" cy="1293786"/>
          </a:xfrm>
        </p:grpSpPr>
        <p:sp>
          <p:nvSpPr>
            <p:cNvPr id="1077" name="Google Shape;1077;p12"/>
            <p:cNvSpPr/>
            <p:nvPr/>
          </p:nvSpPr>
          <p:spPr>
            <a:xfrm>
              <a:off x="348900" y="5853834"/>
              <a:ext cx="5212200" cy="246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CO" sz="1150" b="1" i="0" u="none" strike="noStrike" cap="none">
                  <a:solidFill>
                    <a:srgbClr val="2181C1"/>
                  </a:solidFill>
                  <a:latin typeface="Verdana"/>
                  <a:ea typeface="Verdana"/>
                  <a:cs typeface="Verdana"/>
                  <a:sym typeface="Verdana"/>
                </a:rPr>
                <a:t>CONTINUIDAD DEL SERVICIO: </a:t>
              </a:r>
              <a:r>
                <a:rPr lang="es-CO" sz="1150" b="0" i="0" u="none" strike="noStrike" cap="none">
                  <a:solidFill>
                    <a:srgbClr val="242853"/>
                  </a:solidFill>
                  <a:latin typeface="Verdana"/>
                  <a:ea typeface="Verdana"/>
                  <a:cs typeface="Verdana"/>
                  <a:sym typeface="Verdana"/>
                </a:rPr>
                <a:t>0 horas.</a:t>
              </a:r>
              <a:endParaRPr sz="1150" b="0" i="0" u="none" strike="noStrike" cap="none">
                <a:solidFill>
                  <a:srgbClr val="242853"/>
                </a:solidFill>
                <a:latin typeface="Verdana"/>
                <a:ea typeface="Verdana"/>
                <a:cs typeface="Verdana"/>
                <a:sym typeface="Verdana"/>
              </a:endParaRPr>
            </a:p>
          </p:txBody>
        </p:sp>
        <p:sp>
          <p:nvSpPr>
            <p:cNvPr id="1078" name="Google Shape;1078;p12"/>
            <p:cNvSpPr/>
            <p:nvPr/>
          </p:nvSpPr>
          <p:spPr>
            <a:xfrm>
              <a:off x="5971515" y="5757029"/>
              <a:ext cx="5984700" cy="1293786"/>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s-CO" sz="1150" b="1" i="0" u="none" strike="noStrike" cap="none">
                  <a:solidFill>
                    <a:schemeClr val="dk1"/>
                  </a:solidFill>
                  <a:latin typeface="Verdana"/>
                  <a:ea typeface="Verdana"/>
                  <a:cs typeface="Verdana"/>
                  <a:sym typeface="Verdana"/>
                </a:rPr>
                <a:t>S</a:t>
              </a:r>
              <a:r>
                <a:rPr lang="es-CO" sz="1150" b="1" i="0" u="none" strike="noStrike" cap="none">
                  <a:solidFill>
                    <a:srgbClr val="242853"/>
                  </a:solidFill>
                  <a:latin typeface="Verdana"/>
                  <a:ea typeface="Verdana"/>
                  <a:cs typeface="Verdana"/>
                  <a:sym typeface="Verdana"/>
                </a:rPr>
                <a:t>uperada Parcialmente: </a:t>
              </a:r>
              <a:r>
                <a:rPr lang="es-CO" sz="1200" b="0" i="0" u="none" strike="noStrike" cap="none">
                  <a:solidFill>
                    <a:srgbClr val="242853"/>
                  </a:solidFill>
                  <a:latin typeface="Verdana"/>
                  <a:ea typeface="Verdana"/>
                  <a:cs typeface="Verdana"/>
                  <a:sym typeface="Verdana"/>
                </a:rPr>
                <a:t>Continuidad de 19 horas/día en los sectores bajos correspondiente al 77% de los usuarios; mientras que, se presenta intermitencia del servicio al 23% de los usuarios ubicados en los sectores altos, el servicio se presta día de por medio, con una duración aproximada de 18 horas/día.</a:t>
              </a:r>
              <a:endParaRPr sz="1200" b="0" i="0" u="none" strike="noStrike" cap="none">
                <a:solidFill>
                  <a:srgbClr val="242853"/>
                </a:solidFill>
                <a:latin typeface="Verdana"/>
                <a:ea typeface="Verdana"/>
                <a:cs typeface="Verdana"/>
                <a:sym typeface="Verdana"/>
              </a:endParaRPr>
            </a:p>
          </p:txBody>
        </p:sp>
        <p:grpSp>
          <p:nvGrpSpPr>
            <p:cNvPr id="1079" name="Google Shape;1079;p12"/>
            <p:cNvGrpSpPr/>
            <p:nvPr/>
          </p:nvGrpSpPr>
          <p:grpSpPr>
            <a:xfrm>
              <a:off x="-1137028" y="5923861"/>
              <a:ext cx="1486006" cy="110400"/>
              <a:chOff x="4951168" y="2845399"/>
              <a:chExt cx="1486006" cy="110400"/>
            </a:xfrm>
          </p:grpSpPr>
          <p:cxnSp>
            <p:nvCxnSpPr>
              <p:cNvPr id="1080" name="Google Shape;1080;p12"/>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1081" name="Google Shape;1081;p12"/>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082" name="Google Shape;1082;p12"/>
            <p:cNvGrpSpPr/>
            <p:nvPr/>
          </p:nvGrpSpPr>
          <p:grpSpPr>
            <a:xfrm>
              <a:off x="5802457" y="5924953"/>
              <a:ext cx="279078" cy="279078"/>
              <a:chOff x="5394285" y="5763978"/>
              <a:chExt cx="393900" cy="393900"/>
            </a:xfrm>
          </p:grpSpPr>
          <p:sp>
            <p:nvSpPr>
              <p:cNvPr id="1083" name="Google Shape;1083;p12"/>
              <p:cNvSpPr/>
              <p:nvPr/>
            </p:nvSpPr>
            <p:spPr>
              <a:xfrm>
                <a:off x="5394285" y="5763978"/>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84" name="Google Shape;1084;p12" descr="Thumbs up sign con relleno sólido"/>
              <p:cNvPicPr preferRelativeResize="0"/>
              <p:nvPr/>
            </p:nvPicPr>
            <p:blipFill rotWithShape="1">
              <a:blip r:embed="rId5">
                <a:alphaModFix/>
              </a:blip>
              <a:srcRect/>
              <a:stretch/>
            </p:blipFill>
            <p:spPr>
              <a:xfrm rot="-5400000">
                <a:off x="5408067" y="5788378"/>
                <a:ext cx="305311" cy="305311"/>
              </a:xfrm>
              <a:prstGeom prst="rect">
                <a:avLst/>
              </a:prstGeom>
              <a:noFill/>
              <a:ln>
                <a:noFill/>
              </a:ln>
            </p:spPr>
          </p:pic>
        </p:grpSp>
      </p:grpSp>
      <p:pic>
        <p:nvPicPr>
          <p:cNvPr id="1085" name="Google Shape;1085;p12" descr="Thumbs up sign con relleno sólido"/>
          <p:cNvPicPr preferRelativeResize="0"/>
          <p:nvPr/>
        </p:nvPicPr>
        <p:blipFill rotWithShape="1">
          <a:blip r:embed="rId4">
            <a:alphaModFix/>
          </a:blip>
          <a:srcRect/>
          <a:stretch/>
        </p:blipFill>
        <p:spPr>
          <a:xfrm>
            <a:off x="5855383" y="3350360"/>
            <a:ext cx="216313" cy="2163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3"/>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27</a:t>
            </a:fld>
            <a:endParaRPr/>
          </a:p>
        </p:txBody>
      </p:sp>
      <p:grpSp>
        <p:nvGrpSpPr>
          <p:cNvPr id="1091" name="Google Shape;1091;p13"/>
          <p:cNvGrpSpPr/>
          <p:nvPr/>
        </p:nvGrpSpPr>
        <p:grpSpPr>
          <a:xfrm>
            <a:off x="-372866" y="3380957"/>
            <a:ext cx="12233159" cy="631500"/>
            <a:chOff x="-372866" y="2492682"/>
            <a:chExt cx="12233159" cy="631500"/>
          </a:xfrm>
        </p:grpSpPr>
        <p:grpSp>
          <p:nvGrpSpPr>
            <p:cNvPr id="1092" name="Google Shape;1092;p13"/>
            <p:cNvGrpSpPr/>
            <p:nvPr/>
          </p:nvGrpSpPr>
          <p:grpSpPr>
            <a:xfrm>
              <a:off x="-372866" y="2748560"/>
              <a:ext cx="1485928" cy="110322"/>
              <a:chOff x="4951168" y="2845399"/>
              <a:chExt cx="1485928" cy="110322"/>
            </a:xfrm>
          </p:grpSpPr>
          <p:cxnSp>
            <p:nvCxnSpPr>
              <p:cNvPr id="1093" name="Google Shape;1093;p1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094" name="Google Shape;1094;p1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095" name="Google Shape;1095;p13"/>
            <p:cNvSpPr/>
            <p:nvPr/>
          </p:nvSpPr>
          <p:spPr>
            <a:xfrm>
              <a:off x="5685093" y="2492682"/>
              <a:ext cx="6175200" cy="6315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Se cuenta con un proceso comercial que ha mejorado de manera significativa la gestión de la empresa, se cuenta con información actualizada de los usuarios.</a:t>
              </a:r>
              <a:endParaRPr sz="1200" b="0" i="0" u="none" strike="noStrike" cap="none">
                <a:solidFill>
                  <a:srgbClr val="000000"/>
                </a:solidFill>
                <a:latin typeface="Verdana"/>
                <a:ea typeface="Verdana"/>
                <a:cs typeface="Verdana"/>
                <a:sym typeface="Verdana"/>
              </a:endParaRPr>
            </a:p>
          </p:txBody>
        </p:sp>
        <p:sp>
          <p:nvSpPr>
            <p:cNvPr id="1096" name="Google Shape;1096;p13"/>
            <p:cNvSpPr/>
            <p:nvPr/>
          </p:nvSpPr>
          <p:spPr>
            <a:xfrm>
              <a:off x="1141022" y="2680684"/>
              <a:ext cx="4410600" cy="246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Sin registro de información comercial</a:t>
              </a:r>
              <a:r>
                <a:rPr lang="es-CO" sz="1200" b="0" i="0" u="none" strike="noStrike" cap="none">
                  <a:solidFill>
                    <a:srgbClr val="242853"/>
                  </a:solidFill>
                  <a:latin typeface="Verdana"/>
                  <a:ea typeface="Verdana"/>
                  <a:cs typeface="Verdana"/>
                  <a:sym typeface="Verdana"/>
                </a:rPr>
                <a:t>, con falencias en el proceso de facturación, recaudo, lecturas, base de datos y micromedidores.</a:t>
              </a:r>
              <a:endParaRPr sz="1400" b="0" i="0" u="none" strike="noStrike" cap="none">
                <a:solidFill>
                  <a:srgbClr val="000000"/>
                </a:solidFill>
                <a:latin typeface="Arial"/>
                <a:ea typeface="Arial"/>
                <a:cs typeface="Arial"/>
                <a:sym typeface="Arial"/>
              </a:endParaRPr>
            </a:p>
          </p:txBody>
        </p:sp>
        <p:grpSp>
          <p:nvGrpSpPr>
            <p:cNvPr id="1097" name="Google Shape;1097;p13"/>
            <p:cNvGrpSpPr/>
            <p:nvPr/>
          </p:nvGrpSpPr>
          <p:grpSpPr>
            <a:xfrm>
              <a:off x="5425380" y="2664132"/>
              <a:ext cx="279121" cy="279121"/>
              <a:chOff x="5314420" y="3148633"/>
              <a:chExt cx="393960" cy="393960"/>
            </a:xfrm>
          </p:grpSpPr>
          <p:sp>
            <p:nvSpPr>
              <p:cNvPr id="1098" name="Google Shape;1098;p13"/>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99" name="Google Shape;1099;p13"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grpSp>
        <p:nvGrpSpPr>
          <p:cNvPr id="1100" name="Google Shape;1100;p13"/>
          <p:cNvGrpSpPr/>
          <p:nvPr/>
        </p:nvGrpSpPr>
        <p:grpSpPr>
          <a:xfrm>
            <a:off x="-372866" y="4171705"/>
            <a:ext cx="12233159" cy="496800"/>
            <a:chOff x="-372866" y="3560596"/>
            <a:chExt cx="12233159" cy="496800"/>
          </a:xfrm>
        </p:grpSpPr>
        <p:grpSp>
          <p:nvGrpSpPr>
            <p:cNvPr id="1101" name="Google Shape;1101;p13"/>
            <p:cNvGrpSpPr/>
            <p:nvPr/>
          </p:nvGrpSpPr>
          <p:grpSpPr>
            <a:xfrm>
              <a:off x="-372866" y="3753844"/>
              <a:ext cx="1485928" cy="110322"/>
              <a:chOff x="4951168" y="2845399"/>
              <a:chExt cx="1485928" cy="110322"/>
            </a:xfrm>
          </p:grpSpPr>
          <p:cxnSp>
            <p:nvCxnSpPr>
              <p:cNvPr id="1102" name="Google Shape;1102;p1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103" name="Google Shape;1103;p1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104" name="Google Shape;1104;p13"/>
            <p:cNvSpPr/>
            <p:nvPr/>
          </p:nvSpPr>
          <p:spPr>
            <a:xfrm>
              <a:off x="1141021" y="3646735"/>
              <a:ext cx="4684500" cy="3246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Índice de recaudo era del 8,6 %.</a:t>
              </a:r>
              <a:endParaRPr sz="1400" b="0" i="0" u="none" strike="noStrike" cap="none">
                <a:solidFill>
                  <a:srgbClr val="000000"/>
                </a:solidFill>
                <a:latin typeface="Arial"/>
                <a:ea typeface="Arial"/>
                <a:cs typeface="Arial"/>
                <a:sym typeface="Arial"/>
              </a:endParaRPr>
            </a:p>
          </p:txBody>
        </p:sp>
        <p:sp>
          <p:nvSpPr>
            <p:cNvPr id="1105" name="Google Shape;1105;p13"/>
            <p:cNvSpPr/>
            <p:nvPr/>
          </p:nvSpPr>
          <p:spPr>
            <a:xfrm>
              <a:off x="5685093" y="3560596"/>
              <a:ext cx="6175200" cy="4968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 Se cuenta con un recaudo total por periodo superior al 92 % en lo corrido del último año.</a:t>
              </a:r>
              <a:endParaRPr sz="1200" b="0" i="0" u="none" strike="noStrike" cap="none">
                <a:solidFill>
                  <a:srgbClr val="000000"/>
                </a:solidFill>
                <a:latin typeface="Verdana"/>
                <a:ea typeface="Verdana"/>
                <a:cs typeface="Verdana"/>
                <a:sym typeface="Verdana"/>
              </a:endParaRPr>
            </a:p>
          </p:txBody>
        </p:sp>
        <p:grpSp>
          <p:nvGrpSpPr>
            <p:cNvPr id="1106" name="Google Shape;1106;p13"/>
            <p:cNvGrpSpPr/>
            <p:nvPr/>
          </p:nvGrpSpPr>
          <p:grpSpPr>
            <a:xfrm>
              <a:off x="5425380" y="3664915"/>
              <a:ext cx="279121" cy="279121"/>
              <a:chOff x="5314420" y="3148633"/>
              <a:chExt cx="393960" cy="393960"/>
            </a:xfrm>
          </p:grpSpPr>
          <p:sp>
            <p:nvSpPr>
              <p:cNvPr id="1107" name="Google Shape;1107;p13"/>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08" name="Google Shape;1108;p13"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grpSp>
        <p:nvGrpSpPr>
          <p:cNvPr id="1109" name="Google Shape;1109;p13"/>
          <p:cNvGrpSpPr/>
          <p:nvPr/>
        </p:nvGrpSpPr>
        <p:grpSpPr>
          <a:xfrm>
            <a:off x="-372866" y="4789214"/>
            <a:ext cx="12233159" cy="558805"/>
            <a:chOff x="-372866" y="4438392"/>
            <a:chExt cx="12233159" cy="558805"/>
          </a:xfrm>
        </p:grpSpPr>
        <p:grpSp>
          <p:nvGrpSpPr>
            <p:cNvPr id="1110" name="Google Shape;1110;p13"/>
            <p:cNvGrpSpPr/>
            <p:nvPr/>
          </p:nvGrpSpPr>
          <p:grpSpPr>
            <a:xfrm>
              <a:off x="-372866" y="4640092"/>
              <a:ext cx="1485928" cy="110322"/>
              <a:chOff x="4951168" y="2845399"/>
              <a:chExt cx="1485928" cy="110322"/>
            </a:xfrm>
          </p:grpSpPr>
          <p:cxnSp>
            <p:nvCxnSpPr>
              <p:cNvPr id="1111" name="Google Shape;1111;p1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112" name="Google Shape;1112;p1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113" name="Google Shape;1113;p13"/>
            <p:cNvSpPr/>
            <p:nvPr/>
          </p:nvSpPr>
          <p:spPr>
            <a:xfrm>
              <a:off x="1141022" y="4572216"/>
              <a:ext cx="4410600" cy="2460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No se contaba con contrato </a:t>
              </a:r>
              <a:r>
                <a:rPr lang="es-CO" sz="1200" b="0" i="0" u="none" strike="noStrike" cap="none">
                  <a:solidFill>
                    <a:srgbClr val="242853"/>
                  </a:solidFill>
                  <a:latin typeface="Verdana"/>
                  <a:ea typeface="Verdana"/>
                  <a:cs typeface="Verdana"/>
                  <a:sym typeface="Verdana"/>
                </a:rPr>
                <a:t>de condiciones uniformes y aplicación de tarifas.</a:t>
              </a:r>
              <a:endParaRPr sz="1400" b="0" i="0" u="none" strike="noStrike" cap="none">
                <a:solidFill>
                  <a:srgbClr val="000000"/>
                </a:solidFill>
                <a:latin typeface="Arial"/>
                <a:ea typeface="Arial"/>
                <a:cs typeface="Arial"/>
                <a:sym typeface="Arial"/>
              </a:endParaRPr>
            </a:p>
          </p:txBody>
        </p:sp>
        <p:sp>
          <p:nvSpPr>
            <p:cNvPr id="1114" name="Google Shape;1114;p13"/>
            <p:cNvSpPr/>
            <p:nvPr/>
          </p:nvSpPr>
          <p:spPr>
            <a:xfrm>
              <a:off x="5685093" y="4438392"/>
              <a:ext cx="6175200" cy="558805"/>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Se cuenta con Contrato de Condiciones Uniformes y Estudio de </a:t>
              </a:r>
              <a:r>
                <a:rPr lang="es-CO" sz="1200" b="0" i="0" u="none" strike="noStrike" cap="none">
                  <a:solidFill>
                    <a:srgbClr val="002060"/>
                  </a:solidFill>
                  <a:latin typeface="Verdana"/>
                  <a:ea typeface="Verdana"/>
                  <a:cs typeface="Verdana"/>
                  <a:sym typeface="Verdana"/>
                </a:rPr>
                <a:t>Costos. </a:t>
              </a:r>
              <a:r>
                <a:rPr lang="es-CO" sz="1200" b="0" i="0" u="none" strike="noStrike" cap="none">
                  <a:solidFill>
                    <a:srgbClr val="242853"/>
                  </a:solidFill>
                  <a:latin typeface="Verdana"/>
                  <a:ea typeface="Verdana"/>
                  <a:cs typeface="Verdana"/>
                  <a:sym typeface="Verdana"/>
                </a:rPr>
                <a:t>Sin embargo, el proceso se encuentra a la espera de actualización y ajuste de tarifas.</a:t>
              </a:r>
              <a:endParaRPr sz="1200" b="0" i="0" u="none" strike="noStrike" cap="none">
                <a:solidFill>
                  <a:srgbClr val="242853"/>
                </a:solidFill>
                <a:latin typeface="Verdana"/>
                <a:ea typeface="Verdana"/>
                <a:cs typeface="Verdana"/>
                <a:sym typeface="Verdana"/>
              </a:endParaRPr>
            </a:p>
          </p:txBody>
        </p:sp>
        <p:grpSp>
          <p:nvGrpSpPr>
            <p:cNvPr id="1115" name="Google Shape;1115;p13"/>
            <p:cNvGrpSpPr/>
            <p:nvPr/>
          </p:nvGrpSpPr>
          <p:grpSpPr>
            <a:xfrm>
              <a:off x="5425380" y="4538942"/>
              <a:ext cx="279121" cy="279121"/>
              <a:chOff x="5314420" y="3148633"/>
              <a:chExt cx="393960" cy="393960"/>
            </a:xfrm>
          </p:grpSpPr>
          <p:sp>
            <p:nvSpPr>
              <p:cNvPr id="1116" name="Google Shape;1116;p13"/>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17" name="Google Shape;1117;p13"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sp>
        <p:nvSpPr>
          <p:cNvPr id="1118" name="Google Shape;1118;p13"/>
          <p:cNvSpPr txBox="1"/>
          <p:nvPr/>
        </p:nvSpPr>
        <p:spPr>
          <a:xfrm>
            <a:off x="337900" y="6392640"/>
            <a:ext cx="205805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ACUECAR S.A. ESP</a:t>
            </a:r>
            <a:endParaRPr sz="1000" b="1" i="1" u="none" strike="noStrike" cap="none">
              <a:solidFill>
                <a:srgbClr val="A5A5A5"/>
              </a:solidFill>
              <a:latin typeface="Verdana"/>
              <a:ea typeface="Verdana"/>
              <a:cs typeface="Verdana"/>
              <a:sym typeface="Verdana"/>
            </a:endParaRPr>
          </a:p>
        </p:txBody>
      </p:sp>
      <p:sp>
        <p:nvSpPr>
          <p:cNvPr id="1119" name="Google Shape;1119;p13"/>
          <p:cNvSpPr/>
          <p:nvPr/>
        </p:nvSpPr>
        <p:spPr>
          <a:xfrm rot="10800000" flipH="1">
            <a:off x="7578625" y="92016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120" name="Google Shape;1120;p13"/>
          <p:cNvSpPr/>
          <p:nvPr/>
        </p:nvSpPr>
        <p:spPr>
          <a:xfrm rot="10800000" flipH="1">
            <a:off x="-84747" y="55675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121" name="Google Shape;1121;p13"/>
          <p:cNvSpPr txBox="1"/>
          <p:nvPr/>
        </p:nvSpPr>
        <p:spPr>
          <a:xfrm>
            <a:off x="862997" y="655940"/>
            <a:ext cx="34772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400" b="0" i="0" u="none" strike="noStrike" cap="none">
              <a:solidFill>
                <a:srgbClr val="000000"/>
              </a:solidFill>
              <a:latin typeface="Arial"/>
              <a:ea typeface="Arial"/>
              <a:cs typeface="Arial"/>
              <a:sym typeface="Arial"/>
            </a:endParaRPr>
          </a:p>
        </p:txBody>
      </p:sp>
      <p:sp>
        <p:nvSpPr>
          <p:cNvPr id="1122" name="Google Shape;1122;p13"/>
          <p:cNvSpPr txBox="1"/>
          <p:nvPr/>
        </p:nvSpPr>
        <p:spPr>
          <a:xfrm>
            <a:off x="8261168" y="1026572"/>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grpSp>
        <p:nvGrpSpPr>
          <p:cNvPr id="1123" name="Google Shape;1123;p13"/>
          <p:cNvGrpSpPr/>
          <p:nvPr/>
        </p:nvGrpSpPr>
        <p:grpSpPr>
          <a:xfrm>
            <a:off x="157900" y="1608717"/>
            <a:ext cx="360000" cy="360000"/>
            <a:chOff x="5452811" y="305543"/>
            <a:chExt cx="360000" cy="360000"/>
          </a:xfrm>
        </p:grpSpPr>
        <p:sp>
          <p:nvSpPr>
            <p:cNvPr id="1124" name="Google Shape;1124;p13"/>
            <p:cNvSpPr/>
            <p:nvPr/>
          </p:nvSpPr>
          <p:spPr>
            <a:xfrm>
              <a:off x="5452811"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125" name="Google Shape;1125;p13"/>
            <p:cNvSpPr/>
            <p:nvPr/>
          </p:nvSpPr>
          <p:spPr>
            <a:xfrm>
              <a:off x="5452811"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126" name="Google Shape;1126;p13" descr="ACUECAR S.A E.S.P"/>
          <p:cNvPicPr preferRelativeResize="0"/>
          <p:nvPr/>
        </p:nvPicPr>
        <p:blipFill rotWithShape="1">
          <a:blip r:embed="rId4">
            <a:alphaModFix/>
          </a:blip>
          <a:srcRect/>
          <a:stretch/>
        </p:blipFill>
        <p:spPr>
          <a:xfrm>
            <a:off x="4966851" y="648662"/>
            <a:ext cx="3016341" cy="548384"/>
          </a:xfrm>
          <a:prstGeom prst="rect">
            <a:avLst/>
          </a:prstGeom>
          <a:noFill/>
          <a:ln>
            <a:noFill/>
          </a:ln>
        </p:spPr>
      </p:pic>
      <p:grpSp>
        <p:nvGrpSpPr>
          <p:cNvPr id="1127" name="Google Shape;1127;p13"/>
          <p:cNvGrpSpPr/>
          <p:nvPr/>
        </p:nvGrpSpPr>
        <p:grpSpPr>
          <a:xfrm>
            <a:off x="-372866" y="5424686"/>
            <a:ext cx="12233166" cy="957900"/>
            <a:chOff x="-372866" y="5424686"/>
            <a:chExt cx="12233166" cy="957900"/>
          </a:xfrm>
        </p:grpSpPr>
        <p:grpSp>
          <p:nvGrpSpPr>
            <p:cNvPr id="1128" name="Google Shape;1128;p13"/>
            <p:cNvGrpSpPr/>
            <p:nvPr/>
          </p:nvGrpSpPr>
          <p:grpSpPr>
            <a:xfrm>
              <a:off x="-372866" y="5733484"/>
              <a:ext cx="1485928" cy="110322"/>
              <a:chOff x="4951168" y="2845399"/>
              <a:chExt cx="1485928" cy="110322"/>
            </a:xfrm>
          </p:grpSpPr>
          <p:cxnSp>
            <p:nvCxnSpPr>
              <p:cNvPr id="1129" name="Google Shape;1129;p1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130" name="Google Shape;1130;p1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131" name="Google Shape;1131;p13"/>
            <p:cNvSpPr/>
            <p:nvPr/>
          </p:nvSpPr>
          <p:spPr>
            <a:xfrm>
              <a:off x="1141021" y="5626375"/>
              <a:ext cx="4684500" cy="3246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Los ingresos no cubrían los gastos.</a:t>
              </a:r>
              <a:endParaRPr sz="1400" b="0" i="0" u="none" strike="noStrike" cap="none">
                <a:solidFill>
                  <a:srgbClr val="000000"/>
                </a:solidFill>
                <a:latin typeface="Arial"/>
                <a:ea typeface="Arial"/>
                <a:cs typeface="Arial"/>
                <a:sym typeface="Arial"/>
              </a:endParaRPr>
            </a:p>
          </p:txBody>
        </p:sp>
        <p:sp>
          <p:nvSpPr>
            <p:cNvPr id="1132" name="Google Shape;1132;p13"/>
            <p:cNvSpPr/>
            <p:nvPr/>
          </p:nvSpPr>
          <p:spPr>
            <a:xfrm>
              <a:off x="5685100" y="5424686"/>
              <a:ext cx="6175200" cy="9579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Pendiente: </a:t>
              </a:r>
              <a:r>
                <a:rPr lang="es-CO" sz="1200" b="0" i="0" u="none" strike="noStrike" cap="none">
                  <a:solidFill>
                    <a:srgbClr val="242853"/>
                  </a:solidFill>
                  <a:latin typeface="Verdana"/>
                  <a:ea typeface="Verdana"/>
                  <a:cs typeface="Verdana"/>
                  <a:sym typeface="Verdana"/>
                </a:rPr>
                <a:t>Actualmente, la empresa presenta problemas de flujo de caja, se requiere un plan para la atención de sus pasivos y mejorar la salud financiera durante la intervención.</a:t>
              </a:r>
              <a:endParaRPr sz="1200" b="0" i="0" u="none" strike="noStrike" cap="none">
                <a:solidFill>
                  <a:srgbClr val="242853"/>
                </a:solidFill>
                <a:latin typeface="Verdana"/>
                <a:ea typeface="Verdana"/>
                <a:cs typeface="Verdana"/>
                <a:sym typeface="Verdana"/>
              </a:endParaRPr>
            </a:p>
          </p:txBody>
        </p:sp>
        <p:grpSp>
          <p:nvGrpSpPr>
            <p:cNvPr id="1133" name="Google Shape;1133;p13"/>
            <p:cNvGrpSpPr/>
            <p:nvPr/>
          </p:nvGrpSpPr>
          <p:grpSpPr>
            <a:xfrm rot="10800000">
              <a:off x="5407066" y="5695275"/>
              <a:ext cx="279078" cy="279078"/>
              <a:chOff x="5314420" y="3148633"/>
              <a:chExt cx="393900" cy="393900"/>
            </a:xfrm>
          </p:grpSpPr>
          <p:sp>
            <p:nvSpPr>
              <p:cNvPr id="1134" name="Google Shape;1134;p13"/>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35" name="Google Shape;1135;p13" descr="Thumbs up sign con relleno sólido"/>
              <p:cNvPicPr preferRelativeResize="0"/>
              <p:nvPr/>
            </p:nvPicPr>
            <p:blipFill rotWithShape="1">
              <a:blip r:embed="rId5">
                <a:alphaModFix/>
              </a:blip>
              <a:srcRect/>
              <a:stretch/>
            </p:blipFill>
            <p:spPr>
              <a:xfrm>
                <a:off x="5379484" y="3194492"/>
                <a:ext cx="305311" cy="305311"/>
              </a:xfrm>
              <a:prstGeom prst="rect">
                <a:avLst/>
              </a:prstGeom>
              <a:noFill/>
              <a:ln>
                <a:noFill/>
              </a:ln>
            </p:spPr>
          </p:pic>
        </p:grpSp>
      </p:grpSp>
      <p:grpSp>
        <p:nvGrpSpPr>
          <p:cNvPr id="1136" name="Google Shape;1136;p13"/>
          <p:cNvGrpSpPr/>
          <p:nvPr/>
        </p:nvGrpSpPr>
        <p:grpSpPr>
          <a:xfrm>
            <a:off x="-412751" y="1690325"/>
            <a:ext cx="12273201" cy="669000"/>
            <a:chOff x="28606" y="4395048"/>
            <a:chExt cx="12273201" cy="669000"/>
          </a:xfrm>
        </p:grpSpPr>
        <p:sp>
          <p:nvSpPr>
            <p:cNvPr id="1137" name="Google Shape;1137;p13"/>
            <p:cNvSpPr/>
            <p:nvPr/>
          </p:nvSpPr>
          <p:spPr>
            <a:xfrm>
              <a:off x="1534656" y="4414187"/>
              <a:ext cx="4013100" cy="6315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Actividades ejecutadas por una empresa asociativa de trabajo, </a:t>
              </a:r>
              <a:r>
                <a:rPr lang="es-CO" sz="1200" b="1" i="0" u="none" strike="noStrike" cap="none">
                  <a:solidFill>
                    <a:srgbClr val="2181C1"/>
                  </a:solidFill>
                  <a:latin typeface="Verdana"/>
                  <a:ea typeface="Verdana"/>
                  <a:cs typeface="Verdana"/>
                  <a:sym typeface="Verdana"/>
                </a:rPr>
                <a:t>sin que se contase con la existencia de un contrato.</a:t>
              </a:r>
              <a:endParaRPr sz="1400" b="0" i="0" u="none" strike="noStrike" cap="none">
                <a:solidFill>
                  <a:srgbClr val="000000"/>
                </a:solidFill>
                <a:latin typeface="Arial"/>
                <a:ea typeface="Arial"/>
                <a:cs typeface="Arial"/>
                <a:sym typeface="Arial"/>
              </a:endParaRPr>
            </a:p>
          </p:txBody>
        </p:sp>
        <p:sp>
          <p:nvSpPr>
            <p:cNvPr id="1138" name="Google Shape;1138;p13"/>
            <p:cNvSpPr/>
            <p:nvPr/>
          </p:nvSpPr>
          <p:spPr>
            <a:xfrm>
              <a:off x="6096007" y="4395048"/>
              <a:ext cx="6205800" cy="6690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La empresa ya no realiza actividades con empresa asociativa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de trabajo.</a:t>
              </a:r>
              <a:endParaRPr sz="1400" b="0" i="0" u="none" strike="noStrike" cap="none">
                <a:solidFill>
                  <a:srgbClr val="000000"/>
                </a:solidFill>
                <a:latin typeface="Arial"/>
                <a:ea typeface="Arial"/>
                <a:cs typeface="Arial"/>
                <a:sym typeface="Arial"/>
              </a:endParaRPr>
            </a:p>
          </p:txBody>
        </p:sp>
        <p:grpSp>
          <p:nvGrpSpPr>
            <p:cNvPr id="1139" name="Google Shape;1139;p13"/>
            <p:cNvGrpSpPr/>
            <p:nvPr/>
          </p:nvGrpSpPr>
          <p:grpSpPr>
            <a:xfrm>
              <a:off x="5836286" y="4556685"/>
              <a:ext cx="279078" cy="279078"/>
              <a:chOff x="5314420" y="3148633"/>
              <a:chExt cx="393900" cy="393900"/>
            </a:xfrm>
          </p:grpSpPr>
          <p:sp>
            <p:nvSpPr>
              <p:cNvPr id="1140" name="Google Shape;1140;p13"/>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41" name="Google Shape;1141;p13"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142" name="Google Shape;1142;p13"/>
            <p:cNvGrpSpPr/>
            <p:nvPr/>
          </p:nvGrpSpPr>
          <p:grpSpPr>
            <a:xfrm>
              <a:off x="28606" y="4674442"/>
              <a:ext cx="1474689" cy="110400"/>
              <a:chOff x="6116802" y="2845399"/>
              <a:chExt cx="1474689" cy="110400"/>
            </a:xfrm>
          </p:grpSpPr>
          <p:cxnSp>
            <p:nvCxnSpPr>
              <p:cNvPr id="1143" name="Google Shape;1143;p13"/>
              <p:cNvCxnSpPr/>
              <p:nvPr/>
            </p:nvCxnSpPr>
            <p:spPr>
              <a:xfrm>
                <a:off x="6116802"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1144" name="Google Shape;1144;p13"/>
              <p:cNvSpPr/>
              <p:nvPr/>
            </p:nvSpPr>
            <p:spPr>
              <a:xfrm>
                <a:off x="7481091"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grpSp>
        <p:nvGrpSpPr>
          <p:cNvPr id="1145" name="Google Shape;1145;p13"/>
          <p:cNvGrpSpPr/>
          <p:nvPr/>
        </p:nvGrpSpPr>
        <p:grpSpPr>
          <a:xfrm>
            <a:off x="-356167" y="2533941"/>
            <a:ext cx="12216617" cy="669000"/>
            <a:chOff x="85190" y="5295248"/>
            <a:chExt cx="12216617" cy="669000"/>
          </a:xfrm>
        </p:grpSpPr>
        <p:sp>
          <p:nvSpPr>
            <p:cNvPr id="1146" name="Google Shape;1146;p13"/>
            <p:cNvSpPr/>
            <p:nvPr/>
          </p:nvSpPr>
          <p:spPr>
            <a:xfrm>
              <a:off x="1640931" y="5467523"/>
              <a:ext cx="3906600" cy="3246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La empresa </a:t>
              </a:r>
              <a:r>
                <a:rPr lang="es-CO" sz="1200" b="1" i="0" u="none" strike="noStrike" cap="none">
                  <a:solidFill>
                    <a:srgbClr val="2181C1"/>
                  </a:solidFill>
                  <a:latin typeface="Verdana"/>
                  <a:ea typeface="Verdana"/>
                  <a:cs typeface="Verdana"/>
                  <a:sym typeface="Verdana"/>
                </a:rPr>
                <a:t>no contaba con estadísticas de reclamaciones.</a:t>
              </a:r>
              <a:endParaRPr sz="1400" b="0" i="0" u="none" strike="noStrike" cap="none">
                <a:solidFill>
                  <a:srgbClr val="000000"/>
                </a:solidFill>
                <a:latin typeface="Arial"/>
                <a:ea typeface="Arial"/>
                <a:cs typeface="Arial"/>
                <a:sym typeface="Arial"/>
              </a:endParaRPr>
            </a:p>
          </p:txBody>
        </p:sp>
        <p:sp>
          <p:nvSpPr>
            <p:cNvPr id="1147" name="Google Shape;1147;p13"/>
            <p:cNvSpPr/>
            <p:nvPr/>
          </p:nvSpPr>
          <p:spPr>
            <a:xfrm>
              <a:off x="6096007" y="5295248"/>
              <a:ext cx="6205800" cy="6690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Superada: </a:t>
              </a:r>
              <a:r>
                <a:rPr lang="es-CO" sz="1200" b="0" i="0" u="none" strike="noStrike" cap="none">
                  <a:solidFill>
                    <a:srgbClr val="242853"/>
                  </a:solidFill>
                  <a:latin typeface="Verdana"/>
                  <a:ea typeface="Verdana"/>
                  <a:cs typeface="Verdana"/>
                  <a:sym typeface="Verdana"/>
                </a:rPr>
                <a:t>Se manejan indicadores de medición y se tiene parametrizado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el software comercial para atención de usuarios.</a:t>
              </a:r>
              <a:endParaRPr sz="1400" b="0" i="0" u="none" strike="noStrike" cap="none">
                <a:solidFill>
                  <a:srgbClr val="000000"/>
                </a:solidFill>
                <a:latin typeface="Arial"/>
                <a:ea typeface="Arial"/>
                <a:cs typeface="Arial"/>
                <a:sym typeface="Arial"/>
              </a:endParaRPr>
            </a:p>
          </p:txBody>
        </p:sp>
        <p:grpSp>
          <p:nvGrpSpPr>
            <p:cNvPr id="1148" name="Google Shape;1148;p13"/>
            <p:cNvGrpSpPr/>
            <p:nvPr/>
          </p:nvGrpSpPr>
          <p:grpSpPr>
            <a:xfrm>
              <a:off x="5836286" y="5484790"/>
              <a:ext cx="279078" cy="279078"/>
              <a:chOff x="5314420" y="3148633"/>
              <a:chExt cx="393900" cy="393900"/>
            </a:xfrm>
          </p:grpSpPr>
          <p:sp>
            <p:nvSpPr>
              <p:cNvPr id="1149" name="Google Shape;1149;p13"/>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50" name="Google Shape;1150;p13"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151" name="Google Shape;1151;p13"/>
            <p:cNvGrpSpPr/>
            <p:nvPr/>
          </p:nvGrpSpPr>
          <p:grpSpPr>
            <a:xfrm>
              <a:off x="85190" y="5574631"/>
              <a:ext cx="1463372" cy="110400"/>
              <a:chOff x="6173386" y="2845399"/>
              <a:chExt cx="1463372" cy="110400"/>
            </a:xfrm>
          </p:grpSpPr>
          <p:cxnSp>
            <p:nvCxnSpPr>
              <p:cNvPr id="1152" name="Google Shape;1152;p13"/>
              <p:cNvCxnSpPr/>
              <p:nvPr/>
            </p:nvCxnSpPr>
            <p:spPr>
              <a:xfrm>
                <a:off x="6173386"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1153" name="Google Shape;1153;p13"/>
              <p:cNvSpPr/>
              <p:nvPr/>
            </p:nvSpPr>
            <p:spPr>
              <a:xfrm>
                <a:off x="7526358"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28</a:t>
            </a:fld>
            <a:endParaRPr/>
          </a:p>
        </p:txBody>
      </p:sp>
      <p:graphicFrame>
        <p:nvGraphicFramePr>
          <p:cNvPr id="1159" name="Google Shape;1159;p14"/>
          <p:cNvGraphicFramePr/>
          <p:nvPr/>
        </p:nvGraphicFramePr>
        <p:xfrm>
          <a:off x="536538" y="1532405"/>
          <a:ext cx="3000000" cy="3000000"/>
        </p:xfrm>
        <a:graphic>
          <a:graphicData uri="http://schemas.openxmlformats.org/drawingml/2006/table">
            <a:tbl>
              <a:tblPr firstRow="1" bandRow="1">
                <a:noFill/>
                <a:tableStyleId>{017A3BE1-F5E9-4E22-901A-E6A3D2A46101}</a:tableStyleId>
              </a:tblPr>
              <a:tblGrid>
                <a:gridCol w="1195550">
                  <a:extLst>
                    <a:ext uri="{9D8B030D-6E8A-4147-A177-3AD203B41FA5}">
                      <a16:colId xmlns:a16="http://schemas.microsoft.com/office/drawing/2014/main" val="20000"/>
                    </a:ext>
                  </a:extLst>
                </a:gridCol>
                <a:gridCol w="800500">
                  <a:extLst>
                    <a:ext uri="{9D8B030D-6E8A-4147-A177-3AD203B41FA5}">
                      <a16:colId xmlns:a16="http://schemas.microsoft.com/office/drawing/2014/main" val="20001"/>
                    </a:ext>
                  </a:extLst>
                </a:gridCol>
                <a:gridCol w="1136975">
                  <a:extLst>
                    <a:ext uri="{9D8B030D-6E8A-4147-A177-3AD203B41FA5}">
                      <a16:colId xmlns:a16="http://schemas.microsoft.com/office/drawing/2014/main" val="20002"/>
                    </a:ext>
                  </a:extLst>
                </a:gridCol>
                <a:gridCol w="1193350">
                  <a:extLst>
                    <a:ext uri="{9D8B030D-6E8A-4147-A177-3AD203B41FA5}">
                      <a16:colId xmlns:a16="http://schemas.microsoft.com/office/drawing/2014/main" val="20003"/>
                    </a:ext>
                  </a:extLst>
                </a:gridCol>
                <a:gridCol w="895750">
                  <a:extLst>
                    <a:ext uri="{9D8B030D-6E8A-4147-A177-3AD203B41FA5}">
                      <a16:colId xmlns:a16="http://schemas.microsoft.com/office/drawing/2014/main" val="20004"/>
                    </a:ext>
                  </a:extLst>
                </a:gridCol>
              </a:tblGrid>
              <a:tr h="335925">
                <a:tc rowSpan="2" grid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111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5816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rowSpan="2" hMerge="1">
                  <a:txBody>
                    <a:bodyPr/>
                    <a:lstStyle/>
                    <a:p>
                      <a:endParaRPr lang="es-CO"/>
                    </a:p>
                  </a:txBody>
                  <a:tcPr/>
                </a:tc>
                <a:tc gridSpan="3">
                  <a:txBody>
                    <a:bodyPr/>
                    <a:lstStyle/>
                    <a:p>
                      <a:pPr marL="705485" marR="0" lvl="0" indent="0" algn="l" rtl="0">
                        <a:lnSpc>
                          <a:spcPct val="1125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ACUECAR S.A. E.S.P</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1517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33125">
                <a:tc gridSpan="2" vMerge="1">
                  <a:txBody>
                    <a:bodyPr/>
                    <a:lstStyle/>
                    <a:p>
                      <a:endParaRPr lang="es-CO"/>
                    </a:p>
                  </a:txBody>
                  <a:tcPr/>
                </a:tc>
                <a:tc hMerge="1"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8415" marR="12065" lvl="0" indent="156845"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u="none" strike="noStrike" cap="none">
                        <a:latin typeface="Verdana"/>
                        <a:ea typeface="Verdana"/>
                        <a:cs typeface="Verdana"/>
                        <a:sym typeface="Verdana"/>
                      </a:endParaRPr>
                    </a:p>
                  </a:txBody>
                  <a:tcPr marL="0" marR="0" marT="565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120650" marR="11176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rPr>
                        <a:t>Cierre de Noviembre de 2025</a:t>
                      </a:r>
                      <a:endParaRPr sz="1200" u="none" strike="noStrike" cap="none">
                        <a:latin typeface="Verdana"/>
                        <a:ea typeface="Verdana"/>
                        <a:cs typeface="Verdana"/>
                        <a:sym typeface="Verdana"/>
                      </a:endParaRPr>
                    </a:p>
                  </a:txBody>
                  <a:tcPr marL="0" marR="0" marT="1403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635"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1479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807075">
                <a:tc>
                  <a:txBody>
                    <a:bodyPr/>
                    <a:lstStyle/>
                    <a:p>
                      <a:pPr marL="12509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USUARIOS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2069"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0</a:t>
                      </a:r>
                      <a:endParaRPr sz="1200" u="none" strike="noStrike" cap="none">
                        <a:latin typeface="Verdana"/>
                        <a:ea typeface="Verdana"/>
                        <a:cs typeface="Verdana"/>
                        <a:sym typeface="Verdana"/>
                      </a:endParaRPr>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210184" marR="0" lvl="0" indent="0" algn="l"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14.409</a:t>
                      </a:r>
                      <a:endParaRPr sz="1200" u="none" strike="noStrike" cap="none"/>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807075">
                <a:tc>
                  <a:txBody>
                    <a:bodyPr/>
                    <a:lstStyle/>
                    <a:p>
                      <a:pPr marL="6096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COBERTURA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0.0%</a:t>
                      </a:r>
                      <a:endParaRPr sz="1200" u="none" strike="noStrike" cap="none">
                        <a:latin typeface="Verdana"/>
                        <a:ea typeface="Verdana"/>
                        <a:cs typeface="Verdana"/>
                        <a:sym typeface="Verdana"/>
                      </a:endParaRPr>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280670" marR="0" lvl="0" indent="0" algn="l"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100%*</a:t>
                      </a:r>
                      <a:endParaRPr sz="1200" u="none" strike="noStrike" cap="none">
                        <a:latin typeface="Verdana"/>
                        <a:ea typeface="Verdana"/>
                        <a:cs typeface="Verdana"/>
                        <a:sym typeface="Verdana"/>
                      </a:endParaRPr>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graphicFrame>
        <p:nvGraphicFramePr>
          <p:cNvPr id="1160" name="Google Shape;1160;p14"/>
          <p:cNvGraphicFramePr/>
          <p:nvPr/>
        </p:nvGraphicFramePr>
        <p:xfrm>
          <a:off x="6209667" y="1534944"/>
          <a:ext cx="3000000" cy="3000000"/>
        </p:xfrm>
        <a:graphic>
          <a:graphicData uri="http://schemas.openxmlformats.org/drawingml/2006/table">
            <a:tbl>
              <a:tblPr>
                <a:noFill/>
                <a:tableStyleId>{B87FEF8B-B827-4E8B-B291-2EA7E2046686}</a:tableStyleId>
              </a:tblPr>
              <a:tblGrid>
                <a:gridCol w="1764225">
                  <a:extLst>
                    <a:ext uri="{9D8B030D-6E8A-4147-A177-3AD203B41FA5}">
                      <a16:colId xmlns:a16="http://schemas.microsoft.com/office/drawing/2014/main" val="20000"/>
                    </a:ext>
                  </a:extLst>
                </a:gridCol>
                <a:gridCol w="1158250">
                  <a:extLst>
                    <a:ext uri="{9D8B030D-6E8A-4147-A177-3AD203B41FA5}">
                      <a16:colId xmlns:a16="http://schemas.microsoft.com/office/drawing/2014/main" val="20001"/>
                    </a:ext>
                  </a:extLst>
                </a:gridCol>
                <a:gridCol w="1336800">
                  <a:extLst>
                    <a:ext uri="{9D8B030D-6E8A-4147-A177-3AD203B41FA5}">
                      <a16:colId xmlns:a16="http://schemas.microsoft.com/office/drawing/2014/main" val="20002"/>
                    </a:ext>
                  </a:extLst>
                </a:gridCol>
                <a:gridCol w="979725">
                  <a:extLst>
                    <a:ext uri="{9D8B030D-6E8A-4147-A177-3AD203B41FA5}">
                      <a16:colId xmlns:a16="http://schemas.microsoft.com/office/drawing/2014/main" val="20003"/>
                    </a:ext>
                  </a:extLst>
                </a:gridCol>
              </a:tblGrid>
              <a:tr h="284475">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32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44958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gridSpan="3">
                  <a:txBody>
                    <a:bodyPr/>
                    <a:lstStyle/>
                    <a:p>
                      <a:pPr marL="836930" marR="0" lvl="0" indent="0" algn="l" rtl="0">
                        <a:lnSpc>
                          <a:spcPct val="1125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ACUECAR S.A. E.S.P.</a:t>
                      </a:r>
                      <a:endParaRPr sz="1200" u="none" strike="noStrike" cap="none">
                        <a:latin typeface="Verdana"/>
                        <a:ea typeface="Verdana"/>
                        <a:cs typeface="Verdana"/>
                        <a:sym typeface="Verdana"/>
                      </a:endParaRPr>
                    </a:p>
                  </a:txBody>
                  <a:tcPr marL="0" marR="0" marT="1003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683900">
                <a:tc vMerge="1">
                  <a:txBody>
                    <a:bodyPr/>
                    <a:lstStyle/>
                    <a:p>
                      <a:endParaRPr lang="es-CO"/>
                    </a:p>
                  </a:txBody>
                  <a:tcPr/>
                </a:tc>
                <a:tc>
                  <a:txBody>
                    <a:bodyPr/>
                    <a:lstStyle/>
                    <a:p>
                      <a:pPr marL="33655" marR="24765" lvl="0" indent="15494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u="none" strike="noStrike" cap="none">
                        <a:latin typeface="Verdana"/>
                        <a:ea typeface="Verdana"/>
                        <a:cs typeface="Verdana"/>
                        <a:sym typeface="Verdana"/>
                      </a:endParaRPr>
                    </a:p>
                  </a:txBody>
                  <a:tcPr marL="0" marR="0" marT="1574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179705" marR="17145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Noviembre de 2025</a:t>
                      </a:r>
                      <a:endParaRPr sz="1200" u="none" strike="noStrike" cap="none">
                        <a:solidFill>
                          <a:srgbClr val="FF0000"/>
                        </a:solidFill>
                        <a:latin typeface="Verdana"/>
                        <a:ea typeface="Verdana"/>
                        <a:cs typeface="Verdana"/>
                        <a:sym typeface="Verdana"/>
                      </a:endParaRPr>
                    </a:p>
                  </a:txBody>
                  <a:tcPr marL="0" marR="0" marT="660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5684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736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6839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IANC</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635"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ND</a:t>
                      </a:r>
                      <a:endParaRPr sz="1200" u="none" strike="noStrike" cap="none">
                        <a:latin typeface="Verdana"/>
                        <a:ea typeface="Verdana"/>
                        <a:cs typeface="Verdana"/>
                        <a:sym typeface="Verdana"/>
                      </a:endParaRPr>
                    </a:p>
                  </a:txBody>
                  <a:tcPr marL="0" marR="0" marT="736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28.55%</a:t>
                      </a:r>
                      <a:endParaRPr sz="1200" u="none" strike="noStrike" cap="none">
                        <a:latin typeface="Verdana"/>
                        <a:ea typeface="Verdana"/>
                        <a:cs typeface="Verdana"/>
                        <a:sym typeface="Verdana"/>
                      </a:endParaRPr>
                    </a:p>
                  </a:txBody>
                  <a:tcPr marL="0" marR="0" marT="736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683900">
                <a:tc>
                  <a:txBody>
                    <a:bodyPr/>
                    <a:lstStyle/>
                    <a:p>
                      <a:pPr marL="0" marR="0" lvl="0" indent="0" algn="ctr" rtl="0">
                        <a:lnSpc>
                          <a:spcPct val="11875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Micromedición</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0,0%</a:t>
                      </a:r>
                      <a:endParaRPr sz="1200" u="none" strike="noStrike" cap="none">
                        <a:latin typeface="Verdana"/>
                        <a:ea typeface="Verdana"/>
                        <a:cs typeface="Verdana"/>
                        <a:sym typeface="Verdana"/>
                      </a:endParaRPr>
                    </a:p>
                  </a:txBody>
                  <a:tcPr marL="0" marR="0" marT="730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92.89%</a:t>
                      </a:r>
                      <a:endParaRPr sz="1200" u="none" strike="noStrike" cap="none">
                        <a:latin typeface="Verdana"/>
                        <a:ea typeface="Verdana"/>
                        <a:cs typeface="Verdana"/>
                        <a:sym typeface="Verdana"/>
                      </a:endParaRPr>
                    </a:p>
                  </a:txBody>
                  <a:tcPr marL="0" marR="0" marT="730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683900">
                <a:tc>
                  <a:txBody>
                    <a:bodyPr/>
                    <a:lstStyle/>
                    <a:p>
                      <a:pPr marL="0" marR="0" lvl="0" indent="0" algn="ctr" rtl="0">
                        <a:lnSpc>
                          <a:spcPct val="11875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IRCA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63%</a:t>
                      </a:r>
                      <a:endParaRPr sz="1200" u="none" strike="noStrike" cap="none">
                        <a:latin typeface="Verdana"/>
                        <a:ea typeface="Verdana"/>
                        <a:cs typeface="Verdana"/>
                        <a:sym typeface="Verdana"/>
                      </a:endParaRPr>
                    </a:p>
                  </a:txBody>
                  <a:tcPr marL="0" marR="0" marT="730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0%</a:t>
                      </a:r>
                      <a:endParaRPr sz="1200" u="none" strike="noStrike" cap="none">
                        <a:latin typeface="Verdana"/>
                        <a:ea typeface="Verdana"/>
                        <a:cs typeface="Verdana"/>
                        <a:sym typeface="Verdana"/>
                      </a:endParaRPr>
                    </a:p>
                  </a:txBody>
                  <a:tcPr marL="0" marR="0" marT="730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683900">
                <a:tc>
                  <a:txBody>
                    <a:bodyPr/>
                    <a:lstStyle/>
                    <a:p>
                      <a:pPr marL="0" marR="0" lvl="0" indent="0" algn="ctr" rtl="0">
                        <a:lnSpc>
                          <a:spcPct val="11875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Continuidad</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0 horas</a:t>
                      </a:r>
                      <a:endParaRPr sz="1200" u="none" strike="noStrike" cap="none">
                        <a:latin typeface="Verdana"/>
                        <a:ea typeface="Verdana"/>
                        <a:cs typeface="Verdana"/>
                        <a:sym typeface="Verdana"/>
                      </a:endParaRPr>
                    </a:p>
                  </a:txBody>
                  <a:tcPr marL="0" marR="0" marT="730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b="0" i="0" u="none" strike="noStrike" cap="none">
                          <a:solidFill>
                            <a:srgbClr val="001F5F"/>
                          </a:solidFill>
                          <a:latin typeface="Verdana"/>
                          <a:ea typeface="Verdana"/>
                          <a:cs typeface="Verdana"/>
                          <a:sym typeface="Verdana"/>
                        </a:rPr>
                        <a:t>16,8 horas</a:t>
                      </a:r>
                      <a:endParaRPr sz="1200" b="0" i="0" u="none" strike="noStrike" cap="none">
                        <a:solidFill>
                          <a:srgbClr val="001F5F"/>
                        </a:solidFill>
                        <a:latin typeface="Verdana"/>
                        <a:ea typeface="Verdana"/>
                        <a:cs typeface="Verdana"/>
                        <a:sym typeface="Verdana"/>
                      </a:endParaRPr>
                    </a:p>
                  </a:txBody>
                  <a:tcPr marL="0" marR="0" marT="730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r h="645800">
                <a:tc>
                  <a:txBody>
                    <a:bodyPr/>
                    <a:lstStyle/>
                    <a:p>
                      <a:pPr marL="0" marR="0" lvl="0" indent="0" algn="ctr" rtl="0">
                        <a:lnSpc>
                          <a:spcPct val="11875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Reportes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34.2%</a:t>
                      </a:r>
                      <a:endParaRPr sz="1200" u="none" strike="noStrike" cap="none">
                        <a:latin typeface="Verdana"/>
                        <a:ea typeface="Verdana"/>
                        <a:cs typeface="Verdana"/>
                        <a:sym typeface="Verdana"/>
                      </a:endParaRPr>
                    </a:p>
                  </a:txBody>
                  <a:tcPr marL="0" marR="0" marT="539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96.37%</a:t>
                      </a:r>
                      <a:endParaRPr sz="1200" u="none" strike="noStrike" cap="none">
                        <a:latin typeface="Verdana"/>
                        <a:ea typeface="Verdana"/>
                        <a:cs typeface="Verdana"/>
                        <a:sym typeface="Verdana"/>
                      </a:endParaRPr>
                    </a:p>
                  </a:txBody>
                  <a:tcPr marL="0" marR="0" marT="539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6"/>
                  </a:ext>
                </a:extLst>
              </a:tr>
            </a:tbl>
          </a:graphicData>
        </a:graphic>
      </p:graphicFrame>
      <p:pic>
        <p:nvPicPr>
          <p:cNvPr id="1161" name="Google Shape;1161;p14"/>
          <p:cNvPicPr preferRelativeResize="0"/>
          <p:nvPr/>
        </p:nvPicPr>
        <p:blipFill rotWithShape="1">
          <a:blip r:embed="rId3">
            <a:alphaModFix/>
          </a:blip>
          <a:srcRect/>
          <a:stretch/>
        </p:blipFill>
        <p:spPr>
          <a:xfrm>
            <a:off x="1915293" y="2853844"/>
            <a:ext cx="530398" cy="493819"/>
          </a:xfrm>
          <a:prstGeom prst="rect">
            <a:avLst/>
          </a:prstGeom>
          <a:noFill/>
          <a:ln>
            <a:noFill/>
          </a:ln>
        </p:spPr>
      </p:pic>
      <p:pic>
        <p:nvPicPr>
          <p:cNvPr id="1162" name="Google Shape;1162;p14"/>
          <p:cNvPicPr preferRelativeResize="0"/>
          <p:nvPr/>
        </p:nvPicPr>
        <p:blipFill rotWithShape="1">
          <a:blip r:embed="rId3">
            <a:alphaModFix/>
          </a:blip>
          <a:srcRect/>
          <a:stretch/>
        </p:blipFill>
        <p:spPr>
          <a:xfrm>
            <a:off x="1915293" y="3806402"/>
            <a:ext cx="530398" cy="493819"/>
          </a:xfrm>
          <a:prstGeom prst="rect">
            <a:avLst/>
          </a:prstGeom>
          <a:noFill/>
          <a:ln>
            <a:noFill/>
          </a:ln>
        </p:spPr>
      </p:pic>
      <p:pic>
        <p:nvPicPr>
          <p:cNvPr id="1163" name="Google Shape;1163;p14"/>
          <p:cNvPicPr preferRelativeResize="0"/>
          <p:nvPr/>
        </p:nvPicPr>
        <p:blipFill rotWithShape="1">
          <a:blip r:embed="rId4">
            <a:alphaModFix/>
          </a:blip>
          <a:srcRect/>
          <a:stretch/>
        </p:blipFill>
        <p:spPr>
          <a:xfrm>
            <a:off x="6769851" y="2631320"/>
            <a:ext cx="548688" cy="445047"/>
          </a:xfrm>
          <a:prstGeom prst="rect">
            <a:avLst/>
          </a:prstGeom>
          <a:noFill/>
          <a:ln>
            <a:noFill/>
          </a:ln>
        </p:spPr>
      </p:pic>
      <p:pic>
        <p:nvPicPr>
          <p:cNvPr id="1164" name="Google Shape;1164;p14"/>
          <p:cNvPicPr preferRelativeResize="0"/>
          <p:nvPr/>
        </p:nvPicPr>
        <p:blipFill rotWithShape="1">
          <a:blip r:embed="rId5">
            <a:alphaModFix/>
          </a:blip>
          <a:srcRect/>
          <a:stretch/>
        </p:blipFill>
        <p:spPr>
          <a:xfrm>
            <a:off x="6808461" y="3407103"/>
            <a:ext cx="469433" cy="408467"/>
          </a:xfrm>
          <a:prstGeom prst="rect">
            <a:avLst/>
          </a:prstGeom>
          <a:noFill/>
          <a:ln>
            <a:noFill/>
          </a:ln>
        </p:spPr>
      </p:pic>
      <p:pic>
        <p:nvPicPr>
          <p:cNvPr id="1165" name="Google Shape;1165;p14"/>
          <p:cNvPicPr preferRelativeResize="0"/>
          <p:nvPr/>
        </p:nvPicPr>
        <p:blipFill rotWithShape="1">
          <a:blip r:embed="rId6">
            <a:alphaModFix/>
          </a:blip>
          <a:srcRect/>
          <a:stretch/>
        </p:blipFill>
        <p:spPr>
          <a:xfrm>
            <a:off x="6826696" y="4023290"/>
            <a:ext cx="481626" cy="469433"/>
          </a:xfrm>
          <a:prstGeom prst="rect">
            <a:avLst/>
          </a:prstGeom>
          <a:noFill/>
          <a:ln>
            <a:noFill/>
          </a:ln>
        </p:spPr>
      </p:pic>
      <p:pic>
        <p:nvPicPr>
          <p:cNvPr id="1166" name="Google Shape;1166;p14"/>
          <p:cNvPicPr preferRelativeResize="0"/>
          <p:nvPr/>
        </p:nvPicPr>
        <p:blipFill rotWithShape="1">
          <a:blip r:embed="rId7">
            <a:alphaModFix/>
          </a:blip>
          <a:srcRect/>
          <a:stretch/>
        </p:blipFill>
        <p:spPr>
          <a:xfrm>
            <a:off x="6873492" y="4743661"/>
            <a:ext cx="445047" cy="445047"/>
          </a:xfrm>
          <a:prstGeom prst="rect">
            <a:avLst/>
          </a:prstGeom>
          <a:noFill/>
          <a:ln>
            <a:noFill/>
          </a:ln>
        </p:spPr>
      </p:pic>
      <p:pic>
        <p:nvPicPr>
          <p:cNvPr id="1167" name="Google Shape;1167;p14"/>
          <p:cNvPicPr preferRelativeResize="0"/>
          <p:nvPr/>
        </p:nvPicPr>
        <p:blipFill rotWithShape="1">
          <a:blip r:embed="rId8">
            <a:alphaModFix/>
          </a:blip>
          <a:srcRect/>
          <a:stretch/>
        </p:blipFill>
        <p:spPr>
          <a:xfrm>
            <a:off x="6742416" y="5450720"/>
            <a:ext cx="707197" cy="414564"/>
          </a:xfrm>
          <a:prstGeom prst="rect">
            <a:avLst/>
          </a:prstGeom>
          <a:noFill/>
          <a:ln>
            <a:noFill/>
          </a:ln>
        </p:spPr>
      </p:pic>
      <p:grpSp>
        <p:nvGrpSpPr>
          <p:cNvPr id="1168" name="Google Shape;1168;p14"/>
          <p:cNvGrpSpPr/>
          <p:nvPr/>
        </p:nvGrpSpPr>
        <p:grpSpPr>
          <a:xfrm>
            <a:off x="4957097" y="2853843"/>
            <a:ext cx="696467" cy="594359"/>
            <a:chOff x="4879847" y="3080004"/>
            <a:chExt cx="696467" cy="594359"/>
          </a:xfrm>
        </p:grpSpPr>
        <p:pic>
          <p:nvPicPr>
            <p:cNvPr id="1169" name="Google Shape;1169;p14"/>
            <p:cNvPicPr preferRelativeResize="0"/>
            <p:nvPr/>
          </p:nvPicPr>
          <p:blipFill rotWithShape="1">
            <a:blip r:embed="rId9">
              <a:alphaModFix/>
            </a:blip>
            <a:srcRect/>
            <a:stretch/>
          </p:blipFill>
          <p:spPr>
            <a:xfrm>
              <a:off x="4879847" y="3080004"/>
              <a:ext cx="696467" cy="594359"/>
            </a:xfrm>
            <a:prstGeom prst="rect">
              <a:avLst/>
            </a:prstGeom>
            <a:noFill/>
            <a:ln>
              <a:noFill/>
            </a:ln>
          </p:spPr>
        </p:pic>
        <p:pic>
          <p:nvPicPr>
            <p:cNvPr id="1170" name="Google Shape;1170;p14"/>
            <p:cNvPicPr preferRelativeResize="0"/>
            <p:nvPr/>
          </p:nvPicPr>
          <p:blipFill rotWithShape="1">
            <a:blip r:embed="rId10">
              <a:alphaModFix/>
            </a:blip>
            <a:srcRect/>
            <a:stretch/>
          </p:blipFill>
          <p:spPr>
            <a:xfrm>
              <a:off x="4981955" y="3128772"/>
              <a:ext cx="541019" cy="438911"/>
            </a:xfrm>
            <a:prstGeom prst="rect">
              <a:avLst/>
            </a:prstGeom>
            <a:noFill/>
            <a:ln>
              <a:noFill/>
            </a:ln>
          </p:spPr>
        </p:pic>
      </p:grpSp>
      <p:grpSp>
        <p:nvGrpSpPr>
          <p:cNvPr id="1171" name="Google Shape;1171;p14"/>
          <p:cNvGrpSpPr/>
          <p:nvPr/>
        </p:nvGrpSpPr>
        <p:grpSpPr>
          <a:xfrm>
            <a:off x="4957107" y="3756136"/>
            <a:ext cx="696467" cy="594359"/>
            <a:chOff x="4879847" y="3080004"/>
            <a:chExt cx="696467" cy="594359"/>
          </a:xfrm>
        </p:grpSpPr>
        <p:pic>
          <p:nvPicPr>
            <p:cNvPr id="1172" name="Google Shape;1172;p14"/>
            <p:cNvPicPr preferRelativeResize="0"/>
            <p:nvPr/>
          </p:nvPicPr>
          <p:blipFill rotWithShape="1">
            <a:blip r:embed="rId9">
              <a:alphaModFix/>
            </a:blip>
            <a:srcRect/>
            <a:stretch/>
          </p:blipFill>
          <p:spPr>
            <a:xfrm>
              <a:off x="4879847" y="3080004"/>
              <a:ext cx="696467" cy="594359"/>
            </a:xfrm>
            <a:prstGeom prst="rect">
              <a:avLst/>
            </a:prstGeom>
            <a:noFill/>
            <a:ln>
              <a:noFill/>
            </a:ln>
          </p:spPr>
        </p:pic>
        <p:pic>
          <p:nvPicPr>
            <p:cNvPr id="1173" name="Google Shape;1173;p14"/>
            <p:cNvPicPr preferRelativeResize="0"/>
            <p:nvPr/>
          </p:nvPicPr>
          <p:blipFill rotWithShape="1">
            <a:blip r:embed="rId10">
              <a:alphaModFix/>
            </a:blip>
            <a:srcRect/>
            <a:stretch/>
          </p:blipFill>
          <p:spPr>
            <a:xfrm>
              <a:off x="4981955" y="3128772"/>
              <a:ext cx="541019" cy="438911"/>
            </a:xfrm>
            <a:prstGeom prst="rect">
              <a:avLst/>
            </a:prstGeom>
            <a:noFill/>
            <a:ln>
              <a:noFill/>
            </a:ln>
          </p:spPr>
        </p:pic>
      </p:grpSp>
      <p:grpSp>
        <p:nvGrpSpPr>
          <p:cNvPr id="1174" name="Google Shape;1174;p14"/>
          <p:cNvGrpSpPr/>
          <p:nvPr/>
        </p:nvGrpSpPr>
        <p:grpSpPr>
          <a:xfrm>
            <a:off x="10572431" y="2528470"/>
            <a:ext cx="696467" cy="594359"/>
            <a:chOff x="4879847" y="3080004"/>
            <a:chExt cx="696467" cy="594359"/>
          </a:xfrm>
        </p:grpSpPr>
        <p:pic>
          <p:nvPicPr>
            <p:cNvPr id="1175" name="Google Shape;1175;p14"/>
            <p:cNvPicPr preferRelativeResize="0"/>
            <p:nvPr/>
          </p:nvPicPr>
          <p:blipFill rotWithShape="1">
            <a:blip r:embed="rId9">
              <a:alphaModFix/>
            </a:blip>
            <a:srcRect/>
            <a:stretch/>
          </p:blipFill>
          <p:spPr>
            <a:xfrm>
              <a:off x="4879847" y="3080004"/>
              <a:ext cx="696467" cy="594359"/>
            </a:xfrm>
            <a:prstGeom prst="rect">
              <a:avLst/>
            </a:prstGeom>
            <a:noFill/>
            <a:ln>
              <a:noFill/>
            </a:ln>
          </p:spPr>
        </p:pic>
        <p:pic>
          <p:nvPicPr>
            <p:cNvPr id="1176" name="Google Shape;1176;p14"/>
            <p:cNvPicPr preferRelativeResize="0"/>
            <p:nvPr/>
          </p:nvPicPr>
          <p:blipFill rotWithShape="1">
            <a:blip r:embed="rId10">
              <a:alphaModFix/>
            </a:blip>
            <a:srcRect/>
            <a:stretch/>
          </p:blipFill>
          <p:spPr>
            <a:xfrm>
              <a:off x="4981955" y="3128772"/>
              <a:ext cx="541019" cy="438911"/>
            </a:xfrm>
            <a:prstGeom prst="rect">
              <a:avLst/>
            </a:prstGeom>
            <a:noFill/>
            <a:ln>
              <a:noFill/>
            </a:ln>
          </p:spPr>
        </p:pic>
      </p:grpSp>
      <p:grpSp>
        <p:nvGrpSpPr>
          <p:cNvPr id="1177" name="Google Shape;1177;p14"/>
          <p:cNvGrpSpPr/>
          <p:nvPr/>
        </p:nvGrpSpPr>
        <p:grpSpPr>
          <a:xfrm>
            <a:off x="10572437" y="3254716"/>
            <a:ext cx="696467" cy="594359"/>
            <a:chOff x="4879847" y="3080004"/>
            <a:chExt cx="696467" cy="594359"/>
          </a:xfrm>
        </p:grpSpPr>
        <p:pic>
          <p:nvPicPr>
            <p:cNvPr id="1178" name="Google Shape;1178;p14"/>
            <p:cNvPicPr preferRelativeResize="0"/>
            <p:nvPr/>
          </p:nvPicPr>
          <p:blipFill rotWithShape="1">
            <a:blip r:embed="rId9">
              <a:alphaModFix/>
            </a:blip>
            <a:srcRect/>
            <a:stretch/>
          </p:blipFill>
          <p:spPr>
            <a:xfrm>
              <a:off x="4879847" y="3080004"/>
              <a:ext cx="696467" cy="594359"/>
            </a:xfrm>
            <a:prstGeom prst="rect">
              <a:avLst/>
            </a:prstGeom>
            <a:noFill/>
            <a:ln>
              <a:noFill/>
            </a:ln>
          </p:spPr>
        </p:pic>
        <p:pic>
          <p:nvPicPr>
            <p:cNvPr id="1179" name="Google Shape;1179;p14"/>
            <p:cNvPicPr preferRelativeResize="0"/>
            <p:nvPr/>
          </p:nvPicPr>
          <p:blipFill rotWithShape="1">
            <a:blip r:embed="rId10">
              <a:alphaModFix/>
            </a:blip>
            <a:srcRect/>
            <a:stretch/>
          </p:blipFill>
          <p:spPr>
            <a:xfrm>
              <a:off x="4981955" y="3128772"/>
              <a:ext cx="541019" cy="438911"/>
            </a:xfrm>
            <a:prstGeom prst="rect">
              <a:avLst/>
            </a:prstGeom>
            <a:noFill/>
            <a:ln>
              <a:noFill/>
            </a:ln>
          </p:spPr>
        </p:pic>
      </p:grpSp>
      <p:grpSp>
        <p:nvGrpSpPr>
          <p:cNvPr id="1180" name="Google Shape;1180;p14"/>
          <p:cNvGrpSpPr/>
          <p:nvPr/>
        </p:nvGrpSpPr>
        <p:grpSpPr>
          <a:xfrm>
            <a:off x="10572434" y="3917495"/>
            <a:ext cx="696467" cy="594359"/>
            <a:chOff x="4879847" y="3080004"/>
            <a:chExt cx="696467" cy="594359"/>
          </a:xfrm>
        </p:grpSpPr>
        <p:pic>
          <p:nvPicPr>
            <p:cNvPr id="1181" name="Google Shape;1181;p14"/>
            <p:cNvPicPr preferRelativeResize="0"/>
            <p:nvPr/>
          </p:nvPicPr>
          <p:blipFill rotWithShape="1">
            <a:blip r:embed="rId9">
              <a:alphaModFix/>
            </a:blip>
            <a:srcRect/>
            <a:stretch/>
          </p:blipFill>
          <p:spPr>
            <a:xfrm>
              <a:off x="4879847" y="3080004"/>
              <a:ext cx="696467" cy="594359"/>
            </a:xfrm>
            <a:prstGeom prst="rect">
              <a:avLst/>
            </a:prstGeom>
            <a:noFill/>
            <a:ln>
              <a:noFill/>
            </a:ln>
          </p:spPr>
        </p:pic>
        <p:pic>
          <p:nvPicPr>
            <p:cNvPr id="1182" name="Google Shape;1182;p14"/>
            <p:cNvPicPr preferRelativeResize="0"/>
            <p:nvPr/>
          </p:nvPicPr>
          <p:blipFill rotWithShape="1">
            <a:blip r:embed="rId10">
              <a:alphaModFix/>
            </a:blip>
            <a:srcRect/>
            <a:stretch/>
          </p:blipFill>
          <p:spPr>
            <a:xfrm>
              <a:off x="4981955" y="3128772"/>
              <a:ext cx="541019" cy="438911"/>
            </a:xfrm>
            <a:prstGeom prst="rect">
              <a:avLst/>
            </a:prstGeom>
            <a:noFill/>
            <a:ln>
              <a:noFill/>
            </a:ln>
          </p:spPr>
        </p:pic>
      </p:grpSp>
      <p:grpSp>
        <p:nvGrpSpPr>
          <p:cNvPr id="1183" name="Google Shape;1183;p14"/>
          <p:cNvGrpSpPr/>
          <p:nvPr/>
        </p:nvGrpSpPr>
        <p:grpSpPr>
          <a:xfrm>
            <a:off x="10572425" y="5306530"/>
            <a:ext cx="696467" cy="594359"/>
            <a:chOff x="4879847" y="3080004"/>
            <a:chExt cx="696467" cy="594359"/>
          </a:xfrm>
        </p:grpSpPr>
        <p:pic>
          <p:nvPicPr>
            <p:cNvPr id="1184" name="Google Shape;1184;p14"/>
            <p:cNvPicPr preferRelativeResize="0"/>
            <p:nvPr/>
          </p:nvPicPr>
          <p:blipFill rotWithShape="1">
            <a:blip r:embed="rId9">
              <a:alphaModFix/>
            </a:blip>
            <a:srcRect/>
            <a:stretch/>
          </p:blipFill>
          <p:spPr>
            <a:xfrm>
              <a:off x="4879847" y="3080004"/>
              <a:ext cx="696467" cy="594359"/>
            </a:xfrm>
            <a:prstGeom prst="rect">
              <a:avLst/>
            </a:prstGeom>
            <a:noFill/>
            <a:ln>
              <a:noFill/>
            </a:ln>
          </p:spPr>
        </p:pic>
        <p:pic>
          <p:nvPicPr>
            <p:cNvPr id="1185" name="Google Shape;1185;p14"/>
            <p:cNvPicPr preferRelativeResize="0"/>
            <p:nvPr/>
          </p:nvPicPr>
          <p:blipFill rotWithShape="1">
            <a:blip r:embed="rId10">
              <a:alphaModFix/>
            </a:blip>
            <a:srcRect/>
            <a:stretch/>
          </p:blipFill>
          <p:spPr>
            <a:xfrm>
              <a:off x="4981955" y="3128772"/>
              <a:ext cx="541019" cy="438911"/>
            </a:xfrm>
            <a:prstGeom prst="rect">
              <a:avLst/>
            </a:prstGeom>
            <a:noFill/>
            <a:ln>
              <a:noFill/>
            </a:ln>
          </p:spPr>
        </p:pic>
      </p:grpSp>
      <p:sp>
        <p:nvSpPr>
          <p:cNvPr id="1186" name="Google Shape;1186;p14"/>
          <p:cNvSpPr txBox="1">
            <a:spLocks noGrp="1"/>
          </p:cNvSpPr>
          <p:nvPr>
            <p:ph type="title"/>
          </p:nvPr>
        </p:nvSpPr>
        <p:spPr>
          <a:xfrm>
            <a:off x="2739765" y="962738"/>
            <a:ext cx="8394900" cy="474000"/>
          </a:xfrm>
          <a:prstGeom prst="rect">
            <a:avLst/>
          </a:prstGeom>
          <a:noFill/>
          <a:ln>
            <a:noFill/>
          </a:ln>
        </p:spPr>
        <p:txBody>
          <a:bodyPr spcFirstLastPara="1" wrap="square" lIns="0" tIns="12050" rIns="0" bIns="0" anchor="b" anchorCtr="0">
            <a:spAutoFit/>
          </a:bodyPr>
          <a:lstStyle/>
          <a:p>
            <a:pPr marL="12700" lvl="0" indent="0" algn="ctr" rtl="0">
              <a:lnSpc>
                <a:spcPct val="100000"/>
              </a:lnSpc>
              <a:spcBef>
                <a:spcPts val="0"/>
              </a:spcBef>
              <a:spcAft>
                <a:spcPts val="0"/>
              </a:spcAft>
              <a:buClr>
                <a:srgbClr val="242853"/>
              </a:buClr>
              <a:buSzPts val="3200"/>
              <a:buFont typeface="Verdana"/>
              <a:buNone/>
            </a:pPr>
            <a:r>
              <a:rPr lang="es-CO" sz="3000" b="1">
                <a:solidFill>
                  <a:srgbClr val="242853"/>
                </a:solidFill>
              </a:rPr>
              <a:t>Indicadores</a:t>
            </a:r>
            <a:endParaRPr sz="5400"/>
          </a:p>
        </p:txBody>
      </p:sp>
      <p:pic>
        <p:nvPicPr>
          <p:cNvPr id="1187" name="Google Shape;1187;p14" descr="ACUECAR S.A E.S.P"/>
          <p:cNvPicPr preferRelativeResize="0"/>
          <p:nvPr/>
        </p:nvPicPr>
        <p:blipFill rotWithShape="1">
          <a:blip r:embed="rId11">
            <a:alphaModFix/>
          </a:blip>
          <a:srcRect/>
          <a:stretch/>
        </p:blipFill>
        <p:spPr>
          <a:xfrm>
            <a:off x="1160005" y="407522"/>
            <a:ext cx="3104264" cy="612386"/>
          </a:xfrm>
          <a:prstGeom prst="rect">
            <a:avLst/>
          </a:prstGeom>
          <a:noFill/>
          <a:ln>
            <a:noFill/>
          </a:ln>
        </p:spPr>
      </p:pic>
      <p:grpSp>
        <p:nvGrpSpPr>
          <p:cNvPr id="1188" name="Google Shape;1188;p14"/>
          <p:cNvGrpSpPr/>
          <p:nvPr/>
        </p:nvGrpSpPr>
        <p:grpSpPr>
          <a:xfrm rot="-5400000">
            <a:off x="10572427" y="4612003"/>
            <a:ext cx="696467" cy="594359"/>
            <a:chOff x="10594847" y="2859024"/>
            <a:chExt cx="696467" cy="594359"/>
          </a:xfrm>
        </p:grpSpPr>
        <p:pic>
          <p:nvPicPr>
            <p:cNvPr id="1189" name="Google Shape;1189;p14"/>
            <p:cNvPicPr preferRelativeResize="0"/>
            <p:nvPr/>
          </p:nvPicPr>
          <p:blipFill rotWithShape="1">
            <a:blip r:embed="rId9">
              <a:alphaModFix/>
            </a:blip>
            <a:srcRect/>
            <a:stretch/>
          </p:blipFill>
          <p:spPr>
            <a:xfrm>
              <a:off x="10594847" y="2859024"/>
              <a:ext cx="696467" cy="594359"/>
            </a:xfrm>
            <a:prstGeom prst="rect">
              <a:avLst/>
            </a:prstGeom>
            <a:noFill/>
            <a:ln>
              <a:noFill/>
            </a:ln>
          </p:spPr>
        </p:pic>
        <p:pic>
          <p:nvPicPr>
            <p:cNvPr id="1190" name="Google Shape;1190;p14"/>
            <p:cNvPicPr preferRelativeResize="0"/>
            <p:nvPr/>
          </p:nvPicPr>
          <p:blipFill rotWithShape="1">
            <a:blip r:embed="rId12">
              <a:alphaModFix/>
            </a:blip>
            <a:srcRect/>
            <a:stretch/>
          </p:blipFill>
          <p:spPr>
            <a:xfrm>
              <a:off x="10696955" y="2907792"/>
              <a:ext cx="541018" cy="438911"/>
            </a:xfrm>
            <a:prstGeom prst="rect">
              <a:avLst/>
            </a:prstGeom>
            <a:noFill/>
            <a:ln>
              <a:noFill/>
            </a:ln>
          </p:spPr>
        </p:pic>
      </p:grpSp>
      <p:sp>
        <p:nvSpPr>
          <p:cNvPr id="1191" name="Google Shape;1191;p14"/>
          <p:cNvSpPr txBox="1"/>
          <p:nvPr/>
        </p:nvSpPr>
        <p:spPr>
          <a:xfrm>
            <a:off x="371203" y="6049156"/>
            <a:ext cx="656601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O" sz="1200" b="0" i="0" u="none" strike="noStrike" cap="none">
                <a:solidFill>
                  <a:srgbClr val="001F5F"/>
                </a:solidFill>
                <a:latin typeface="Verdana"/>
                <a:ea typeface="Verdana"/>
                <a:cs typeface="Verdana"/>
                <a:sym typeface="Verdana"/>
              </a:rPr>
              <a:t>*Ver notas aclaratorias previas.</a:t>
            </a:r>
            <a:endParaRPr sz="1200" b="0" i="0" u="none" strike="noStrike" cap="none">
              <a:solidFill>
                <a:srgbClr val="001F5F"/>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15"/>
          <p:cNvSpPr/>
          <p:nvPr/>
        </p:nvSpPr>
        <p:spPr>
          <a:xfrm>
            <a:off x="6765356" y="1570450"/>
            <a:ext cx="4935984" cy="2062199"/>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chemeClr val="dk1"/>
              </a:buClr>
              <a:buSzPts val="1100"/>
              <a:buFont typeface="Arial"/>
              <a:buNone/>
            </a:pPr>
            <a:endParaRPr sz="1500" b="0" i="0" u="none" strike="noStrike" cap="none">
              <a:solidFill>
                <a:srgbClr val="242853"/>
              </a:solidFill>
              <a:latin typeface="Verdana"/>
              <a:ea typeface="Verdana"/>
              <a:cs typeface="Verdana"/>
              <a:sym typeface="Verdana"/>
            </a:endParaRPr>
          </a:p>
        </p:txBody>
      </p:sp>
      <p:sp>
        <p:nvSpPr>
          <p:cNvPr id="1197" name="Google Shape;119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29</a:t>
            </a:fld>
            <a:endParaRPr/>
          </a:p>
        </p:txBody>
      </p:sp>
      <p:pic>
        <p:nvPicPr>
          <p:cNvPr id="1198" name="Google Shape;1198;p15" descr="ACUECAR S.A E.S.P"/>
          <p:cNvPicPr preferRelativeResize="0"/>
          <p:nvPr/>
        </p:nvPicPr>
        <p:blipFill rotWithShape="1">
          <a:blip r:embed="rId3">
            <a:alphaModFix/>
          </a:blip>
          <a:srcRect/>
          <a:stretch/>
        </p:blipFill>
        <p:spPr>
          <a:xfrm>
            <a:off x="1160005" y="407522"/>
            <a:ext cx="3104265" cy="612386"/>
          </a:xfrm>
          <a:prstGeom prst="rect">
            <a:avLst/>
          </a:prstGeom>
          <a:noFill/>
          <a:ln>
            <a:noFill/>
          </a:ln>
        </p:spPr>
      </p:pic>
      <p:sp>
        <p:nvSpPr>
          <p:cNvPr id="1199" name="Google Shape;1199;p15"/>
          <p:cNvSpPr/>
          <p:nvPr/>
        </p:nvSpPr>
        <p:spPr>
          <a:xfrm>
            <a:off x="1050100" y="1570450"/>
            <a:ext cx="5098909" cy="20622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chemeClr val="dk1"/>
              </a:buClr>
              <a:buSzPts val="1100"/>
              <a:buFont typeface="Arial"/>
              <a:buNone/>
            </a:pPr>
            <a:r>
              <a:rPr lang="es-CO" sz="1500" b="0" i="0" u="none" strike="noStrike" cap="none">
                <a:solidFill>
                  <a:srgbClr val="242853"/>
                </a:solidFill>
                <a:latin typeface="Verdana"/>
                <a:ea typeface="Verdana"/>
                <a:cs typeface="Verdana"/>
                <a:sym typeface="Verdana"/>
              </a:rPr>
              <a:t>En razón a la necesidad de obtener recursos por concepto de financiación, para garantizar la continua operación del servicio de acueducto, ACUECAR S.A. ESP presenta una deuda con el Fondo Empresarial por COP 30.858.767.649,36. </a:t>
            </a:r>
            <a:endParaRPr sz="1500" b="0" i="0" u="none" strike="noStrike" cap="none">
              <a:solidFill>
                <a:srgbClr val="242853"/>
              </a:solidFill>
              <a:latin typeface="Verdana"/>
              <a:ea typeface="Verdana"/>
              <a:cs typeface="Verdana"/>
              <a:sym typeface="Verdana"/>
            </a:endParaRPr>
          </a:p>
        </p:txBody>
      </p:sp>
      <p:sp>
        <p:nvSpPr>
          <p:cNvPr id="1200" name="Google Shape;1200;p15"/>
          <p:cNvSpPr/>
          <p:nvPr/>
        </p:nvSpPr>
        <p:spPr>
          <a:xfrm>
            <a:off x="3524696" y="4058657"/>
            <a:ext cx="5859000" cy="2062200"/>
          </a:xfrm>
          <a:prstGeom prst="roundRect">
            <a:avLst>
              <a:gd name="adj" fmla="val 20459"/>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s-CO" sz="1500" b="0" i="0" u="none" strike="noStrike" cap="none">
                <a:solidFill>
                  <a:srgbClr val="242853"/>
                </a:solidFill>
                <a:latin typeface="Verdana"/>
                <a:ea typeface="Verdana"/>
                <a:cs typeface="Verdana"/>
                <a:sym typeface="Verdana"/>
              </a:rPr>
              <a:t>De igual forma, ACUECAR S.A. ESP adelanta gestiones para llevar a cabo acciones de fortalecimiento de la infraestructura con la cual garantiza la prestación del servicio.</a:t>
            </a:r>
            <a:endParaRPr sz="1500" b="0" i="0" u="none" strike="noStrike" cap="none">
              <a:solidFill>
                <a:srgbClr val="242853"/>
              </a:solidFill>
              <a:latin typeface="Verdana"/>
              <a:ea typeface="Verdana"/>
              <a:cs typeface="Verdana"/>
              <a:sym typeface="Verdana"/>
            </a:endParaRPr>
          </a:p>
        </p:txBody>
      </p:sp>
      <p:sp>
        <p:nvSpPr>
          <p:cNvPr id="1201" name="Google Shape;1201;p15"/>
          <p:cNvSpPr/>
          <p:nvPr/>
        </p:nvSpPr>
        <p:spPr>
          <a:xfrm>
            <a:off x="7066053" y="1996458"/>
            <a:ext cx="4635287" cy="12464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O" sz="1500" b="0" i="0" u="none" strike="noStrike" cap="none">
                <a:solidFill>
                  <a:srgbClr val="242853"/>
                </a:solidFill>
                <a:latin typeface="Verdana"/>
                <a:ea typeface="Verdana"/>
                <a:cs typeface="Verdana"/>
                <a:sym typeface="Verdana"/>
              </a:rPr>
              <a:t>La ausencia de maquinaria amarilla provoca que las reparaciones se demoren y es necesario gestionar la compra y/o alquiler de un carrotanque para atender contingencias de manera oportuna.</a:t>
            </a:r>
            <a:endParaRPr sz="1500" b="0" i="0" u="none" strike="noStrike" cap="none">
              <a:solidFill>
                <a:srgbClr val="242853"/>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
          <p:cNvSpPr txBox="1">
            <a:spLocks noGrp="1"/>
          </p:cNvSpPr>
          <p:nvPr>
            <p:ph type="ctrTitle"/>
          </p:nvPr>
        </p:nvSpPr>
        <p:spPr>
          <a:xfrm>
            <a:off x="1524000" y="1122363"/>
            <a:ext cx="4503576" cy="81840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1F5F"/>
              </a:buClr>
              <a:buSzPct val="100000"/>
              <a:buFont typeface="Verdana"/>
              <a:buNone/>
            </a:pPr>
            <a:r>
              <a:rPr lang="es-CO">
                <a:solidFill>
                  <a:srgbClr val="001F5F"/>
                </a:solidFill>
              </a:rPr>
              <a:t>Contenido</a:t>
            </a:r>
            <a:endParaRPr/>
          </a:p>
        </p:txBody>
      </p:sp>
      <p:sp>
        <p:nvSpPr>
          <p:cNvPr id="326" name="Google Shape;326;p3"/>
          <p:cNvSpPr txBox="1">
            <a:spLocks noGrp="1"/>
          </p:cNvSpPr>
          <p:nvPr>
            <p:ph type="subTitle" idx="1"/>
          </p:nvPr>
        </p:nvSpPr>
        <p:spPr>
          <a:xfrm>
            <a:off x="944725" y="1940767"/>
            <a:ext cx="10165800" cy="2621400"/>
          </a:xfrm>
          <a:prstGeom prst="rect">
            <a:avLst/>
          </a:prstGeom>
          <a:noFill/>
          <a:ln>
            <a:noFill/>
          </a:ln>
        </p:spPr>
        <p:txBody>
          <a:bodyPr spcFirstLastPara="1" wrap="square" lIns="91425" tIns="45700" rIns="91425" bIns="45700" anchor="t" anchorCtr="0">
            <a:noAutofit/>
          </a:bodyPr>
          <a:lstStyle/>
          <a:p>
            <a:pPr marL="355600" lvl="0" indent="-228600" algn="just" rtl="0">
              <a:lnSpc>
                <a:spcPct val="150000"/>
              </a:lnSpc>
              <a:spcBef>
                <a:spcPts val="0"/>
              </a:spcBef>
              <a:spcAft>
                <a:spcPts val="0"/>
              </a:spcAft>
              <a:buClr>
                <a:srgbClr val="001F5F"/>
              </a:buClr>
              <a:buSzPts val="1800"/>
              <a:buFont typeface="Arial"/>
              <a:buNone/>
            </a:pPr>
            <a:endParaRPr sz="1800">
              <a:solidFill>
                <a:srgbClr val="001F5F"/>
              </a:solidFill>
            </a:endParaRPr>
          </a:p>
          <a:p>
            <a:pPr marL="355600" lvl="0" indent="-342900" algn="just" rtl="0">
              <a:lnSpc>
                <a:spcPct val="150000"/>
              </a:lnSpc>
              <a:spcBef>
                <a:spcPts val="0"/>
              </a:spcBef>
              <a:spcAft>
                <a:spcPts val="0"/>
              </a:spcAft>
              <a:buClr>
                <a:srgbClr val="001F5F"/>
              </a:buClr>
              <a:buSzPts val="1800"/>
              <a:buFont typeface="Arial"/>
              <a:buAutoNum type="arabicPeriod"/>
            </a:pPr>
            <a:r>
              <a:rPr lang="es-CO" sz="1800">
                <a:solidFill>
                  <a:srgbClr val="001F5F"/>
                </a:solidFill>
              </a:rPr>
              <a:t>Esquema de toma de posesión </a:t>
            </a:r>
            <a:endParaRPr/>
          </a:p>
          <a:p>
            <a:pPr marL="355600" lvl="0" indent="-342900" algn="just" rtl="0">
              <a:lnSpc>
                <a:spcPct val="150000"/>
              </a:lnSpc>
              <a:spcBef>
                <a:spcPts val="0"/>
              </a:spcBef>
              <a:spcAft>
                <a:spcPts val="0"/>
              </a:spcAft>
              <a:buClr>
                <a:srgbClr val="001F5F"/>
              </a:buClr>
              <a:buSzPts val="1800"/>
              <a:buFont typeface="Arial"/>
              <a:buAutoNum type="arabicPeriod"/>
            </a:pPr>
            <a:r>
              <a:rPr lang="es-CO" sz="1800">
                <a:solidFill>
                  <a:srgbClr val="001F5F"/>
                </a:solidFill>
              </a:rPr>
              <a:t>Dirección de Entidades Intervenidas y en Liquidación.</a:t>
            </a:r>
            <a:endParaRPr/>
          </a:p>
          <a:p>
            <a:pPr marL="355600" lvl="0" indent="-342900" algn="just" rtl="0">
              <a:lnSpc>
                <a:spcPct val="150000"/>
              </a:lnSpc>
              <a:spcBef>
                <a:spcPts val="0"/>
              </a:spcBef>
              <a:spcAft>
                <a:spcPts val="0"/>
              </a:spcAft>
              <a:buClr>
                <a:srgbClr val="001F5F"/>
              </a:buClr>
              <a:buSzPts val="1800"/>
              <a:buFont typeface="Arial"/>
              <a:buAutoNum type="arabicPeriod"/>
            </a:pPr>
            <a:r>
              <a:rPr lang="es-CO" sz="1800">
                <a:solidFill>
                  <a:srgbClr val="001F5F"/>
                </a:solidFill>
              </a:rPr>
              <a:t>Procesos de intervención y liquidación vigentes.</a:t>
            </a:r>
            <a:endParaRPr/>
          </a:p>
          <a:p>
            <a:pPr marL="355600" lvl="0" indent="-342900" algn="just" rtl="0">
              <a:lnSpc>
                <a:spcPct val="150000"/>
              </a:lnSpc>
              <a:spcBef>
                <a:spcPts val="0"/>
              </a:spcBef>
              <a:spcAft>
                <a:spcPts val="0"/>
              </a:spcAft>
              <a:buClr>
                <a:srgbClr val="001F5F"/>
              </a:buClr>
              <a:buSzPts val="1800"/>
              <a:buFont typeface="Arial"/>
              <a:buAutoNum type="arabicPeriod"/>
            </a:pPr>
            <a:r>
              <a:rPr lang="es-CO" sz="1800">
                <a:solidFill>
                  <a:srgbClr val="001F5F"/>
                </a:solidFill>
              </a:rPr>
              <a:t>Avances evidenciados en los procesos en toma de posesión vigentes.</a:t>
            </a:r>
            <a:endParaRPr/>
          </a:p>
          <a:p>
            <a:pPr marL="355600" lvl="0" indent="-342900" algn="just" rtl="0">
              <a:lnSpc>
                <a:spcPct val="150000"/>
              </a:lnSpc>
              <a:spcBef>
                <a:spcPts val="0"/>
              </a:spcBef>
              <a:spcAft>
                <a:spcPts val="0"/>
              </a:spcAft>
              <a:buClr>
                <a:srgbClr val="001F5F"/>
              </a:buClr>
              <a:buSzPts val="1800"/>
              <a:buFont typeface="Arial"/>
              <a:buAutoNum type="arabicPeriod"/>
            </a:pPr>
            <a:r>
              <a:rPr lang="es-CO" sz="1800">
                <a:solidFill>
                  <a:srgbClr val="001F5F"/>
                </a:solidFill>
              </a:rPr>
              <a:t>Gestión del Patrimonio Autónomo Fondo Empresarial</a:t>
            </a:r>
            <a:endParaRPr sz="1800"/>
          </a:p>
          <a:p>
            <a:pPr marL="0" lvl="0" indent="0" algn="ctr" rtl="0">
              <a:lnSpc>
                <a:spcPct val="150000"/>
              </a:lnSpc>
              <a:spcBef>
                <a:spcPts val="1000"/>
              </a:spcBef>
              <a:spcAft>
                <a:spcPts val="0"/>
              </a:spcAft>
              <a:buClr>
                <a:schemeClr val="dk1"/>
              </a:buClr>
              <a:buSzPts val="1800"/>
              <a:buNone/>
            </a:pPr>
            <a:endParaRPr sz="1800"/>
          </a:p>
        </p:txBody>
      </p:sp>
      <p:sp>
        <p:nvSpPr>
          <p:cNvPr id="327" name="Google Shape;3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29"/>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30</a:t>
            </a:fld>
            <a:endParaRPr/>
          </a:p>
        </p:txBody>
      </p:sp>
      <p:sp>
        <p:nvSpPr>
          <p:cNvPr id="1207" name="Google Shape;1207;p29"/>
          <p:cNvSpPr/>
          <p:nvPr/>
        </p:nvSpPr>
        <p:spPr>
          <a:xfrm rot="10800000" flipH="1">
            <a:off x="-84747" y="575076"/>
            <a:ext cx="6180748"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1208" name="Google Shape;1208;p29"/>
          <p:cNvSpPr txBox="1"/>
          <p:nvPr/>
        </p:nvSpPr>
        <p:spPr>
          <a:xfrm>
            <a:off x="944757" y="604202"/>
            <a:ext cx="371258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rgbClr val="F2F2F2"/>
                </a:solidFill>
                <a:latin typeface="Verdana"/>
                <a:ea typeface="Verdana"/>
                <a:cs typeface="Verdana"/>
                <a:sym typeface="Verdana"/>
              </a:rPr>
              <a:t>ESPUFLAN ESP</a:t>
            </a:r>
            <a:endParaRPr sz="2400" b="1" i="1" u="none" strike="noStrike" cap="none">
              <a:solidFill>
                <a:srgbClr val="F2F2F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F2F2F2"/>
                </a:solidFill>
                <a:latin typeface="Verdana"/>
                <a:ea typeface="Verdana"/>
                <a:cs typeface="Verdana"/>
                <a:sym typeface="Verdana"/>
              </a:rPr>
              <a:t>Flandes, Tolima </a:t>
            </a:r>
            <a:endParaRPr sz="1400" b="1" i="1" u="none" strike="noStrike" cap="none">
              <a:solidFill>
                <a:srgbClr val="F2F2F2"/>
              </a:solidFill>
              <a:latin typeface="Verdana"/>
              <a:ea typeface="Verdana"/>
              <a:cs typeface="Verdana"/>
              <a:sym typeface="Verdana"/>
            </a:endParaRPr>
          </a:p>
        </p:txBody>
      </p:sp>
      <p:pic>
        <p:nvPicPr>
          <p:cNvPr id="1209" name="Google Shape;1209;p29" descr="Espuflan ESP"/>
          <p:cNvPicPr preferRelativeResize="0"/>
          <p:nvPr/>
        </p:nvPicPr>
        <p:blipFill rotWithShape="1">
          <a:blip r:embed="rId3">
            <a:alphaModFix/>
          </a:blip>
          <a:srcRect/>
          <a:stretch/>
        </p:blipFill>
        <p:spPr>
          <a:xfrm>
            <a:off x="1815371" y="1522633"/>
            <a:ext cx="1706277" cy="1706277"/>
          </a:xfrm>
          <a:prstGeom prst="rect">
            <a:avLst/>
          </a:prstGeom>
          <a:noFill/>
          <a:ln>
            <a:noFill/>
          </a:ln>
        </p:spPr>
      </p:pic>
      <p:sp>
        <p:nvSpPr>
          <p:cNvPr id="1210" name="Google Shape;1210;p29"/>
          <p:cNvSpPr txBox="1"/>
          <p:nvPr/>
        </p:nvSpPr>
        <p:spPr>
          <a:xfrm>
            <a:off x="1073345" y="4426628"/>
            <a:ext cx="45102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MODALIDAD: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Administración temporal con fines liquidatorios </a:t>
            </a:r>
            <a:endParaRPr sz="1400" b="0" i="0" u="none" strike="noStrike" cap="none">
              <a:solidFill>
                <a:srgbClr val="242853"/>
              </a:solidFill>
              <a:latin typeface="Verdana"/>
              <a:ea typeface="Verdana"/>
              <a:cs typeface="Verdana"/>
              <a:sym typeface="Verdana"/>
            </a:endParaRPr>
          </a:p>
        </p:txBody>
      </p:sp>
      <p:sp>
        <p:nvSpPr>
          <p:cNvPr id="1211" name="Google Shape;1211;p29"/>
          <p:cNvSpPr txBox="1"/>
          <p:nvPr/>
        </p:nvSpPr>
        <p:spPr>
          <a:xfrm>
            <a:off x="1073344" y="5113277"/>
            <a:ext cx="436261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10 años</a:t>
            </a:r>
            <a:endParaRPr sz="1400" b="0" i="0" u="none" strike="noStrike" cap="none">
              <a:solidFill>
                <a:schemeClr val="dk1"/>
              </a:solidFill>
              <a:latin typeface="Arial"/>
              <a:ea typeface="Arial"/>
              <a:cs typeface="Arial"/>
              <a:sym typeface="Arial"/>
            </a:endParaRPr>
          </a:p>
        </p:txBody>
      </p:sp>
      <p:sp>
        <p:nvSpPr>
          <p:cNvPr id="1212" name="Google Shape;1212;p29"/>
          <p:cNvSpPr txBox="1"/>
          <p:nvPr/>
        </p:nvSpPr>
        <p:spPr>
          <a:xfrm>
            <a:off x="1073345" y="3564659"/>
            <a:ext cx="451028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RESOLUCIÓN DE 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SSPD 20151300015835 del 16 de junio de 2015.</a:t>
            </a:r>
            <a:endParaRPr sz="1400" b="0" i="1" u="none" strike="noStrike" cap="none">
              <a:solidFill>
                <a:srgbClr val="242853"/>
              </a:solidFill>
              <a:latin typeface="Verdana"/>
              <a:ea typeface="Verdana"/>
              <a:cs typeface="Verdana"/>
              <a:sym typeface="Verdana"/>
            </a:endParaRPr>
          </a:p>
        </p:txBody>
      </p:sp>
      <p:grpSp>
        <p:nvGrpSpPr>
          <p:cNvPr id="1213" name="Google Shape;1213;p29"/>
          <p:cNvGrpSpPr/>
          <p:nvPr/>
        </p:nvGrpSpPr>
        <p:grpSpPr>
          <a:xfrm>
            <a:off x="-480924" y="3677090"/>
            <a:ext cx="1485928" cy="110322"/>
            <a:chOff x="4951168" y="2845399"/>
            <a:chExt cx="1485928" cy="110322"/>
          </a:xfrm>
        </p:grpSpPr>
        <p:cxnSp>
          <p:nvCxnSpPr>
            <p:cNvPr id="1214" name="Google Shape;1214;p29"/>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215" name="Google Shape;1215;p29"/>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216" name="Google Shape;1216;p29"/>
          <p:cNvGrpSpPr/>
          <p:nvPr/>
        </p:nvGrpSpPr>
        <p:grpSpPr>
          <a:xfrm>
            <a:off x="-480924" y="4515290"/>
            <a:ext cx="1485928" cy="110322"/>
            <a:chOff x="4951168" y="2845399"/>
            <a:chExt cx="1485928" cy="110322"/>
          </a:xfrm>
        </p:grpSpPr>
        <p:cxnSp>
          <p:nvCxnSpPr>
            <p:cNvPr id="1217" name="Google Shape;1217;p29"/>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218" name="Google Shape;1218;p29"/>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219" name="Google Shape;1219;p29"/>
          <p:cNvGrpSpPr/>
          <p:nvPr/>
        </p:nvGrpSpPr>
        <p:grpSpPr>
          <a:xfrm>
            <a:off x="-480924" y="5218023"/>
            <a:ext cx="1485928" cy="110322"/>
            <a:chOff x="4951168" y="2845399"/>
            <a:chExt cx="1485928" cy="110322"/>
          </a:xfrm>
        </p:grpSpPr>
        <p:cxnSp>
          <p:nvCxnSpPr>
            <p:cNvPr id="1220" name="Google Shape;1220;p29"/>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221" name="Google Shape;1221;p29"/>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222" name="Google Shape;1222;p29"/>
          <p:cNvSpPr/>
          <p:nvPr/>
        </p:nvSpPr>
        <p:spPr>
          <a:xfrm>
            <a:off x="6818899" y="4539478"/>
            <a:ext cx="5034434" cy="1579714"/>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23" name="Google Shape;1223;p29"/>
          <p:cNvSpPr txBox="1"/>
          <p:nvPr/>
        </p:nvSpPr>
        <p:spPr>
          <a:xfrm>
            <a:off x="7571550" y="5504425"/>
            <a:ext cx="4002300" cy="456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s-CO" sz="1100" b="0" i="1" u="none" strike="noStrike" cap="none">
                <a:solidFill>
                  <a:srgbClr val="242853"/>
                </a:solidFill>
                <a:latin typeface="Verdana"/>
                <a:ea typeface="Verdana"/>
                <a:cs typeface="Verdana"/>
                <a:sym typeface="Verdana"/>
              </a:rPr>
              <a:t>Resolución SSPD 20196000000165 del 17/06/2019</a:t>
            </a:r>
            <a:endParaRPr sz="11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242853"/>
              </a:buClr>
              <a:buSzPts val="1100"/>
              <a:buFont typeface="Verdana"/>
              <a:buNone/>
            </a:pPr>
            <a:endParaRPr sz="1100" b="0" i="1" u="none" strike="noStrike" cap="none">
              <a:solidFill>
                <a:srgbClr val="FF0000"/>
              </a:solidFill>
              <a:latin typeface="Verdana"/>
              <a:ea typeface="Verdana"/>
              <a:cs typeface="Verdana"/>
              <a:sym typeface="Verdana"/>
            </a:endParaRPr>
          </a:p>
        </p:txBody>
      </p:sp>
      <p:sp>
        <p:nvSpPr>
          <p:cNvPr id="1224" name="Google Shape;1224;p29"/>
          <p:cNvSpPr txBox="1"/>
          <p:nvPr/>
        </p:nvSpPr>
        <p:spPr>
          <a:xfrm>
            <a:off x="7571551" y="4173143"/>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t>
            </a:r>
            <a:endParaRPr sz="1400" b="0" i="0" u="none" strike="noStrike" cap="none">
              <a:solidFill>
                <a:srgbClr val="000000"/>
              </a:solidFill>
              <a:latin typeface="Arial"/>
              <a:ea typeface="Arial"/>
              <a:cs typeface="Arial"/>
              <a:sym typeface="Arial"/>
            </a:endParaRPr>
          </a:p>
        </p:txBody>
      </p:sp>
      <p:sp>
        <p:nvSpPr>
          <p:cNvPr id="1225" name="Google Shape;1225;p29"/>
          <p:cNvSpPr txBox="1"/>
          <p:nvPr/>
        </p:nvSpPr>
        <p:spPr>
          <a:xfrm>
            <a:off x="7571550" y="4581125"/>
            <a:ext cx="4002300" cy="1122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s-CO" sz="1400" b="1" i="0" u="none" strike="noStrike" cap="none">
                <a:solidFill>
                  <a:srgbClr val="242853"/>
                </a:solidFill>
                <a:latin typeface="Verdana"/>
                <a:ea typeface="Verdana"/>
                <a:cs typeface="Verdana"/>
                <a:sym typeface="Verdana"/>
              </a:rPr>
              <a:t>Luis Fernando Tovar Santos</a:t>
            </a:r>
            <a:endParaRPr sz="1400" b="1" i="0" u="none"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s-CO" sz="1200" b="1" i="1" u="none" strike="noStrike" cap="none">
                <a:solidFill>
                  <a:srgbClr val="242853"/>
                </a:solidFill>
                <a:latin typeface="Verdana"/>
                <a:ea typeface="Verdana"/>
                <a:cs typeface="Verdana"/>
                <a:sym typeface="Verdana"/>
              </a:rPr>
              <a:t>Contador público - </a:t>
            </a:r>
            <a:r>
              <a:rPr lang="es-CO" sz="1000" b="0" i="1" u="none" strike="noStrike" cap="none">
                <a:solidFill>
                  <a:srgbClr val="242853"/>
                </a:solidFill>
                <a:latin typeface="Verdana"/>
                <a:ea typeface="Verdana"/>
                <a:cs typeface="Verdana"/>
                <a:sym typeface="Verdana"/>
              </a:rPr>
              <a:t>Especialista en derecho tributario – Magister en Gestión y Dirección de Proyectos. Certificado en Normas Internacionales de Información Financiera</a:t>
            </a:r>
            <a:endParaRPr sz="10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sz="1400" b="1" i="0" u="none" strike="noStrike" cap="none">
              <a:solidFill>
                <a:srgbClr val="242853"/>
              </a:solidFill>
              <a:latin typeface="Verdana"/>
              <a:ea typeface="Verdana"/>
              <a:cs typeface="Verdana"/>
              <a:sym typeface="Verdana"/>
            </a:endParaRPr>
          </a:p>
        </p:txBody>
      </p:sp>
      <p:sp>
        <p:nvSpPr>
          <p:cNvPr id="1226" name="Google Shape;1226;p29"/>
          <p:cNvSpPr/>
          <p:nvPr/>
        </p:nvSpPr>
        <p:spPr>
          <a:xfrm>
            <a:off x="6096013" y="3999158"/>
            <a:ext cx="1475700" cy="1475700"/>
          </a:xfrm>
          <a:prstGeom prst="ellipse">
            <a:avLst/>
          </a:prstGeom>
          <a:solidFill>
            <a:srgbClr val="FB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nvGrpSpPr>
          <p:cNvPr id="1227" name="Google Shape;1227;p29"/>
          <p:cNvGrpSpPr/>
          <p:nvPr/>
        </p:nvGrpSpPr>
        <p:grpSpPr>
          <a:xfrm>
            <a:off x="6096000" y="1627527"/>
            <a:ext cx="5756180" cy="1889486"/>
            <a:chOff x="6097153" y="1837520"/>
            <a:chExt cx="5756180" cy="1889486"/>
          </a:xfrm>
        </p:grpSpPr>
        <p:sp>
          <p:nvSpPr>
            <p:cNvPr id="1228" name="Google Shape;1228;p29"/>
            <p:cNvSpPr/>
            <p:nvPr/>
          </p:nvSpPr>
          <p:spPr>
            <a:xfrm>
              <a:off x="6818899" y="2414348"/>
              <a:ext cx="5034434" cy="1312658"/>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29" name="Google Shape;1229;p29"/>
            <p:cNvSpPr txBox="1"/>
            <p:nvPr/>
          </p:nvSpPr>
          <p:spPr>
            <a:xfrm>
              <a:off x="7535452" y="3058767"/>
              <a:ext cx="407457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100"/>
                <a:buFont typeface="Verdana"/>
                <a:buNone/>
              </a:pPr>
              <a:r>
                <a:rPr lang="es-CO" sz="1100" b="0" i="1" u="none" strike="noStrike" cap="none">
                  <a:solidFill>
                    <a:srgbClr val="242853"/>
                  </a:solidFill>
                  <a:latin typeface="Verdana"/>
                  <a:ea typeface="Verdana"/>
                  <a:cs typeface="Verdana"/>
                  <a:sym typeface="Verdana"/>
                </a:rPr>
                <a:t>Resolución 20241000417805 del 02/08/2024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100"/>
                <a:buFont typeface="Verdana"/>
                <a:buNone/>
              </a:pPr>
              <a:r>
                <a:rPr lang="es-CO" sz="1100" b="1" i="0" u="none" strike="noStrike" cap="none">
                  <a:solidFill>
                    <a:srgbClr val="242853"/>
                  </a:solidFill>
                  <a:latin typeface="Verdana"/>
                  <a:ea typeface="Verdana"/>
                  <a:cs typeface="Verdana"/>
                  <a:sym typeface="Verdana"/>
                </a:rPr>
                <a:t>Posesión en el cargo: </a:t>
              </a:r>
              <a:r>
                <a:rPr lang="es-CO" sz="1100" b="0" i="0" u="none" strike="noStrike" cap="none">
                  <a:solidFill>
                    <a:srgbClr val="242853"/>
                  </a:solidFill>
                  <a:latin typeface="Verdana"/>
                  <a:ea typeface="Verdana"/>
                  <a:cs typeface="Verdana"/>
                  <a:sym typeface="Verdana"/>
                </a:rPr>
                <a:t>8/08/2024.</a:t>
              </a:r>
              <a:endParaRPr sz="1400" b="0" i="0" u="none" strike="noStrike" cap="none">
                <a:solidFill>
                  <a:srgbClr val="000000"/>
                </a:solidFill>
                <a:latin typeface="Arial"/>
                <a:ea typeface="Arial"/>
                <a:cs typeface="Arial"/>
                <a:sym typeface="Arial"/>
              </a:endParaRPr>
            </a:p>
          </p:txBody>
        </p:sp>
        <p:sp>
          <p:nvSpPr>
            <p:cNvPr id="1230" name="Google Shape;1230;p29"/>
            <p:cNvSpPr txBox="1"/>
            <p:nvPr/>
          </p:nvSpPr>
          <p:spPr>
            <a:xfrm>
              <a:off x="7571551" y="2434101"/>
              <a:ext cx="407458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600"/>
                <a:buFont typeface="Verdana"/>
                <a:buNone/>
              </a:pPr>
              <a:r>
                <a:rPr lang="es-CO" sz="1600" b="1" i="0" u="none" strike="noStrike" cap="none">
                  <a:solidFill>
                    <a:srgbClr val="242853"/>
                  </a:solidFill>
                  <a:latin typeface="Verdana"/>
                  <a:ea typeface="Verdana"/>
                  <a:cs typeface="Verdana"/>
                  <a:sym typeface="Verdana"/>
                </a:rPr>
                <a:t>JAVIER HERNANDO GUAYARA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200"/>
                <a:buFont typeface="Verdana"/>
                <a:buNone/>
              </a:pPr>
              <a:r>
                <a:rPr lang="es-CO" sz="1200" b="1" i="1" u="none" strike="noStrike" cap="none">
                  <a:solidFill>
                    <a:srgbClr val="242853"/>
                  </a:solidFill>
                  <a:latin typeface="Verdana"/>
                  <a:ea typeface="Verdana"/>
                  <a:cs typeface="Verdana"/>
                  <a:sym typeface="Verdana"/>
                </a:rPr>
                <a:t>Ingeniero Civil </a:t>
              </a:r>
              <a:endParaRPr sz="1000" b="1" i="1" u="none" strike="noStrike" cap="none">
                <a:solidFill>
                  <a:srgbClr val="242853"/>
                </a:solidFill>
                <a:latin typeface="Verdana"/>
                <a:ea typeface="Verdana"/>
                <a:cs typeface="Verdana"/>
                <a:sym typeface="Verdana"/>
              </a:endParaRPr>
            </a:p>
          </p:txBody>
        </p:sp>
        <p:sp>
          <p:nvSpPr>
            <p:cNvPr id="1231" name="Google Shape;1231;p29"/>
            <p:cNvSpPr txBox="1"/>
            <p:nvPr/>
          </p:nvSpPr>
          <p:spPr>
            <a:xfrm>
              <a:off x="7560644" y="2087345"/>
              <a:ext cx="41852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Agente Especial</a:t>
              </a:r>
              <a:endParaRPr sz="1400" b="0" i="0" u="none" strike="noStrike" cap="none">
                <a:solidFill>
                  <a:srgbClr val="000000"/>
                </a:solidFill>
                <a:latin typeface="Arial"/>
                <a:ea typeface="Arial"/>
                <a:cs typeface="Arial"/>
                <a:sym typeface="Arial"/>
              </a:endParaRPr>
            </a:p>
          </p:txBody>
        </p:sp>
        <p:sp>
          <p:nvSpPr>
            <p:cNvPr id="1232" name="Google Shape;1232;p29"/>
            <p:cNvSpPr/>
            <p:nvPr/>
          </p:nvSpPr>
          <p:spPr>
            <a:xfrm>
              <a:off x="6097153" y="1837520"/>
              <a:ext cx="1475551" cy="1475551"/>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33" name="Google Shape;1233;p29"/>
            <p:cNvSpPr/>
            <p:nvPr/>
          </p:nvSpPr>
          <p:spPr>
            <a:xfrm>
              <a:off x="6168928" y="1909295"/>
              <a:ext cx="1332000" cy="1332000"/>
            </a:xfrm>
            <a:prstGeom prst="ellipse">
              <a:avLst/>
            </a:prstGeom>
            <a:blipFill rotWithShape="1">
              <a:blip r:embed="rId4">
                <a:alphaModFix amt="88000"/>
              </a:blip>
              <a:stretch>
                <a:fillRect l="-10038" t="-42332" r="-33086" b="-57065"/>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sp>
        <p:nvSpPr>
          <p:cNvPr id="1234" name="Google Shape;1234;p29"/>
          <p:cNvSpPr txBox="1"/>
          <p:nvPr/>
        </p:nvSpPr>
        <p:spPr>
          <a:xfrm>
            <a:off x="1073344" y="5857582"/>
            <a:ext cx="4492100" cy="523220"/>
          </a:xfrm>
          <a:prstGeom prst="rect">
            <a:avLst/>
          </a:prstGeom>
          <a:noFill/>
          <a:ln>
            <a:noFill/>
          </a:ln>
        </p:spPr>
        <p:txBody>
          <a:bodyPr spcFirstLastPara="1" wrap="square" lIns="91425" tIns="45700" rIns="91425" bIns="45700" anchor="t" anchorCtr="0">
            <a:spAutoFit/>
          </a:bodyPr>
          <a:lstStyle/>
          <a:p>
            <a:pPr marL="2058988" marR="0" lvl="0" indent="-2058988"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Estabilización financiera de largo plazo.</a:t>
            </a:r>
            <a:endParaRPr sz="1400" b="0" i="0" u="none" strike="noStrike" cap="none">
              <a:solidFill>
                <a:srgbClr val="242853"/>
              </a:solidFill>
              <a:latin typeface="Verdana"/>
              <a:ea typeface="Verdana"/>
              <a:cs typeface="Verdana"/>
              <a:sym typeface="Verdana"/>
            </a:endParaRPr>
          </a:p>
        </p:txBody>
      </p:sp>
      <p:grpSp>
        <p:nvGrpSpPr>
          <p:cNvPr id="1235" name="Google Shape;1235;p29"/>
          <p:cNvGrpSpPr/>
          <p:nvPr/>
        </p:nvGrpSpPr>
        <p:grpSpPr>
          <a:xfrm>
            <a:off x="-480925" y="5970887"/>
            <a:ext cx="1485928" cy="110322"/>
            <a:chOff x="4951168" y="2845399"/>
            <a:chExt cx="1485928" cy="110322"/>
          </a:xfrm>
        </p:grpSpPr>
        <p:cxnSp>
          <p:nvCxnSpPr>
            <p:cNvPr id="1236" name="Google Shape;1236;p29"/>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1237" name="Google Shape;1237;p29"/>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pic>
        <p:nvPicPr>
          <p:cNvPr id="1238" name="Google Shape;1238;p29" descr="Premium Vector | Checkmark check list icon sign symbol logo green design  vector illustration"/>
          <p:cNvPicPr preferRelativeResize="0"/>
          <p:nvPr/>
        </p:nvPicPr>
        <p:blipFill rotWithShape="1">
          <a:blip r:embed="rId5">
            <a:alphaModFix/>
          </a:blip>
          <a:srcRect/>
          <a:stretch/>
        </p:blipFill>
        <p:spPr>
          <a:xfrm>
            <a:off x="5132956" y="3476548"/>
            <a:ext cx="749143" cy="821168"/>
          </a:xfrm>
          <a:prstGeom prst="rect">
            <a:avLst/>
          </a:prstGeom>
          <a:noFill/>
          <a:ln>
            <a:noFill/>
          </a:ln>
        </p:spPr>
      </p:pic>
      <p:pic>
        <p:nvPicPr>
          <p:cNvPr id="1239" name="Google Shape;1239;p29"/>
          <p:cNvPicPr preferRelativeResize="0"/>
          <p:nvPr/>
        </p:nvPicPr>
        <p:blipFill rotWithShape="1">
          <a:blip r:embed="rId6">
            <a:alphaModFix/>
          </a:blip>
          <a:srcRect/>
          <a:stretch/>
        </p:blipFill>
        <p:spPr>
          <a:xfrm>
            <a:off x="6211943" y="4115069"/>
            <a:ext cx="1243864" cy="12438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30"/>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31</a:t>
            </a:fld>
            <a:endParaRPr/>
          </a:p>
        </p:txBody>
      </p:sp>
      <p:graphicFrame>
        <p:nvGraphicFramePr>
          <p:cNvPr id="1245" name="Google Shape;1245;p30"/>
          <p:cNvGraphicFramePr/>
          <p:nvPr/>
        </p:nvGraphicFramePr>
        <p:xfrm>
          <a:off x="4201210" y="5215073"/>
          <a:ext cx="3000000" cy="3000000"/>
        </p:xfrm>
        <a:graphic>
          <a:graphicData uri="http://schemas.openxmlformats.org/drawingml/2006/table">
            <a:tbl>
              <a:tblPr firstRow="1" bandRow="1">
                <a:noFill/>
                <a:tableStyleId>{ACD7315B-6872-43D5-A2A3-6DAB9DD07FC3}</a:tableStyleId>
              </a:tblPr>
              <a:tblGrid>
                <a:gridCol w="501200">
                  <a:extLst>
                    <a:ext uri="{9D8B030D-6E8A-4147-A177-3AD203B41FA5}">
                      <a16:colId xmlns:a16="http://schemas.microsoft.com/office/drawing/2014/main" val="20000"/>
                    </a:ext>
                  </a:extLst>
                </a:gridCol>
                <a:gridCol w="3063100">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1246" name="Google Shape;1246;p30"/>
          <p:cNvSpPr txBox="1"/>
          <p:nvPr/>
        </p:nvSpPr>
        <p:spPr>
          <a:xfrm>
            <a:off x="4717137" y="5211569"/>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Domicilios</a:t>
            </a:r>
            <a:endParaRPr sz="1050" b="0" i="0" u="none" strike="noStrike" cap="none">
              <a:solidFill>
                <a:srgbClr val="242853"/>
              </a:solidFill>
              <a:latin typeface="Verdana"/>
              <a:ea typeface="Verdana"/>
              <a:cs typeface="Verdana"/>
              <a:sym typeface="Verdana"/>
            </a:endParaRPr>
          </a:p>
        </p:txBody>
      </p:sp>
      <p:sp>
        <p:nvSpPr>
          <p:cNvPr id="1247" name="Google Shape;1247;p30"/>
          <p:cNvSpPr txBox="1"/>
          <p:nvPr/>
        </p:nvSpPr>
        <p:spPr>
          <a:xfrm>
            <a:off x="6124368" y="5335955"/>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17.544</a:t>
            </a:r>
            <a:endParaRPr sz="13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p:txBody>
      </p:sp>
      <p:pic>
        <p:nvPicPr>
          <p:cNvPr id="1248" name="Google Shape;1248;p30"/>
          <p:cNvPicPr preferRelativeResize="0"/>
          <p:nvPr/>
        </p:nvPicPr>
        <p:blipFill rotWithShape="1">
          <a:blip r:embed="rId3">
            <a:alphaModFix/>
          </a:blip>
          <a:srcRect/>
          <a:stretch/>
        </p:blipFill>
        <p:spPr>
          <a:xfrm>
            <a:off x="4277513" y="5291554"/>
            <a:ext cx="323790" cy="323413"/>
          </a:xfrm>
          <a:prstGeom prst="rect">
            <a:avLst/>
          </a:prstGeom>
          <a:noFill/>
          <a:ln>
            <a:noFill/>
          </a:ln>
        </p:spPr>
      </p:pic>
      <p:graphicFrame>
        <p:nvGraphicFramePr>
          <p:cNvPr id="1249" name="Google Shape;1249;p30"/>
          <p:cNvGraphicFramePr/>
          <p:nvPr/>
        </p:nvGraphicFramePr>
        <p:xfrm>
          <a:off x="4201210" y="4696541"/>
          <a:ext cx="3000000" cy="3000000"/>
        </p:xfrm>
        <a:graphic>
          <a:graphicData uri="http://schemas.openxmlformats.org/drawingml/2006/table">
            <a:tbl>
              <a:tblPr firstRow="1" bandRow="1">
                <a:noFill/>
                <a:tableStyleId>{ACD7315B-6872-43D5-A2A3-6DAB9DD07FC3}</a:tableStyleId>
              </a:tblPr>
              <a:tblGrid>
                <a:gridCol w="501200">
                  <a:extLst>
                    <a:ext uri="{9D8B030D-6E8A-4147-A177-3AD203B41FA5}">
                      <a16:colId xmlns:a16="http://schemas.microsoft.com/office/drawing/2014/main" val="20000"/>
                    </a:ext>
                  </a:extLst>
                </a:gridCol>
                <a:gridCol w="3063100">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1250" name="Google Shape;1250;p30"/>
          <p:cNvSpPr txBox="1"/>
          <p:nvPr/>
        </p:nvSpPr>
        <p:spPr>
          <a:xfrm>
            <a:off x="4717137" y="4690869"/>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Habitantes</a:t>
            </a:r>
            <a:endParaRPr sz="1050" b="0" i="0" u="none" strike="noStrike" cap="none">
              <a:solidFill>
                <a:srgbClr val="242853"/>
              </a:solidFill>
              <a:latin typeface="Verdana"/>
              <a:ea typeface="Verdana"/>
              <a:cs typeface="Verdana"/>
              <a:sym typeface="Verdana"/>
            </a:endParaRPr>
          </a:p>
        </p:txBody>
      </p:sp>
      <p:sp>
        <p:nvSpPr>
          <p:cNvPr id="1251" name="Google Shape;1251;p30"/>
          <p:cNvSpPr txBox="1"/>
          <p:nvPr/>
        </p:nvSpPr>
        <p:spPr>
          <a:xfrm>
            <a:off x="6124368" y="4815255"/>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30.135</a:t>
            </a:r>
            <a:endParaRPr sz="1300" b="0" i="0" u="none" strike="noStrike" cap="none">
              <a:solidFill>
                <a:schemeClr val="dk1"/>
              </a:solidFill>
              <a:latin typeface="Verdana"/>
              <a:ea typeface="Verdana"/>
              <a:cs typeface="Verdana"/>
              <a:sym typeface="Verdana"/>
            </a:endParaRPr>
          </a:p>
        </p:txBody>
      </p:sp>
      <p:pic>
        <p:nvPicPr>
          <p:cNvPr id="1252" name="Google Shape;1252;p30"/>
          <p:cNvPicPr preferRelativeResize="0"/>
          <p:nvPr/>
        </p:nvPicPr>
        <p:blipFill rotWithShape="1">
          <a:blip r:embed="rId4">
            <a:alphaModFix/>
          </a:blip>
          <a:srcRect/>
          <a:stretch/>
        </p:blipFill>
        <p:spPr>
          <a:xfrm>
            <a:off x="4277513" y="4770766"/>
            <a:ext cx="323790" cy="323057"/>
          </a:xfrm>
          <a:prstGeom prst="rect">
            <a:avLst/>
          </a:prstGeom>
          <a:noFill/>
          <a:ln>
            <a:noFill/>
          </a:ln>
        </p:spPr>
      </p:pic>
      <p:pic>
        <p:nvPicPr>
          <p:cNvPr id="1253" name="Google Shape;1253;p30"/>
          <p:cNvPicPr preferRelativeResize="0"/>
          <p:nvPr/>
        </p:nvPicPr>
        <p:blipFill rotWithShape="1">
          <a:blip r:embed="rId5">
            <a:alphaModFix/>
          </a:blip>
          <a:srcRect/>
          <a:stretch/>
        </p:blipFill>
        <p:spPr>
          <a:xfrm>
            <a:off x="5258747" y="2939130"/>
            <a:ext cx="323790" cy="323413"/>
          </a:xfrm>
          <a:prstGeom prst="rect">
            <a:avLst/>
          </a:prstGeom>
          <a:noFill/>
          <a:ln>
            <a:noFill/>
          </a:ln>
        </p:spPr>
      </p:pic>
      <p:sp>
        <p:nvSpPr>
          <p:cNvPr id="1254" name="Google Shape;1254;p30"/>
          <p:cNvSpPr/>
          <p:nvPr/>
        </p:nvSpPr>
        <p:spPr>
          <a:xfrm rot="10800000" flipH="1">
            <a:off x="-111642" y="553384"/>
            <a:ext cx="6929131"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255" name="Google Shape;1255;p30"/>
          <p:cNvSpPr txBox="1"/>
          <p:nvPr/>
        </p:nvSpPr>
        <p:spPr>
          <a:xfrm>
            <a:off x="898855" y="654453"/>
            <a:ext cx="500329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Datos generales relevantes de la ESP</a:t>
            </a:r>
            <a:endParaRPr sz="1800" b="1" i="1" u="none" strike="noStrike" cap="none">
              <a:solidFill>
                <a:srgbClr val="242853"/>
              </a:solidFill>
              <a:latin typeface="Verdana"/>
              <a:ea typeface="Verdana"/>
              <a:cs typeface="Verdana"/>
              <a:sym typeface="Verdana"/>
            </a:endParaRPr>
          </a:p>
        </p:txBody>
      </p:sp>
      <p:pic>
        <p:nvPicPr>
          <p:cNvPr id="1256" name="Google Shape;1256;p30"/>
          <p:cNvPicPr preferRelativeResize="0"/>
          <p:nvPr/>
        </p:nvPicPr>
        <p:blipFill rotWithShape="1">
          <a:blip r:embed="rId6">
            <a:alphaModFix/>
          </a:blip>
          <a:srcRect/>
          <a:stretch/>
        </p:blipFill>
        <p:spPr>
          <a:xfrm>
            <a:off x="351988" y="1665374"/>
            <a:ext cx="3438368" cy="4680000"/>
          </a:xfrm>
          <a:prstGeom prst="rect">
            <a:avLst/>
          </a:prstGeom>
          <a:noFill/>
          <a:ln>
            <a:noFill/>
          </a:ln>
        </p:spPr>
      </p:pic>
      <p:pic>
        <p:nvPicPr>
          <p:cNvPr id="1257" name="Google Shape;1257;p30"/>
          <p:cNvPicPr preferRelativeResize="0"/>
          <p:nvPr/>
        </p:nvPicPr>
        <p:blipFill rotWithShape="1">
          <a:blip r:embed="rId4">
            <a:alphaModFix/>
          </a:blip>
          <a:srcRect/>
          <a:stretch/>
        </p:blipFill>
        <p:spPr>
          <a:xfrm>
            <a:off x="5255175" y="1913841"/>
            <a:ext cx="323790" cy="323057"/>
          </a:xfrm>
          <a:prstGeom prst="rect">
            <a:avLst/>
          </a:prstGeom>
          <a:noFill/>
          <a:ln>
            <a:noFill/>
          </a:ln>
        </p:spPr>
      </p:pic>
      <p:pic>
        <p:nvPicPr>
          <p:cNvPr id="1258" name="Google Shape;1258;p30"/>
          <p:cNvPicPr preferRelativeResize="0"/>
          <p:nvPr/>
        </p:nvPicPr>
        <p:blipFill rotWithShape="1">
          <a:blip r:embed="rId3">
            <a:alphaModFix/>
          </a:blip>
          <a:srcRect/>
          <a:stretch/>
        </p:blipFill>
        <p:spPr>
          <a:xfrm>
            <a:off x="5255175" y="2434629"/>
            <a:ext cx="323790" cy="323413"/>
          </a:xfrm>
          <a:prstGeom prst="rect">
            <a:avLst/>
          </a:prstGeom>
          <a:noFill/>
          <a:ln>
            <a:noFill/>
          </a:ln>
        </p:spPr>
      </p:pic>
      <p:sp>
        <p:nvSpPr>
          <p:cNvPr id="1259" name="Google Shape;1259;p30"/>
          <p:cNvSpPr/>
          <p:nvPr/>
        </p:nvSpPr>
        <p:spPr>
          <a:xfrm>
            <a:off x="8010083" y="1284790"/>
            <a:ext cx="3982626" cy="5027919"/>
          </a:xfrm>
          <a:prstGeom prst="roundRect">
            <a:avLst>
              <a:gd name="adj" fmla="val 4602"/>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60" name="Google Shape;1260;p30"/>
          <p:cNvSpPr/>
          <p:nvPr/>
        </p:nvSpPr>
        <p:spPr>
          <a:xfrm>
            <a:off x="8798621" y="3631818"/>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9 Administrativos</a:t>
            </a:r>
            <a:endParaRPr sz="1400" b="0" i="0" u="none" strike="noStrike" cap="none">
              <a:solidFill>
                <a:srgbClr val="000000"/>
              </a:solidFill>
              <a:latin typeface="Arial"/>
              <a:ea typeface="Arial"/>
              <a:cs typeface="Arial"/>
              <a:sym typeface="Arial"/>
            </a:endParaRPr>
          </a:p>
        </p:txBody>
      </p:sp>
      <p:sp>
        <p:nvSpPr>
          <p:cNvPr id="1261" name="Google Shape;1261;p30"/>
          <p:cNvSpPr/>
          <p:nvPr/>
        </p:nvSpPr>
        <p:spPr>
          <a:xfrm>
            <a:off x="8798621" y="2968446"/>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18 Operativos</a:t>
            </a:r>
            <a:endParaRPr sz="1400" b="0" i="0" u="none" strike="noStrike" cap="none">
              <a:solidFill>
                <a:srgbClr val="000000"/>
              </a:solidFill>
              <a:latin typeface="Arial"/>
              <a:ea typeface="Arial"/>
              <a:cs typeface="Arial"/>
              <a:sym typeface="Arial"/>
            </a:endParaRPr>
          </a:p>
        </p:txBody>
      </p:sp>
      <p:sp>
        <p:nvSpPr>
          <p:cNvPr id="1262" name="Google Shape;1262;p30"/>
          <p:cNvSpPr/>
          <p:nvPr/>
        </p:nvSpPr>
        <p:spPr>
          <a:xfrm>
            <a:off x="8798621" y="2364942"/>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6 Directivos</a:t>
            </a:r>
            <a:endParaRPr sz="1400" b="0" i="0" u="none" strike="noStrike" cap="none">
              <a:solidFill>
                <a:srgbClr val="000000"/>
              </a:solidFill>
              <a:latin typeface="Arial"/>
              <a:ea typeface="Arial"/>
              <a:cs typeface="Arial"/>
              <a:sym typeface="Arial"/>
            </a:endParaRPr>
          </a:p>
        </p:txBody>
      </p:sp>
      <p:sp>
        <p:nvSpPr>
          <p:cNvPr id="1263" name="Google Shape;1263;p30"/>
          <p:cNvSpPr txBox="1"/>
          <p:nvPr/>
        </p:nvSpPr>
        <p:spPr>
          <a:xfrm>
            <a:off x="8772905" y="4208398"/>
            <a:ext cx="2738400" cy="1600800"/>
          </a:xfrm>
          <a:prstGeom prst="rect">
            <a:avLst/>
          </a:prstGeom>
          <a:noFill/>
          <a:ln>
            <a:noFill/>
          </a:ln>
        </p:spPr>
        <p:txBody>
          <a:bodyPr spcFirstLastPara="1" wrap="square" lIns="91425" tIns="45700" rIns="91425" bIns="45700" anchor="t" anchorCtr="0">
            <a:spAutoFit/>
          </a:bodyPr>
          <a:lstStyle/>
          <a:p>
            <a:pPr marL="0" marR="0" lvl="0" indent="7938" algn="l" rtl="0">
              <a:lnSpc>
                <a:spcPct val="100000"/>
              </a:lnSpc>
              <a:spcBef>
                <a:spcPts val="0"/>
              </a:spcBef>
              <a:spcAft>
                <a:spcPts val="0"/>
              </a:spcAft>
              <a:buClr>
                <a:srgbClr val="000000"/>
              </a:buClr>
              <a:buSzPts val="1400"/>
              <a:buFont typeface="Arial"/>
              <a:buNone/>
            </a:pPr>
            <a:r>
              <a:rPr lang="es-CO" sz="1400" b="1" i="1" u="none" strike="noStrike" cap="none">
                <a:solidFill>
                  <a:srgbClr val="2181C1"/>
                </a:solidFill>
                <a:latin typeface="Verdana"/>
                <a:ea typeface="Verdana"/>
                <a:cs typeface="Verdana"/>
                <a:sym typeface="Verdana"/>
              </a:rPr>
              <a:t>Total de personal </a:t>
            </a:r>
            <a:r>
              <a:rPr lang="es-CO" sz="1400" b="1" i="1" u="none" strike="noStrike" cap="none">
                <a:solidFill>
                  <a:srgbClr val="242853"/>
                </a:solidFill>
                <a:latin typeface="Verdana"/>
                <a:ea typeface="Verdana"/>
                <a:cs typeface="Verdana"/>
                <a:sym typeface="Verdana"/>
              </a:rPr>
              <a:t>33</a:t>
            </a:r>
            <a:endParaRPr sz="1500" b="1" i="0" u="none" strike="noStrike" cap="none">
              <a:solidFill>
                <a:srgbClr val="FF0000"/>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endParaRPr sz="1500" b="1" i="0"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r>
              <a:rPr lang="es-CO" sz="1500" b="1" i="0" u="none" strike="noStrike" cap="none">
                <a:solidFill>
                  <a:srgbClr val="242853"/>
                </a:solidFill>
                <a:latin typeface="Verdana"/>
                <a:ea typeface="Verdana"/>
                <a:cs typeface="Verdana"/>
                <a:sym typeface="Verdana"/>
              </a:rPr>
              <a:t>Sindicatos: </a:t>
            </a:r>
            <a:r>
              <a:rPr lang="es-CO" sz="1400" b="1" i="1" u="none" strike="noStrike" cap="none">
                <a:solidFill>
                  <a:srgbClr val="242853"/>
                </a:solidFill>
                <a:latin typeface="Verdana"/>
                <a:ea typeface="Verdana"/>
                <a:cs typeface="Verdana"/>
                <a:sym typeface="Verdana"/>
              </a:rPr>
              <a:t>1</a:t>
            </a:r>
            <a:endParaRPr sz="1400" b="0" i="0" u="none" strike="noStrike" cap="none">
              <a:solidFill>
                <a:srgbClr val="000000"/>
              </a:solidFill>
              <a:latin typeface="Arial"/>
              <a:ea typeface="Arial"/>
              <a:cs typeface="Arial"/>
              <a:sym typeface="Arial"/>
            </a:endParaRPr>
          </a:p>
          <a:p>
            <a:pPr marL="0" marR="0" lvl="0" indent="7938"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Sindicato Unitario Nacional de Trabajadores del Estado- SUNET</a:t>
            </a:r>
            <a:endParaRPr sz="1300" b="0" i="1"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endParaRPr sz="1500" b="1" i="0" u="none" strike="noStrike" cap="none">
              <a:solidFill>
                <a:srgbClr val="2181C1"/>
              </a:solidFill>
              <a:latin typeface="Verdana"/>
              <a:ea typeface="Verdana"/>
              <a:cs typeface="Verdana"/>
              <a:sym typeface="Verdana"/>
            </a:endParaRPr>
          </a:p>
        </p:txBody>
      </p:sp>
      <p:sp>
        <p:nvSpPr>
          <p:cNvPr id="1264" name="Google Shape;1264;p30"/>
          <p:cNvSpPr/>
          <p:nvPr/>
        </p:nvSpPr>
        <p:spPr>
          <a:xfrm>
            <a:off x="8394148" y="2230318"/>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65" name="Google Shape;1265;p30"/>
          <p:cNvSpPr/>
          <p:nvPr/>
        </p:nvSpPr>
        <p:spPr>
          <a:xfrm>
            <a:off x="8394148" y="2850079"/>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66" name="Google Shape;1266;p30"/>
          <p:cNvSpPr/>
          <p:nvPr/>
        </p:nvSpPr>
        <p:spPr>
          <a:xfrm>
            <a:off x="8394148" y="3478418"/>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67" name="Google Shape;1267;p30"/>
          <p:cNvPicPr preferRelativeResize="0"/>
          <p:nvPr/>
        </p:nvPicPr>
        <p:blipFill rotWithShape="1">
          <a:blip r:embed="rId7">
            <a:alphaModFix/>
          </a:blip>
          <a:srcRect/>
          <a:stretch/>
        </p:blipFill>
        <p:spPr>
          <a:xfrm>
            <a:off x="8489148" y="2331876"/>
            <a:ext cx="351357" cy="351357"/>
          </a:xfrm>
          <a:prstGeom prst="rect">
            <a:avLst/>
          </a:prstGeom>
          <a:noFill/>
          <a:ln>
            <a:noFill/>
          </a:ln>
        </p:spPr>
      </p:pic>
      <p:pic>
        <p:nvPicPr>
          <p:cNvPr id="1268" name="Google Shape;1268;p30"/>
          <p:cNvPicPr preferRelativeResize="0"/>
          <p:nvPr/>
        </p:nvPicPr>
        <p:blipFill rotWithShape="1">
          <a:blip r:embed="rId8">
            <a:alphaModFix/>
          </a:blip>
          <a:srcRect/>
          <a:stretch/>
        </p:blipFill>
        <p:spPr>
          <a:xfrm>
            <a:off x="8531031" y="2932284"/>
            <a:ext cx="267590" cy="346703"/>
          </a:xfrm>
          <a:prstGeom prst="rect">
            <a:avLst/>
          </a:prstGeom>
          <a:noFill/>
          <a:ln>
            <a:noFill/>
          </a:ln>
        </p:spPr>
      </p:pic>
      <p:pic>
        <p:nvPicPr>
          <p:cNvPr id="1269" name="Google Shape;1269;p30"/>
          <p:cNvPicPr preferRelativeResize="0"/>
          <p:nvPr/>
        </p:nvPicPr>
        <p:blipFill rotWithShape="1">
          <a:blip r:embed="rId9">
            <a:alphaModFix/>
          </a:blip>
          <a:srcRect/>
          <a:stretch/>
        </p:blipFill>
        <p:spPr>
          <a:xfrm>
            <a:off x="8489148" y="3588684"/>
            <a:ext cx="351357" cy="318781"/>
          </a:xfrm>
          <a:prstGeom prst="rect">
            <a:avLst/>
          </a:prstGeom>
          <a:noFill/>
          <a:ln>
            <a:noFill/>
          </a:ln>
        </p:spPr>
      </p:pic>
      <p:sp>
        <p:nvSpPr>
          <p:cNvPr id="1270" name="Google Shape;1270;p30"/>
          <p:cNvSpPr txBox="1"/>
          <p:nvPr/>
        </p:nvSpPr>
        <p:spPr>
          <a:xfrm>
            <a:off x="8657919" y="1592011"/>
            <a:ext cx="268695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0" u="none" strike="noStrike" cap="none">
                <a:solidFill>
                  <a:srgbClr val="242853"/>
                </a:solidFill>
                <a:latin typeface="Verdana"/>
                <a:ea typeface="Verdana"/>
                <a:cs typeface="Verdana"/>
                <a:sym typeface="Verdana"/>
              </a:rPr>
              <a:t>Planta de personal</a:t>
            </a:r>
            <a:endParaRPr sz="1400" b="0" i="0" u="none" strike="noStrike" cap="none">
              <a:solidFill>
                <a:srgbClr val="000000"/>
              </a:solidFill>
              <a:latin typeface="Arial"/>
              <a:ea typeface="Arial"/>
              <a:cs typeface="Arial"/>
              <a:sym typeface="Arial"/>
            </a:endParaRPr>
          </a:p>
        </p:txBody>
      </p:sp>
      <p:sp>
        <p:nvSpPr>
          <p:cNvPr id="1271" name="Google Shape;1271;p30"/>
          <p:cNvSpPr txBox="1"/>
          <p:nvPr/>
        </p:nvSpPr>
        <p:spPr>
          <a:xfrm>
            <a:off x="337900" y="6392640"/>
            <a:ext cx="161712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ESPUFLAN ESP</a:t>
            </a:r>
            <a:endParaRPr sz="1000" b="1" i="1" u="none" strike="noStrike" cap="none">
              <a:solidFill>
                <a:srgbClr val="A5A5A5"/>
              </a:solidFill>
              <a:latin typeface="Verdana"/>
              <a:ea typeface="Verdana"/>
              <a:cs typeface="Verdana"/>
              <a:sym typeface="Verdana"/>
            </a:endParaRPr>
          </a:p>
        </p:txBody>
      </p:sp>
      <p:pic>
        <p:nvPicPr>
          <p:cNvPr id="1272" name="Google Shape;1272;p30" descr="Espuflan ESP"/>
          <p:cNvPicPr preferRelativeResize="0"/>
          <p:nvPr/>
        </p:nvPicPr>
        <p:blipFill rotWithShape="1">
          <a:blip r:embed="rId10">
            <a:alphaModFix/>
          </a:blip>
          <a:srcRect/>
          <a:stretch/>
        </p:blipFill>
        <p:spPr>
          <a:xfrm>
            <a:off x="4804756" y="1851164"/>
            <a:ext cx="1706277" cy="170627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31"/>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32</a:t>
            </a:fld>
            <a:endParaRPr/>
          </a:p>
        </p:txBody>
      </p:sp>
      <p:grpSp>
        <p:nvGrpSpPr>
          <p:cNvPr id="1278" name="Google Shape;1278;p31"/>
          <p:cNvGrpSpPr/>
          <p:nvPr/>
        </p:nvGrpSpPr>
        <p:grpSpPr>
          <a:xfrm>
            <a:off x="-1137028" y="1911533"/>
            <a:ext cx="1485928" cy="110322"/>
            <a:chOff x="4951168" y="2845399"/>
            <a:chExt cx="1485928" cy="110322"/>
          </a:xfrm>
        </p:grpSpPr>
        <p:cxnSp>
          <p:nvCxnSpPr>
            <p:cNvPr id="1279" name="Google Shape;1279;p3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280" name="Google Shape;1280;p3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281" name="Google Shape;1281;p31"/>
          <p:cNvGrpSpPr/>
          <p:nvPr/>
        </p:nvGrpSpPr>
        <p:grpSpPr>
          <a:xfrm>
            <a:off x="-1150648" y="2373901"/>
            <a:ext cx="1485928" cy="110322"/>
            <a:chOff x="4951168" y="2845399"/>
            <a:chExt cx="1485928" cy="110322"/>
          </a:xfrm>
        </p:grpSpPr>
        <p:cxnSp>
          <p:nvCxnSpPr>
            <p:cNvPr id="1282" name="Google Shape;1282;p3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283" name="Google Shape;1283;p3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284" name="Google Shape;1284;p31"/>
          <p:cNvGrpSpPr/>
          <p:nvPr/>
        </p:nvGrpSpPr>
        <p:grpSpPr>
          <a:xfrm>
            <a:off x="-1137028" y="2727365"/>
            <a:ext cx="1485928" cy="110322"/>
            <a:chOff x="4951168" y="2845399"/>
            <a:chExt cx="1485928" cy="110322"/>
          </a:xfrm>
        </p:grpSpPr>
        <p:cxnSp>
          <p:nvCxnSpPr>
            <p:cNvPr id="1285" name="Google Shape;1285;p3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286" name="Google Shape;1286;p3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287" name="Google Shape;1287;p31"/>
          <p:cNvGrpSpPr/>
          <p:nvPr/>
        </p:nvGrpSpPr>
        <p:grpSpPr>
          <a:xfrm>
            <a:off x="-1148345" y="4105711"/>
            <a:ext cx="1485928" cy="110322"/>
            <a:chOff x="4951168" y="2845399"/>
            <a:chExt cx="1485928" cy="110322"/>
          </a:xfrm>
        </p:grpSpPr>
        <p:cxnSp>
          <p:nvCxnSpPr>
            <p:cNvPr id="1288" name="Google Shape;1288;p3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289" name="Google Shape;1289;p3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290" name="Google Shape;1290;p31"/>
          <p:cNvSpPr/>
          <p:nvPr/>
        </p:nvSpPr>
        <p:spPr>
          <a:xfrm>
            <a:off x="335280" y="2664465"/>
            <a:ext cx="4553551" cy="27309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Situación crítica frente a la calidad del agua IRCA de 61,29%. </a:t>
            </a:r>
            <a:r>
              <a:rPr lang="es-CO" sz="1050" b="0" i="1" u="none" strike="noStrike" cap="none">
                <a:solidFill>
                  <a:srgbClr val="2D78B3"/>
                </a:solidFill>
                <a:latin typeface="Verdana"/>
                <a:ea typeface="Verdana"/>
                <a:cs typeface="Verdana"/>
                <a:sym typeface="Verdana"/>
              </a:rPr>
              <a:t>Causal 59.1 </a:t>
            </a:r>
            <a:endParaRPr sz="1400" b="0" i="0" u="none" strike="noStrike" cap="none">
              <a:solidFill>
                <a:srgbClr val="000000"/>
              </a:solidFill>
              <a:latin typeface="Arial"/>
              <a:ea typeface="Arial"/>
              <a:cs typeface="Arial"/>
              <a:sym typeface="Arial"/>
            </a:endParaRPr>
          </a:p>
        </p:txBody>
      </p:sp>
      <p:sp>
        <p:nvSpPr>
          <p:cNvPr id="1291" name="Google Shape;1291;p31"/>
          <p:cNvSpPr/>
          <p:nvPr/>
        </p:nvSpPr>
        <p:spPr>
          <a:xfrm>
            <a:off x="335280" y="2297278"/>
            <a:ext cx="4553551" cy="26356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Inexistencia de acciones de mejora por parte de la empresa. </a:t>
            </a:r>
            <a:r>
              <a:rPr lang="es-CO" sz="1050" b="0" i="1" u="none" strike="noStrike" cap="none">
                <a:solidFill>
                  <a:srgbClr val="2D78B3"/>
                </a:solidFill>
                <a:latin typeface="Verdana"/>
                <a:ea typeface="Verdana"/>
                <a:cs typeface="Verdana"/>
                <a:sym typeface="Verdana"/>
              </a:rPr>
              <a:t>Causal 59.1 </a:t>
            </a:r>
            <a:endParaRPr sz="1050" b="0" i="1" u="none" strike="noStrike" cap="none">
              <a:solidFill>
                <a:srgbClr val="2D78B3"/>
              </a:solidFill>
              <a:latin typeface="Arial"/>
              <a:ea typeface="Arial"/>
              <a:cs typeface="Arial"/>
              <a:sym typeface="Arial"/>
            </a:endParaRPr>
          </a:p>
        </p:txBody>
      </p:sp>
      <p:sp>
        <p:nvSpPr>
          <p:cNvPr id="1292" name="Google Shape;1292;p31"/>
          <p:cNvSpPr/>
          <p:nvPr/>
        </p:nvSpPr>
        <p:spPr>
          <a:xfrm>
            <a:off x="5332400" y="1347448"/>
            <a:ext cx="6594900" cy="1726800"/>
          </a:xfrm>
          <a:prstGeom prst="roundRect">
            <a:avLst>
              <a:gd name="adj" fmla="val 8757"/>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Solución empresarial para los servicios de acueducto y alcantarillado: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En septiembre del año 2022, se suscribió contrato de operación con la firma Aqualia para la prestación de los servicios de acueducto y alcantarillado, asegurando inversiones para los dos sistemas por valor de </a:t>
            </a:r>
            <a:r>
              <a:rPr lang="es-CO" sz="1050" b="1" i="0" u="none" strike="noStrike" cap="none">
                <a:solidFill>
                  <a:srgbClr val="2181C1"/>
                </a:solidFill>
                <a:latin typeface="Verdana"/>
                <a:ea typeface="Verdana"/>
                <a:cs typeface="Verdana"/>
                <a:sym typeface="Verdana"/>
              </a:rPr>
              <a:t>COP 58.000 millones</a:t>
            </a:r>
            <a:r>
              <a:rPr lang="es-CO" sz="1050" b="1" i="0" u="none" strike="noStrike" cap="none">
                <a:solidFill>
                  <a:srgbClr val="242853"/>
                </a:solidFill>
                <a:latin typeface="Verdana"/>
                <a:ea typeface="Verdana"/>
                <a:cs typeface="Verdana"/>
                <a:sym typeface="Verdana"/>
              </a:rPr>
              <a:t> </a:t>
            </a:r>
            <a:r>
              <a:rPr lang="es-CO" sz="1050" b="0" i="0" u="none" strike="noStrike" cap="none">
                <a:solidFill>
                  <a:srgbClr val="242853"/>
                </a:solidFill>
                <a:latin typeface="Verdana"/>
                <a:ea typeface="Verdana"/>
                <a:cs typeface="Verdana"/>
                <a:sym typeface="Verdana"/>
              </a:rPr>
              <a:t>en un horizonte de 20 años y un aporte de recursos para el pago de los pasivos de la empresa por valor de </a:t>
            </a:r>
            <a:r>
              <a:rPr lang="es-CO" sz="1050" b="1" i="0" u="none" strike="noStrike" cap="none">
                <a:solidFill>
                  <a:srgbClr val="2181C1"/>
                </a:solidFill>
                <a:latin typeface="Verdana"/>
                <a:ea typeface="Verdana"/>
                <a:cs typeface="Verdana"/>
                <a:sym typeface="Verdana"/>
              </a:rPr>
              <a:t>COP 13.000 millones</a:t>
            </a:r>
            <a:r>
              <a:rPr lang="es-CO" sz="1050" b="0" i="0" u="none" strike="noStrike" cap="none">
                <a:solidFill>
                  <a:srgbClr val="2181C1"/>
                </a:solidFill>
                <a:latin typeface="Verdana"/>
                <a:ea typeface="Verdana"/>
                <a:cs typeface="Verdana"/>
                <a:sym typeface="Verdana"/>
              </a:rPr>
              <a:t>. </a:t>
            </a:r>
            <a:endParaRPr sz="1050" b="0" i="0" u="none" strike="noStrike" cap="none">
              <a:solidFill>
                <a:srgbClr val="2181C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2181C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s-CO" sz="1050" b="0" i="0" u="none" strike="noStrike" cap="none">
                <a:solidFill>
                  <a:srgbClr val="242853"/>
                </a:solidFill>
                <a:latin typeface="Verdana"/>
                <a:ea typeface="Verdana"/>
                <a:cs typeface="Verdana"/>
                <a:sym typeface="Verdana"/>
              </a:rPr>
              <a:t>Actualmente ESPUFLAN presta el servicio de aseo a 12.100 usuarios con una continuidad de recolección de residuos sólidos 100 % y una cobertura del 77 % de la población, la cobertura restante es prestada por Serambiental. La cobertura de barrido es el 70% y el restante de Serambiental.</a:t>
            </a:r>
            <a:endParaRPr sz="1050" b="0"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242853"/>
              </a:solidFill>
              <a:latin typeface="Verdana"/>
              <a:ea typeface="Verdana"/>
              <a:cs typeface="Verdana"/>
              <a:sym typeface="Verdana"/>
            </a:endParaRPr>
          </a:p>
        </p:txBody>
      </p:sp>
      <p:sp>
        <p:nvSpPr>
          <p:cNvPr id="1293" name="Google Shape;1293;p31"/>
          <p:cNvSpPr/>
          <p:nvPr/>
        </p:nvSpPr>
        <p:spPr>
          <a:xfrm>
            <a:off x="335280" y="1899563"/>
            <a:ext cx="4553551" cy="17785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Deficiente prestación de los servicios a su cargo, principalmente en relación con la continuidad y calidad del servicio de acueducto. </a:t>
            </a:r>
            <a:r>
              <a:rPr lang="es-CO" sz="1050" b="0" i="1" u="none" strike="noStrike" cap="none">
                <a:solidFill>
                  <a:srgbClr val="2D78B3"/>
                </a:solidFill>
                <a:latin typeface="Verdana"/>
                <a:ea typeface="Verdana"/>
                <a:cs typeface="Verdana"/>
                <a:sym typeface="Verdana"/>
              </a:rPr>
              <a:t>Causal 59.1</a:t>
            </a:r>
            <a:endParaRPr sz="1050" b="0" i="1" u="none" strike="noStrike" cap="none">
              <a:solidFill>
                <a:srgbClr val="2D78B3"/>
              </a:solidFill>
              <a:latin typeface="Arial"/>
              <a:ea typeface="Arial"/>
              <a:cs typeface="Arial"/>
              <a:sym typeface="Arial"/>
            </a:endParaRPr>
          </a:p>
        </p:txBody>
      </p:sp>
      <p:sp>
        <p:nvSpPr>
          <p:cNvPr id="1294" name="Google Shape;1294;p31"/>
          <p:cNvSpPr/>
          <p:nvPr/>
        </p:nvSpPr>
        <p:spPr>
          <a:xfrm>
            <a:off x="323963" y="3939715"/>
            <a:ext cx="4682700" cy="4422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Incumplimiento de sus obligaciones por valor de COP 11 mil millones, siendo la deuda más importante con la empresa de energía  por valor de COP 6 mil millones. </a:t>
            </a:r>
            <a:r>
              <a:rPr lang="es-CO" sz="1050" b="0" i="1" u="none" strike="noStrike" cap="none">
                <a:solidFill>
                  <a:srgbClr val="2D78B3"/>
                </a:solidFill>
                <a:latin typeface="Verdana"/>
                <a:ea typeface="Verdana"/>
                <a:cs typeface="Verdana"/>
                <a:sym typeface="Verdana"/>
              </a:rPr>
              <a:t>Causal 59.7</a:t>
            </a:r>
            <a:endParaRPr sz="1400" b="0" i="0" u="none" strike="noStrike" cap="none">
              <a:solidFill>
                <a:srgbClr val="000000"/>
              </a:solidFill>
              <a:latin typeface="Arial"/>
              <a:ea typeface="Arial"/>
              <a:cs typeface="Arial"/>
              <a:sym typeface="Arial"/>
            </a:endParaRPr>
          </a:p>
        </p:txBody>
      </p:sp>
      <p:grpSp>
        <p:nvGrpSpPr>
          <p:cNvPr id="1295" name="Google Shape;1295;p31"/>
          <p:cNvGrpSpPr/>
          <p:nvPr/>
        </p:nvGrpSpPr>
        <p:grpSpPr>
          <a:xfrm>
            <a:off x="-1137028" y="3283600"/>
            <a:ext cx="1485928" cy="110322"/>
            <a:chOff x="4951168" y="2845399"/>
            <a:chExt cx="1485928" cy="110322"/>
          </a:xfrm>
        </p:grpSpPr>
        <p:cxnSp>
          <p:nvCxnSpPr>
            <p:cNvPr id="1296" name="Google Shape;1296;p3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297" name="Google Shape;1297;p3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298" name="Google Shape;1298;p31"/>
          <p:cNvSpPr/>
          <p:nvPr/>
        </p:nvSpPr>
        <p:spPr>
          <a:xfrm>
            <a:off x="318455" y="3167118"/>
            <a:ext cx="4829400" cy="3432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Incumplimiento de reporte al SUI. </a:t>
            </a:r>
            <a:r>
              <a:rPr lang="es-CO" sz="1050" b="0" i="1" u="none" strike="noStrike" cap="none">
                <a:solidFill>
                  <a:srgbClr val="2D78B3"/>
                </a:solidFill>
                <a:latin typeface="Verdana"/>
                <a:ea typeface="Verdana"/>
                <a:cs typeface="Verdana"/>
                <a:sym typeface="Verdana"/>
              </a:rPr>
              <a:t>Causal 59.3 </a:t>
            </a:r>
            <a:endParaRPr sz="1400" b="0" i="0" u="none" strike="noStrike" cap="none">
              <a:solidFill>
                <a:srgbClr val="000000"/>
              </a:solidFill>
              <a:latin typeface="Arial"/>
              <a:ea typeface="Arial"/>
              <a:cs typeface="Arial"/>
              <a:sym typeface="Arial"/>
            </a:endParaRPr>
          </a:p>
        </p:txBody>
      </p:sp>
      <p:sp>
        <p:nvSpPr>
          <p:cNvPr id="1299" name="Google Shape;1299;p31"/>
          <p:cNvSpPr/>
          <p:nvPr/>
        </p:nvSpPr>
        <p:spPr>
          <a:xfrm>
            <a:off x="335280" y="5058994"/>
            <a:ext cx="5212080" cy="32454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242853"/>
              </a:solidFill>
              <a:latin typeface="Verdana"/>
              <a:ea typeface="Verdana"/>
              <a:cs typeface="Verdana"/>
              <a:sym typeface="Verdana"/>
            </a:endParaRPr>
          </a:p>
        </p:txBody>
      </p:sp>
      <p:grpSp>
        <p:nvGrpSpPr>
          <p:cNvPr id="1300" name="Google Shape;1300;p31"/>
          <p:cNvGrpSpPr/>
          <p:nvPr/>
        </p:nvGrpSpPr>
        <p:grpSpPr>
          <a:xfrm>
            <a:off x="-1137028" y="5895441"/>
            <a:ext cx="1485928" cy="110322"/>
            <a:chOff x="4951168" y="2845399"/>
            <a:chExt cx="1485928" cy="110322"/>
          </a:xfrm>
        </p:grpSpPr>
        <p:cxnSp>
          <p:nvCxnSpPr>
            <p:cNvPr id="1301" name="Google Shape;1301;p3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302" name="Google Shape;1302;p3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303" name="Google Shape;1303;p31"/>
          <p:cNvSpPr/>
          <p:nvPr/>
        </p:nvSpPr>
        <p:spPr>
          <a:xfrm>
            <a:off x="335280" y="5788332"/>
            <a:ext cx="4387200" cy="3246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La empresa llevaba esperando más de 4 años la entrega del Plan Integral de Residuos sólidos PGIRS por parte de la Alcaldía, herramienta fundamental de gestión para garantizar la prestación integral del servicio de aseo. </a:t>
            </a:r>
            <a:r>
              <a:rPr lang="es-CO" sz="1050" b="0" i="1" u="none" strike="noStrike" cap="none">
                <a:solidFill>
                  <a:srgbClr val="2D78B3"/>
                </a:solidFill>
                <a:latin typeface="Verdana"/>
                <a:ea typeface="Verdana"/>
                <a:cs typeface="Verdana"/>
                <a:sym typeface="Verdana"/>
              </a:rPr>
              <a:t>Causal 59.1</a:t>
            </a:r>
            <a:endParaRPr sz="1400" b="0" i="0" u="none" strike="noStrike" cap="none">
              <a:solidFill>
                <a:srgbClr val="000000"/>
              </a:solidFill>
              <a:latin typeface="Arial"/>
              <a:ea typeface="Arial"/>
              <a:cs typeface="Arial"/>
              <a:sym typeface="Arial"/>
            </a:endParaRPr>
          </a:p>
        </p:txBody>
      </p:sp>
      <p:sp>
        <p:nvSpPr>
          <p:cNvPr id="1304" name="Google Shape;1304;p31"/>
          <p:cNvSpPr/>
          <p:nvPr/>
        </p:nvSpPr>
        <p:spPr>
          <a:xfrm>
            <a:off x="5332328" y="3172653"/>
            <a:ext cx="6594900" cy="332100"/>
          </a:xfrm>
          <a:prstGeom prst="roundRect">
            <a:avLst>
              <a:gd name="adj" fmla="val 28682"/>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El porcentaje de reporte al SUI consolidado a la fecha es del 91 %.</a:t>
            </a:r>
            <a:endParaRPr sz="1050" b="0" i="0" u="none" strike="noStrike" cap="none">
              <a:solidFill>
                <a:srgbClr val="242853"/>
              </a:solidFill>
              <a:latin typeface="Verdana"/>
              <a:ea typeface="Verdana"/>
              <a:cs typeface="Verdana"/>
              <a:sym typeface="Verdana"/>
            </a:endParaRPr>
          </a:p>
        </p:txBody>
      </p:sp>
      <p:grpSp>
        <p:nvGrpSpPr>
          <p:cNvPr id="1305" name="Google Shape;1305;p31"/>
          <p:cNvGrpSpPr/>
          <p:nvPr/>
        </p:nvGrpSpPr>
        <p:grpSpPr>
          <a:xfrm>
            <a:off x="-1137028" y="5166103"/>
            <a:ext cx="1485928" cy="110322"/>
            <a:chOff x="4951168" y="2845399"/>
            <a:chExt cx="1485928" cy="110322"/>
          </a:xfrm>
        </p:grpSpPr>
        <p:cxnSp>
          <p:nvCxnSpPr>
            <p:cNvPr id="1306" name="Google Shape;1306;p3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307" name="Google Shape;1307;p3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308" name="Google Shape;1308;p31"/>
          <p:cNvSpPr/>
          <p:nvPr/>
        </p:nvSpPr>
        <p:spPr>
          <a:xfrm>
            <a:off x="318455" y="5058994"/>
            <a:ext cx="4387123" cy="32454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Obsolescencia de la flotilla de recolección y transporte – Compactador en mal estado – altos costos de mantenimiento. </a:t>
            </a:r>
            <a:r>
              <a:rPr lang="es-CO" sz="1050" b="0" i="1" u="none" strike="noStrike" cap="none">
                <a:solidFill>
                  <a:srgbClr val="2D78B3"/>
                </a:solidFill>
                <a:latin typeface="Verdana"/>
                <a:ea typeface="Verdana"/>
                <a:cs typeface="Verdana"/>
                <a:sym typeface="Verdana"/>
              </a:rPr>
              <a:t>Causal 59.1</a:t>
            </a:r>
            <a:endParaRPr sz="1050" b="0" i="1" u="none" strike="noStrike" cap="none">
              <a:solidFill>
                <a:srgbClr val="2D78B3"/>
              </a:solidFill>
              <a:latin typeface="Verdana"/>
              <a:ea typeface="Verdana"/>
              <a:cs typeface="Verdana"/>
              <a:sym typeface="Verdana"/>
            </a:endParaRPr>
          </a:p>
        </p:txBody>
      </p:sp>
      <p:sp>
        <p:nvSpPr>
          <p:cNvPr id="1309" name="Google Shape;1309;p31"/>
          <p:cNvSpPr/>
          <p:nvPr/>
        </p:nvSpPr>
        <p:spPr>
          <a:xfrm>
            <a:off x="5330793" y="4822465"/>
            <a:ext cx="6594775" cy="797598"/>
          </a:xfrm>
          <a:prstGeom prst="roundRect">
            <a:avLst>
              <a:gd name="adj" fmla="val 15380"/>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chemeClr val="dk1"/>
              </a:buClr>
              <a:buSzPts val="1100"/>
              <a:buFont typeface="Arial"/>
              <a:buNone/>
            </a:pPr>
            <a:endParaRPr sz="1050" b="0" i="0" u="none" strike="noStrike" cap="none">
              <a:solidFill>
                <a:srgbClr val="242853"/>
              </a:solidFill>
              <a:latin typeface="Verdana"/>
              <a:ea typeface="Verdana"/>
              <a:cs typeface="Verdana"/>
              <a:sym typeface="Verdana"/>
            </a:endParaRPr>
          </a:p>
          <a:p>
            <a:pPr marL="0" marR="0" lvl="0" indent="0" algn="just" rtl="0">
              <a:lnSpc>
                <a:spcPct val="115000"/>
              </a:lnSpc>
              <a:spcBef>
                <a:spcPts val="0"/>
              </a:spcBef>
              <a:spcAft>
                <a:spcPts val="0"/>
              </a:spcAft>
              <a:buClr>
                <a:schemeClr val="dk1"/>
              </a:buClr>
              <a:buSzPts val="1100"/>
              <a:buFont typeface="Arial"/>
              <a:buNone/>
            </a:pPr>
            <a:r>
              <a:rPr lang="es-CO" sz="1050" b="0" i="0" u="none" strike="noStrike" cap="none">
                <a:solidFill>
                  <a:srgbClr val="242853"/>
                </a:solidFill>
                <a:latin typeface="Verdana"/>
                <a:ea typeface="Verdana"/>
                <a:cs typeface="Verdana"/>
                <a:sym typeface="Verdana"/>
              </a:rPr>
              <a:t>El 29 de enero de 2024 se suscribió con la Alcaldía el contrato de comodato No 010 para la entrega de dos compactadores nuevos con capacidad de 17 yardas, que entraron a mejorar el componente de recolección y transporte de ESPUFLAN, y cuenta además, con un vehículo alquilado por la empresa.</a:t>
            </a:r>
            <a:endParaRPr sz="1050" b="0"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p:txBody>
      </p:sp>
      <p:sp>
        <p:nvSpPr>
          <p:cNvPr id="1310" name="Google Shape;1310;p31"/>
          <p:cNvSpPr/>
          <p:nvPr/>
        </p:nvSpPr>
        <p:spPr>
          <a:xfrm>
            <a:off x="5332325" y="5715705"/>
            <a:ext cx="6593100" cy="797700"/>
          </a:xfrm>
          <a:prstGeom prst="roundRect">
            <a:avLst>
              <a:gd name="adj" fmla="val 31944"/>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chemeClr val="dk1"/>
              </a:buClr>
              <a:buSzPts val="1100"/>
              <a:buFont typeface="Arial"/>
              <a:buNone/>
            </a:pPr>
            <a:r>
              <a:rPr lang="es-CO" sz="1050" b="0" i="0" u="none" strike="noStrike" cap="none">
                <a:solidFill>
                  <a:srgbClr val="242853"/>
                </a:solidFill>
                <a:latin typeface="Verdana"/>
                <a:ea typeface="Verdana"/>
                <a:cs typeface="Verdana"/>
                <a:sym typeface="Verdana"/>
              </a:rPr>
              <a:t>La Alcaldía municipal de Flandes mediante Decreto 029 de 20 de 2024, adopta la Actualización del Plan de Gestión Integral de Residuos Sólidos – PGIRS en el Municipio de Flandes- Tolima, y se encuentra en implementación por parte de la empresa.</a:t>
            </a:r>
            <a:endParaRPr sz="1050" b="0"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242853"/>
              </a:solidFill>
              <a:latin typeface="Verdana"/>
              <a:ea typeface="Verdana"/>
              <a:cs typeface="Verdana"/>
              <a:sym typeface="Verdana"/>
            </a:endParaRPr>
          </a:p>
        </p:txBody>
      </p:sp>
      <p:sp>
        <p:nvSpPr>
          <p:cNvPr id="1311" name="Google Shape;1311;p31"/>
          <p:cNvSpPr/>
          <p:nvPr/>
        </p:nvSpPr>
        <p:spPr>
          <a:xfrm>
            <a:off x="5321080" y="3613913"/>
            <a:ext cx="6594900" cy="1093800"/>
          </a:xfrm>
          <a:prstGeom prst="roundRect">
            <a:avLst>
              <a:gd name="adj" fmla="val 8757"/>
            </a:avLst>
          </a:prstGeom>
          <a:solidFill>
            <a:srgbClr val="F2F2F2"/>
          </a:solidFill>
          <a:ln w="1905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Con los recursos entregados por el operador, se pagó la deuda del Fondo Empresarial por valor de   </a:t>
            </a:r>
            <a:r>
              <a:rPr lang="es-CO" sz="1050" b="1" i="0" u="none" strike="noStrike" cap="none">
                <a:solidFill>
                  <a:srgbClr val="2181C1"/>
                </a:solidFill>
                <a:latin typeface="Verdana"/>
                <a:ea typeface="Verdana"/>
                <a:cs typeface="Verdana"/>
                <a:sym typeface="Verdana"/>
              </a:rPr>
              <a:t>COP 2.269 millones </a:t>
            </a:r>
            <a:r>
              <a:rPr lang="es-CO" sz="1050" b="0" i="0" u="none" strike="noStrike" cap="none">
                <a:solidFill>
                  <a:srgbClr val="242853"/>
                </a:solidFill>
                <a:latin typeface="Verdana"/>
                <a:ea typeface="Verdana"/>
                <a:cs typeface="Verdana"/>
                <a:sym typeface="Verdana"/>
              </a:rPr>
              <a:t>y el plan de retiro compensado de los funcionarios adscritos a los servicios de acueducto y alcantarillado. Con el valor restante se citó a mesa de acreedores el día 19 de julio de 2024, en la cual se firmó un acuerdo que permitió sanear el pasivo pre toma de la empresa. Durante el 2025 se ha mantenido al día en sus obligaciones.</a:t>
            </a:r>
            <a:endParaRPr sz="1050" b="0" i="0" u="none" strike="noStrike" cap="none">
              <a:solidFill>
                <a:srgbClr val="2181C1"/>
              </a:solidFill>
              <a:latin typeface="Verdana"/>
              <a:ea typeface="Verdana"/>
              <a:cs typeface="Verdana"/>
              <a:sym typeface="Verdana"/>
            </a:endParaRPr>
          </a:p>
        </p:txBody>
      </p:sp>
      <p:sp>
        <p:nvSpPr>
          <p:cNvPr id="1312" name="Google Shape;1312;p31"/>
          <p:cNvSpPr txBox="1"/>
          <p:nvPr/>
        </p:nvSpPr>
        <p:spPr>
          <a:xfrm>
            <a:off x="337900" y="6392640"/>
            <a:ext cx="161712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ESPUFLAN ESP</a:t>
            </a:r>
            <a:endParaRPr sz="1000" b="1" i="1" u="none" strike="noStrike" cap="none">
              <a:solidFill>
                <a:srgbClr val="A5A5A5"/>
              </a:solidFill>
              <a:latin typeface="Verdana"/>
              <a:ea typeface="Verdana"/>
              <a:cs typeface="Verdana"/>
              <a:sym typeface="Verdana"/>
            </a:endParaRPr>
          </a:p>
        </p:txBody>
      </p:sp>
      <p:sp>
        <p:nvSpPr>
          <p:cNvPr id="1313" name="Google Shape;1313;p31"/>
          <p:cNvSpPr/>
          <p:nvPr/>
        </p:nvSpPr>
        <p:spPr>
          <a:xfrm rot="10800000" flipH="1">
            <a:off x="6989250" y="729515"/>
            <a:ext cx="4807200" cy="5406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314" name="Google Shape;1314;p31"/>
          <p:cNvSpPr/>
          <p:nvPr/>
        </p:nvSpPr>
        <p:spPr>
          <a:xfrm rot="10800000" flipH="1">
            <a:off x="-84747" y="55675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315" name="Google Shape;1315;p31"/>
          <p:cNvSpPr txBox="1"/>
          <p:nvPr/>
        </p:nvSpPr>
        <p:spPr>
          <a:xfrm>
            <a:off x="862997" y="655940"/>
            <a:ext cx="34772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400" b="0" i="0" u="none" strike="noStrike" cap="none">
              <a:solidFill>
                <a:srgbClr val="000000"/>
              </a:solidFill>
              <a:latin typeface="Arial"/>
              <a:ea typeface="Arial"/>
              <a:cs typeface="Arial"/>
              <a:sym typeface="Arial"/>
            </a:endParaRPr>
          </a:p>
        </p:txBody>
      </p:sp>
      <p:sp>
        <p:nvSpPr>
          <p:cNvPr id="1316" name="Google Shape;1316;p31"/>
          <p:cNvSpPr txBox="1"/>
          <p:nvPr/>
        </p:nvSpPr>
        <p:spPr>
          <a:xfrm>
            <a:off x="8053461" y="825572"/>
            <a:ext cx="28494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grpSp>
        <p:nvGrpSpPr>
          <p:cNvPr id="1317" name="Google Shape;1317;p31"/>
          <p:cNvGrpSpPr/>
          <p:nvPr/>
        </p:nvGrpSpPr>
        <p:grpSpPr>
          <a:xfrm>
            <a:off x="157900" y="1347460"/>
            <a:ext cx="360000" cy="360000"/>
            <a:chOff x="5452811" y="305543"/>
            <a:chExt cx="360000" cy="360000"/>
          </a:xfrm>
        </p:grpSpPr>
        <p:sp>
          <p:nvSpPr>
            <p:cNvPr id="1318" name="Google Shape;1318;p31"/>
            <p:cNvSpPr/>
            <p:nvPr/>
          </p:nvSpPr>
          <p:spPr>
            <a:xfrm>
              <a:off x="5452811"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319" name="Google Shape;1319;p31"/>
            <p:cNvSpPr/>
            <p:nvPr/>
          </p:nvSpPr>
          <p:spPr>
            <a:xfrm>
              <a:off x="5452811"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20" name="Google Shape;1320;p31"/>
          <p:cNvGrpSpPr/>
          <p:nvPr/>
        </p:nvGrpSpPr>
        <p:grpSpPr>
          <a:xfrm>
            <a:off x="5094616" y="2203159"/>
            <a:ext cx="279124" cy="279124"/>
            <a:chOff x="5314420" y="3148633"/>
            <a:chExt cx="393960" cy="393960"/>
          </a:xfrm>
        </p:grpSpPr>
        <p:sp>
          <p:nvSpPr>
            <p:cNvPr id="1321" name="Google Shape;1321;p31"/>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22" name="Google Shape;1322;p31"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23" name="Google Shape;1323;p31"/>
          <p:cNvGrpSpPr/>
          <p:nvPr/>
        </p:nvGrpSpPr>
        <p:grpSpPr>
          <a:xfrm>
            <a:off x="5094571" y="3201489"/>
            <a:ext cx="279121" cy="279121"/>
            <a:chOff x="5314420" y="3148633"/>
            <a:chExt cx="393960" cy="393960"/>
          </a:xfrm>
        </p:grpSpPr>
        <p:sp>
          <p:nvSpPr>
            <p:cNvPr id="1324" name="Google Shape;1324;p31"/>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25" name="Google Shape;1325;p31"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26" name="Google Shape;1326;p31"/>
          <p:cNvGrpSpPr/>
          <p:nvPr/>
        </p:nvGrpSpPr>
        <p:grpSpPr>
          <a:xfrm>
            <a:off x="5083254" y="4028094"/>
            <a:ext cx="279121" cy="279121"/>
            <a:chOff x="5314420" y="3148633"/>
            <a:chExt cx="393960" cy="393960"/>
          </a:xfrm>
        </p:grpSpPr>
        <p:sp>
          <p:nvSpPr>
            <p:cNvPr id="1327" name="Google Shape;1327;p31"/>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28" name="Google Shape;1328;p31"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29" name="Google Shape;1329;p31"/>
          <p:cNvGrpSpPr/>
          <p:nvPr/>
        </p:nvGrpSpPr>
        <p:grpSpPr>
          <a:xfrm>
            <a:off x="5094616" y="5090926"/>
            <a:ext cx="279124" cy="279124"/>
            <a:chOff x="5314420" y="3148633"/>
            <a:chExt cx="393960" cy="393960"/>
          </a:xfrm>
        </p:grpSpPr>
        <p:sp>
          <p:nvSpPr>
            <p:cNvPr id="1330" name="Google Shape;1330;p31"/>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31" name="Google Shape;1331;p31"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32" name="Google Shape;1332;p31"/>
          <p:cNvGrpSpPr/>
          <p:nvPr/>
        </p:nvGrpSpPr>
        <p:grpSpPr>
          <a:xfrm>
            <a:off x="5094571" y="5817869"/>
            <a:ext cx="279121" cy="279121"/>
            <a:chOff x="5314420" y="3148633"/>
            <a:chExt cx="393960" cy="393960"/>
          </a:xfrm>
        </p:grpSpPr>
        <p:sp>
          <p:nvSpPr>
            <p:cNvPr id="1333" name="Google Shape;1333;p31"/>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34" name="Google Shape;1334;p31"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35" name="Google Shape;1335;p31"/>
          <p:cNvGrpSpPr/>
          <p:nvPr/>
        </p:nvGrpSpPr>
        <p:grpSpPr>
          <a:xfrm>
            <a:off x="157900" y="4653164"/>
            <a:ext cx="360000" cy="360000"/>
            <a:chOff x="6815447" y="305543"/>
            <a:chExt cx="360000" cy="360000"/>
          </a:xfrm>
        </p:grpSpPr>
        <p:sp>
          <p:nvSpPr>
            <p:cNvPr id="1336" name="Google Shape;1336;p31"/>
            <p:cNvSpPr/>
            <p:nvPr/>
          </p:nvSpPr>
          <p:spPr>
            <a:xfrm>
              <a:off x="6815447"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337" name="Google Shape;1337;p31"/>
            <p:cNvSpPr/>
            <p:nvPr/>
          </p:nvSpPr>
          <p:spPr>
            <a:xfrm>
              <a:off x="6815447"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338" name="Google Shape;1338;p31" descr="Espuflan ESP"/>
          <p:cNvPicPr preferRelativeResize="0"/>
          <p:nvPr/>
        </p:nvPicPr>
        <p:blipFill rotWithShape="1">
          <a:blip r:embed="rId4">
            <a:alphaModFix/>
          </a:blip>
          <a:srcRect/>
          <a:stretch/>
        </p:blipFill>
        <p:spPr>
          <a:xfrm>
            <a:off x="5547360" y="273469"/>
            <a:ext cx="963086" cy="10257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32"/>
          <p:cNvSpPr/>
          <p:nvPr/>
        </p:nvSpPr>
        <p:spPr>
          <a:xfrm>
            <a:off x="1434101" y="5432108"/>
            <a:ext cx="9596633" cy="627169"/>
          </a:xfrm>
          <a:prstGeom prst="roundRect">
            <a:avLst>
              <a:gd name="adj" fmla="val 8757"/>
            </a:avLst>
          </a:prstGeom>
          <a:solidFill>
            <a:srgbClr val="F2F2F2"/>
          </a:solidFill>
          <a:ln w="381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Pago de la deuda pre toma </a:t>
            </a:r>
            <a:r>
              <a:rPr lang="es-CO" sz="1050" b="0" i="0" u="none" strike="noStrike" cap="none">
                <a:solidFill>
                  <a:srgbClr val="242853"/>
                </a:solidFill>
                <a:latin typeface="Verdana"/>
                <a:ea typeface="Verdana"/>
                <a:cs typeface="Verdana"/>
                <a:sym typeface="Verdana"/>
              </a:rPr>
              <a:t>(COP 7.500 millones)</a:t>
            </a:r>
            <a:r>
              <a:rPr lang="es-CO" sz="1050" b="1" i="0" u="none" strike="noStrike" cap="none">
                <a:solidFill>
                  <a:srgbClr val="242853"/>
                </a:solidFill>
                <a:latin typeface="Verdana"/>
                <a:ea typeface="Verdana"/>
                <a:cs typeface="Verdana"/>
                <a:sym typeface="Verdana"/>
              </a:rPr>
              <a:t>:</a:t>
            </a:r>
            <a:r>
              <a:rPr lang="es-CO" sz="1050" b="0" i="0" u="none" strike="noStrike" cap="none">
                <a:solidFill>
                  <a:srgbClr val="242853"/>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Se realizó la mesa de Acreedores el 19 de julio de 2024 en la cual se presentó el total de las obligaciones pre toma, así como los recursos disponibles para su pago y se aprobó el correspondiente acuerdo de acreedores.</a:t>
            </a:r>
            <a:endParaRPr sz="1050" b="1" i="0" u="none" strike="noStrike" cap="none">
              <a:solidFill>
                <a:srgbClr val="2D78B3"/>
              </a:solidFill>
              <a:latin typeface="Verdana"/>
              <a:ea typeface="Verdana"/>
              <a:cs typeface="Verdana"/>
              <a:sym typeface="Verdana"/>
            </a:endParaRPr>
          </a:p>
        </p:txBody>
      </p:sp>
      <p:sp>
        <p:nvSpPr>
          <p:cNvPr id="1344" name="Google Shape;1344;p32"/>
          <p:cNvSpPr txBox="1">
            <a:spLocks noGrp="1"/>
          </p:cNvSpPr>
          <p:nvPr>
            <p:ph type="sldNum" idx="12"/>
          </p:nvPr>
        </p:nvSpPr>
        <p:spPr>
          <a:xfrm>
            <a:off x="9117102" y="6357916"/>
            <a:ext cx="2743200" cy="10754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33</a:t>
            </a:fld>
            <a:endParaRPr/>
          </a:p>
        </p:txBody>
      </p:sp>
      <p:sp>
        <p:nvSpPr>
          <p:cNvPr id="1345" name="Google Shape;1345;p32"/>
          <p:cNvSpPr txBox="1"/>
          <p:nvPr/>
        </p:nvSpPr>
        <p:spPr>
          <a:xfrm>
            <a:off x="337900" y="6392640"/>
            <a:ext cx="161712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ESPUFLAN ESP</a:t>
            </a:r>
            <a:endParaRPr sz="1000" b="1" i="1" u="none" strike="noStrike" cap="none">
              <a:solidFill>
                <a:srgbClr val="A5A5A5"/>
              </a:solidFill>
              <a:latin typeface="Verdana"/>
              <a:ea typeface="Verdana"/>
              <a:cs typeface="Verdana"/>
              <a:sym typeface="Verdana"/>
            </a:endParaRPr>
          </a:p>
        </p:txBody>
      </p:sp>
      <p:sp>
        <p:nvSpPr>
          <p:cNvPr id="1346" name="Google Shape;1346;p32"/>
          <p:cNvSpPr/>
          <p:nvPr/>
        </p:nvSpPr>
        <p:spPr>
          <a:xfrm rot="10800000" flipH="1">
            <a:off x="-84747" y="55675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347" name="Google Shape;1347;p32"/>
          <p:cNvSpPr txBox="1"/>
          <p:nvPr/>
        </p:nvSpPr>
        <p:spPr>
          <a:xfrm>
            <a:off x="754140" y="680487"/>
            <a:ext cx="26308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sp>
        <p:nvSpPr>
          <p:cNvPr id="1348" name="Google Shape;1348;p32"/>
          <p:cNvSpPr/>
          <p:nvPr/>
        </p:nvSpPr>
        <p:spPr>
          <a:xfrm>
            <a:off x="1495160" y="1326673"/>
            <a:ext cx="9596700" cy="441900"/>
          </a:xfrm>
          <a:prstGeom prst="roundRect">
            <a:avLst>
              <a:gd name="adj" fmla="val 8757"/>
            </a:avLst>
          </a:prstGeom>
          <a:solidFill>
            <a:srgbClr val="F2F2F2"/>
          </a:solidFill>
          <a:ln w="381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El Programa de Prestación del Servicio de Aseo (</a:t>
            </a:r>
            <a:r>
              <a:rPr lang="es-CO" sz="1050" b="1" i="0" u="none" strike="noStrike" cap="none">
                <a:solidFill>
                  <a:srgbClr val="242853"/>
                </a:solidFill>
                <a:latin typeface="Verdana"/>
                <a:ea typeface="Verdana"/>
                <a:cs typeface="Verdana"/>
                <a:sym typeface="Verdana"/>
              </a:rPr>
              <a:t>PPSA</a:t>
            </a:r>
            <a:r>
              <a:rPr lang="es-CO" sz="1050" b="0" i="0" u="none" strike="noStrike" cap="none">
                <a:solidFill>
                  <a:srgbClr val="242853"/>
                </a:solidFill>
                <a:latin typeface="Verdana"/>
                <a:ea typeface="Verdana"/>
                <a:cs typeface="Verdana"/>
                <a:sym typeface="Verdana"/>
              </a:rPr>
              <a:t>) se encuentra en proceso de actualización </a:t>
            </a:r>
            <a:endParaRPr sz="1050" b="0"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El Plan de Emergencia y Contingencia </a:t>
            </a:r>
            <a:r>
              <a:rPr lang="es-CO" sz="1050" b="1" i="0" u="none" strike="noStrike" cap="none">
                <a:solidFill>
                  <a:srgbClr val="242853"/>
                </a:solidFill>
                <a:latin typeface="Verdana"/>
                <a:ea typeface="Verdana"/>
                <a:cs typeface="Verdana"/>
                <a:sym typeface="Verdana"/>
              </a:rPr>
              <a:t>(PEC) de ESPUFLAN ESP </a:t>
            </a:r>
            <a:r>
              <a:rPr lang="es-CO" sz="1100" b="0" i="0" u="none" strike="noStrike" cap="none">
                <a:solidFill>
                  <a:schemeClr val="dk1"/>
                </a:solidFill>
                <a:latin typeface="Arial"/>
                <a:ea typeface="Arial"/>
                <a:cs typeface="Arial"/>
                <a:sym typeface="Arial"/>
              </a:rPr>
              <a:t>fue actualizado y cargado en el SUI en el mes de julio de 2025</a:t>
            </a:r>
            <a:r>
              <a:rPr lang="es-CO" sz="1050" b="1" i="0" u="none" strike="noStrike" cap="none">
                <a:solidFill>
                  <a:srgbClr val="242853"/>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p:txBody>
      </p:sp>
      <p:sp>
        <p:nvSpPr>
          <p:cNvPr id="1349" name="Google Shape;1349;p32"/>
          <p:cNvSpPr/>
          <p:nvPr/>
        </p:nvSpPr>
        <p:spPr>
          <a:xfrm>
            <a:off x="1495162" y="2026567"/>
            <a:ext cx="9596700" cy="532500"/>
          </a:xfrm>
          <a:prstGeom prst="roundRect">
            <a:avLst>
              <a:gd name="adj" fmla="val 8757"/>
            </a:avLst>
          </a:prstGeom>
          <a:solidFill>
            <a:srgbClr val="F2F2F2"/>
          </a:solidFill>
          <a:ln w="381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Base de Operación de ESPUFLAN ESP. </a:t>
            </a:r>
            <a:r>
              <a:rPr lang="es-CO" sz="1050" b="0" i="0" u="none" strike="noStrike" cap="none">
                <a:solidFill>
                  <a:srgbClr val="242853"/>
                </a:solidFill>
                <a:latin typeface="Verdana"/>
                <a:ea typeface="Verdana"/>
                <a:cs typeface="Verdana"/>
                <a:sym typeface="Verdana"/>
              </a:rPr>
              <a:t>Pendiente de consecución de recursos.</a:t>
            </a:r>
            <a:endParaRPr sz="1400" b="0" i="0" u="none" strike="noStrike" cap="none">
              <a:solidFill>
                <a:srgbClr val="000000"/>
              </a:solidFill>
              <a:latin typeface="Arial"/>
              <a:ea typeface="Arial"/>
              <a:cs typeface="Arial"/>
              <a:sym typeface="Arial"/>
            </a:endParaRPr>
          </a:p>
        </p:txBody>
      </p:sp>
      <p:sp>
        <p:nvSpPr>
          <p:cNvPr id="1350" name="Google Shape;1350;p32"/>
          <p:cNvSpPr/>
          <p:nvPr/>
        </p:nvSpPr>
        <p:spPr>
          <a:xfrm>
            <a:off x="1434050" y="2775535"/>
            <a:ext cx="9596700" cy="847800"/>
          </a:xfrm>
          <a:prstGeom prst="roundRect">
            <a:avLst>
              <a:gd name="adj" fmla="val 8757"/>
            </a:avLst>
          </a:prstGeom>
          <a:solidFill>
            <a:srgbClr val="F2F2F2"/>
          </a:solidFill>
          <a:ln w="381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1200"/>
              </a:spcBef>
              <a:spcAft>
                <a:spcPts val="0"/>
              </a:spcAft>
              <a:buClr>
                <a:schemeClr val="dk1"/>
              </a:buClr>
              <a:buSzPts val="1100"/>
              <a:buFont typeface="Arial"/>
              <a:buNone/>
            </a:pPr>
            <a:r>
              <a:rPr lang="es-CO" sz="1050" b="0" i="0" u="none" strike="noStrike" cap="none">
                <a:solidFill>
                  <a:srgbClr val="242853"/>
                </a:solidFill>
                <a:latin typeface="Verdana"/>
                <a:ea typeface="Verdana"/>
                <a:cs typeface="Verdana"/>
                <a:sym typeface="Verdana"/>
              </a:rPr>
              <a:t>El 8 de octubre de 2025, se firma el </a:t>
            </a:r>
            <a:r>
              <a:rPr lang="es-CO" sz="1050" b="1" i="0" u="none" strike="noStrike" cap="none">
                <a:solidFill>
                  <a:srgbClr val="242853"/>
                </a:solidFill>
                <a:latin typeface="Verdana"/>
                <a:ea typeface="Verdana"/>
                <a:cs typeface="Verdana"/>
                <a:sym typeface="Verdana"/>
              </a:rPr>
              <a:t>ACUERDO DE BARRIDO Y LIMPIEZA DE VÍAS EN ÁREAS PÚBLICAS</a:t>
            </a:r>
            <a:r>
              <a:rPr lang="es-CO" sz="1050" b="0" i="0" u="none" strike="noStrike" cap="none">
                <a:solidFill>
                  <a:srgbClr val="242853"/>
                </a:solidFill>
                <a:latin typeface="Verdana"/>
                <a:ea typeface="Verdana"/>
                <a:cs typeface="Verdana"/>
                <a:sym typeface="Verdana"/>
              </a:rPr>
              <a:t> y el </a:t>
            </a:r>
            <a:r>
              <a:rPr lang="es-CO" sz="1050" b="1" i="0" u="none" strike="noStrike" cap="none">
                <a:solidFill>
                  <a:srgbClr val="242853"/>
                </a:solidFill>
                <a:latin typeface="Verdana"/>
                <a:ea typeface="Verdana"/>
                <a:cs typeface="Verdana"/>
                <a:sym typeface="Verdana"/>
              </a:rPr>
              <a:t>ACUERDO DE COSTO DE LIMPIEZA URBANA POR SUSCRIPTOR - CLUS</a:t>
            </a:r>
            <a:r>
              <a:rPr lang="es-CO" sz="1050" b="0" i="0" u="none" strike="noStrike" cap="none">
                <a:solidFill>
                  <a:srgbClr val="242853"/>
                </a:solidFill>
                <a:latin typeface="Verdana"/>
                <a:ea typeface="Verdana"/>
                <a:cs typeface="Verdana"/>
                <a:sym typeface="Verdana"/>
              </a:rPr>
              <a:t>, entre ESPUFLAN E.S.P. y Ser Ambiental S.A.S E.S.P,. El 70 % de cobertura es garantizado por la empresa  ESPUFLAN ESP, y el 30% restante  por la empresa  Ser Ambiental S.A.S E.S.P.</a:t>
            </a:r>
            <a:endParaRPr sz="1400" b="0" i="0" u="none" strike="noStrike" cap="none">
              <a:solidFill>
                <a:srgbClr val="000000"/>
              </a:solidFill>
              <a:latin typeface="Arial"/>
              <a:ea typeface="Arial"/>
              <a:cs typeface="Arial"/>
              <a:sym typeface="Arial"/>
            </a:endParaRPr>
          </a:p>
        </p:txBody>
      </p:sp>
      <p:sp>
        <p:nvSpPr>
          <p:cNvPr id="1351" name="Google Shape;1351;p32"/>
          <p:cNvSpPr/>
          <p:nvPr/>
        </p:nvSpPr>
        <p:spPr>
          <a:xfrm>
            <a:off x="1495150" y="3839786"/>
            <a:ext cx="9596700" cy="627300"/>
          </a:xfrm>
          <a:prstGeom prst="roundRect">
            <a:avLst>
              <a:gd name="adj" fmla="val 8757"/>
            </a:avLst>
          </a:prstGeom>
          <a:solidFill>
            <a:srgbClr val="F2F2F2"/>
          </a:solidFill>
          <a:ln w="381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endParaRPr sz="1050" b="0" i="0" u="none"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sz="1050" b="0" i="0" u="none"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s-CO" sz="1050" b="0" i="0" u="none" strike="noStrike" cap="none">
                <a:solidFill>
                  <a:srgbClr val="242853"/>
                </a:solidFill>
                <a:latin typeface="Verdana"/>
                <a:ea typeface="Verdana"/>
                <a:cs typeface="Verdana"/>
                <a:sym typeface="Verdana"/>
              </a:rPr>
              <a:t>Se suscribió convenio de facturación conjunta con ENEL y con Celsia. Estos convenios aseguran un nivel alto de recaudo </a:t>
            </a:r>
            <a:endParaRPr sz="1050" b="0"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242853"/>
              </a:solidFill>
              <a:latin typeface="Verdana"/>
              <a:ea typeface="Verdana"/>
              <a:cs typeface="Verdana"/>
              <a:sym typeface="Verdana"/>
            </a:endParaRPr>
          </a:p>
        </p:txBody>
      </p:sp>
      <p:sp>
        <p:nvSpPr>
          <p:cNvPr id="1352" name="Google Shape;1352;p32"/>
          <p:cNvSpPr/>
          <p:nvPr/>
        </p:nvSpPr>
        <p:spPr>
          <a:xfrm>
            <a:off x="1434100" y="4617985"/>
            <a:ext cx="9596700" cy="414600"/>
          </a:xfrm>
          <a:prstGeom prst="roundRect">
            <a:avLst>
              <a:gd name="adj" fmla="val 8757"/>
            </a:avLst>
          </a:prstGeom>
          <a:solidFill>
            <a:srgbClr val="F2F2F2"/>
          </a:solidFill>
          <a:ln w="381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Se actualizó el Estudio Tarifario para la Prestación del servicio Público de Aseo.</a:t>
            </a:r>
            <a:endParaRPr sz="1400" b="0" i="0" u="none" strike="noStrike" cap="none">
              <a:solidFill>
                <a:srgbClr val="000000"/>
              </a:solidFill>
              <a:latin typeface="Arial"/>
              <a:ea typeface="Arial"/>
              <a:cs typeface="Arial"/>
              <a:sym typeface="Arial"/>
            </a:endParaRPr>
          </a:p>
        </p:txBody>
      </p:sp>
      <p:grpSp>
        <p:nvGrpSpPr>
          <p:cNvPr id="1353" name="Google Shape;1353;p32"/>
          <p:cNvGrpSpPr/>
          <p:nvPr/>
        </p:nvGrpSpPr>
        <p:grpSpPr>
          <a:xfrm>
            <a:off x="4892032" y="556751"/>
            <a:ext cx="540689" cy="540689"/>
            <a:chOff x="6815447" y="305543"/>
            <a:chExt cx="360000" cy="360000"/>
          </a:xfrm>
        </p:grpSpPr>
        <p:sp>
          <p:nvSpPr>
            <p:cNvPr id="1354" name="Google Shape;1354;p32"/>
            <p:cNvSpPr/>
            <p:nvPr/>
          </p:nvSpPr>
          <p:spPr>
            <a:xfrm>
              <a:off x="6815447"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355" name="Google Shape;1355;p32"/>
            <p:cNvSpPr/>
            <p:nvPr/>
          </p:nvSpPr>
          <p:spPr>
            <a:xfrm>
              <a:off x="6815447"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56" name="Google Shape;1356;p32"/>
          <p:cNvGrpSpPr/>
          <p:nvPr/>
        </p:nvGrpSpPr>
        <p:grpSpPr>
          <a:xfrm>
            <a:off x="902571" y="1227137"/>
            <a:ext cx="422561" cy="422561"/>
            <a:chOff x="5314420" y="3148633"/>
            <a:chExt cx="393960" cy="393960"/>
          </a:xfrm>
        </p:grpSpPr>
        <p:sp>
          <p:nvSpPr>
            <p:cNvPr id="1357" name="Google Shape;1357;p32"/>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58" name="Google Shape;1358;p32"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59" name="Google Shape;1359;p32"/>
          <p:cNvGrpSpPr/>
          <p:nvPr/>
        </p:nvGrpSpPr>
        <p:grpSpPr>
          <a:xfrm>
            <a:off x="935179" y="1955282"/>
            <a:ext cx="422561" cy="422561"/>
            <a:chOff x="5314420" y="3148633"/>
            <a:chExt cx="393960" cy="393960"/>
          </a:xfrm>
        </p:grpSpPr>
        <p:sp>
          <p:nvSpPr>
            <p:cNvPr id="1360" name="Google Shape;1360;p32"/>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61" name="Google Shape;1361;p32"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62" name="Google Shape;1362;p32"/>
          <p:cNvGrpSpPr/>
          <p:nvPr/>
        </p:nvGrpSpPr>
        <p:grpSpPr>
          <a:xfrm>
            <a:off x="935179" y="2755602"/>
            <a:ext cx="422561" cy="422561"/>
            <a:chOff x="5314420" y="3148633"/>
            <a:chExt cx="393960" cy="393960"/>
          </a:xfrm>
        </p:grpSpPr>
        <p:sp>
          <p:nvSpPr>
            <p:cNvPr id="1363" name="Google Shape;1363;p32"/>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64" name="Google Shape;1364;p32"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65" name="Google Shape;1365;p32"/>
          <p:cNvGrpSpPr/>
          <p:nvPr/>
        </p:nvGrpSpPr>
        <p:grpSpPr>
          <a:xfrm>
            <a:off x="926858" y="3711912"/>
            <a:ext cx="422561" cy="422561"/>
            <a:chOff x="5314420" y="3148633"/>
            <a:chExt cx="393960" cy="393960"/>
          </a:xfrm>
        </p:grpSpPr>
        <p:sp>
          <p:nvSpPr>
            <p:cNvPr id="1366" name="Google Shape;1366;p32"/>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67" name="Google Shape;1367;p32"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68" name="Google Shape;1368;p32"/>
          <p:cNvGrpSpPr/>
          <p:nvPr/>
        </p:nvGrpSpPr>
        <p:grpSpPr>
          <a:xfrm>
            <a:off x="902566" y="4467072"/>
            <a:ext cx="422561" cy="422561"/>
            <a:chOff x="5314420" y="3148633"/>
            <a:chExt cx="393960" cy="393960"/>
          </a:xfrm>
        </p:grpSpPr>
        <p:sp>
          <p:nvSpPr>
            <p:cNvPr id="1369" name="Google Shape;1369;p32"/>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70" name="Google Shape;1370;p32"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371" name="Google Shape;1371;p32"/>
          <p:cNvGrpSpPr/>
          <p:nvPr/>
        </p:nvGrpSpPr>
        <p:grpSpPr>
          <a:xfrm>
            <a:off x="935179" y="5429861"/>
            <a:ext cx="422561" cy="422561"/>
            <a:chOff x="5314420" y="3148633"/>
            <a:chExt cx="393960" cy="393960"/>
          </a:xfrm>
        </p:grpSpPr>
        <p:sp>
          <p:nvSpPr>
            <p:cNvPr id="1372" name="Google Shape;1372;p32"/>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73" name="Google Shape;1373;p32"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pic>
        <p:nvPicPr>
          <p:cNvPr id="1374" name="Google Shape;1374;p32" descr="Espuflan ESP"/>
          <p:cNvPicPr preferRelativeResize="0"/>
          <p:nvPr/>
        </p:nvPicPr>
        <p:blipFill rotWithShape="1">
          <a:blip r:embed="rId4">
            <a:alphaModFix/>
          </a:blip>
          <a:srcRect/>
          <a:stretch/>
        </p:blipFill>
        <p:spPr>
          <a:xfrm>
            <a:off x="6751906" y="314219"/>
            <a:ext cx="963086" cy="10257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34</a:t>
            </a:fld>
            <a:endParaRPr/>
          </a:p>
        </p:txBody>
      </p:sp>
      <p:graphicFrame>
        <p:nvGraphicFramePr>
          <p:cNvPr id="1380" name="Google Shape;1380;p33"/>
          <p:cNvGraphicFramePr/>
          <p:nvPr/>
        </p:nvGraphicFramePr>
        <p:xfrm>
          <a:off x="609884" y="1961280"/>
          <a:ext cx="3000000" cy="3000000"/>
        </p:xfrm>
        <a:graphic>
          <a:graphicData uri="http://schemas.openxmlformats.org/drawingml/2006/table">
            <a:tbl>
              <a:tblPr firstRow="1" bandRow="1">
                <a:noFill/>
                <a:tableStyleId>{017A3BE1-F5E9-4E22-901A-E6A3D2A46101}</a:tableStyleId>
              </a:tblPr>
              <a:tblGrid>
                <a:gridCol w="1453525">
                  <a:extLst>
                    <a:ext uri="{9D8B030D-6E8A-4147-A177-3AD203B41FA5}">
                      <a16:colId xmlns:a16="http://schemas.microsoft.com/office/drawing/2014/main" val="20000"/>
                    </a:ext>
                  </a:extLst>
                </a:gridCol>
                <a:gridCol w="1245225">
                  <a:extLst>
                    <a:ext uri="{9D8B030D-6E8A-4147-A177-3AD203B41FA5}">
                      <a16:colId xmlns:a16="http://schemas.microsoft.com/office/drawing/2014/main" val="20001"/>
                    </a:ext>
                  </a:extLst>
                </a:gridCol>
                <a:gridCol w="1353825">
                  <a:extLst>
                    <a:ext uri="{9D8B030D-6E8A-4147-A177-3AD203B41FA5}">
                      <a16:colId xmlns:a16="http://schemas.microsoft.com/office/drawing/2014/main" val="20002"/>
                    </a:ext>
                  </a:extLst>
                </a:gridCol>
                <a:gridCol w="1186825">
                  <a:extLst>
                    <a:ext uri="{9D8B030D-6E8A-4147-A177-3AD203B41FA5}">
                      <a16:colId xmlns:a16="http://schemas.microsoft.com/office/drawing/2014/main" val="20003"/>
                    </a:ext>
                  </a:extLst>
                </a:gridCol>
              </a:tblGrid>
              <a:tr h="273050">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22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311150" marR="0" lvl="0" indent="0" algn="l" rtl="0">
                        <a:lnSpc>
                          <a:spcPct val="100000"/>
                        </a:lnSpc>
                        <a:spcBef>
                          <a:spcPts val="0"/>
                        </a:spcBef>
                        <a:spcAft>
                          <a:spcPts val="0"/>
                        </a:spcAft>
                        <a:buClr>
                          <a:srgbClr val="000000"/>
                        </a:buClr>
                        <a:buSzPts val="1200"/>
                        <a:buFont typeface="Arial"/>
                        <a:buNone/>
                      </a:pPr>
                      <a:endParaRPr sz="1200" b="1" u="none" strike="noStrike" cap="none">
                        <a:solidFill>
                          <a:srgbClr val="001F5F"/>
                        </a:solidFill>
                        <a:latin typeface="Verdana"/>
                        <a:ea typeface="Verdana"/>
                        <a:cs typeface="Verdana"/>
                        <a:sym typeface="Verdana"/>
                      </a:endParaRPr>
                    </a:p>
                    <a:p>
                      <a:pPr marL="31115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gridSpan="3">
                  <a:txBody>
                    <a:bodyPr/>
                    <a:lstStyle/>
                    <a:p>
                      <a:pPr marL="1176655" marR="0" lvl="0" indent="0" algn="l" rtl="0">
                        <a:lnSpc>
                          <a:spcPct val="112500"/>
                        </a:lnSpc>
                        <a:spcBef>
                          <a:spcPts val="0"/>
                        </a:spcBef>
                        <a:spcAft>
                          <a:spcPts val="0"/>
                        </a:spcAft>
                        <a:buClr>
                          <a:srgbClr val="000000"/>
                        </a:buClr>
                        <a:buSzPts val="1200"/>
                        <a:buFont typeface="Arial"/>
                        <a:buNone/>
                      </a:pPr>
                      <a:endParaRPr sz="1200" b="1" u="none" strike="noStrike" cap="none">
                        <a:solidFill>
                          <a:srgbClr val="001F5F"/>
                        </a:solidFill>
                        <a:latin typeface="Verdana"/>
                        <a:ea typeface="Verdana"/>
                        <a:cs typeface="Verdana"/>
                        <a:sym typeface="Verdana"/>
                      </a:endParaRPr>
                    </a:p>
                    <a:p>
                      <a:pPr marL="1176655" marR="0" lvl="0" indent="0" algn="l" rtl="0">
                        <a:lnSpc>
                          <a:spcPct val="112500"/>
                        </a:lnSpc>
                        <a:spcBef>
                          <a:spcPts val="70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ESPUFLAN E.S.P.</a:t>
                      </a:r>
                      <a:endParaRPr sz="1200" b="1" u="none" strike="noStrike" cap="none">
                        <a:solidFill>
                          <a:srgbClr val="001F5F"/>
                        </a:solidFill>
                        <a:latin typeface="Verdana"/>
                        <a:ea typeface="Verdana"/>
                        <a:cs typeface="Verdana"/>
                        <a:sym typeface="Verdana"/>
                      </a:endParaRPr>
                    </a:p>
                    <a:p>
                      <a:pPr marL="1176655" marR="0" lvl="0" indent="0" algn="l" rtl="0">
                        <a:lnSpc>
                          <a:spcPct val="112500"/>
                        </a:lnSpc>
                        <a:spcBef>
                          <a:spcPts val="700"/>
                        </a:spcBef>
                        <a:spcAft>
                          <a:spcPts val="0"/>
                        </a:spcAft>
                        <a:buClr>
                          <a:srgbClr val="000000"/>
                        </a:buClr>
                        <a:buSzPts val="1200"/>
                        <a:buFont typeface="Arial"/>
                        <a:buNone/>
                      </a:pPr>
                      <a:endParaRPr sz="1200" u="none" strike="noStrike" cap="none">
                        <a:latin typeface="Verdana"/>
                        <a:ea typeface="Verdana"/>
                        <a:cs typeface="Verdana"/>
                        <a:sym typeface="Verdana"/>
                      </a:endParaRPr>
                    </a:p>
                  </a:txBody>
                  <a:tcPr marL="0" marR="0" marT="889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669300">
                <a:tc vMerge="1">
                  <a:txBody>
                    <a:bodyPr/>
                    <a:lstStyle/>
                    <a:p>
                      <a:endParaRPr lang="es-CO"/>
                    </a:p>
                  </a:txBody>
                  <a:tcPr/>
                </a:tc>
                <a:tc>
                  <a:txBody>
                    <a:bodyPr/>
                    <a:lstStyle/>
                    <a:p>
                      <a:pPr marL="86995" marR="80010" lvl="0" indent="156845"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u="none" strike="noStrike" cap="none">
                        <a:latin typeface="Verdana"/>
                        <a:ea typeface="Verdana"/>
                        <a:cs typeface="Verdana"/>
                        <a:sym typeface="Verdana"/>
                      </a:endParaRPr>
                    </a:p>
                  </a:txBody>
                  <a:tcPr marL="0" marR="0" marT="150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86995" marR="80010" lvl="0" indent="156845"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rPr>
                        <a:t>Cierre de     Noviembre de 2025</a:t>
                      </a:r>
                      <a:endParaRPr sz="1400" u="none" strike="noStrike" cap="none"/>
                    </a:p>
                  </a:txBody>
                  <a:tcPr marL="0" marR="0" marT="150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81610" marR="0" lvl="0" indent="0" algn="l" rtl="0">
                        <a:lnSpc>
                          <a:spcPct val="100000"/>
                        </a:lnSpc>
                        <a:spcBef>
                          <a:spcPts val="5"/>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660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810250">
                <a:tc>
                  <a:txBody>
                    <a:bodyPr/>
                    <a:lstStyle/>
                    <a:p>
                      <a:pPr marL="352425" marR="0" lvl="0" indent="0" algn="l"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Usuarios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3339"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8.074</a:t>
                      </a:r>
                      <a:endParaRPr sz="1200" u="none" strike="noStrike" cap="none">
                        <a:latin typeface="Verdana"/>
                        <a:ea typeface="Verdana"/>
                        <a:cs typeface="Verdana"/>
                        <a:sym typeface="Verdana"/>
                      </a:endParaRPr>
                    </a:p>
                  </a:txBody>
                  <a:tcPr marL="0" marR="0" marT="1365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u="none" strike="noStrike" cap="none">
                        <a:latin typeface="Times New Roman"/>
                        <a:ea typeface="Times New Roman"/>
                        <a:cs typeface="Times New Roman"/>
                        <a:sym typeface="Times New Roman"/>
                      </a:endParaRPr>
                    </a:p>
                    <a:p>
                      <a:pPr marL="635" marR="0" lvl="0" indent="0" algn="ctr" rtl="0">
                        <a:lnSpc>
                          <a:spcPct val="100000"/>
                        </a:lnSpc>
                        <a:spcBef>
                          <a:spcPts val="0"/>
                        </a:spcBef>
                        <a:spcAft>
                          <a:spcPts val="0"/>
                        </a:spcAft>
                        <a:buClr>
                          <a:srgbClr val="000000"/>
                        </a:buClr>
                        <a:buSzPts val="1200"/>
                        <a:buFont typeface="Arial"/>
                        <a:buNone/>
                      </a:pPr>
                      <a:r>
                        <a:rPr lang="es-CO" sz="1200" b="0" u="none" strike="noStrike" cap="none">
                          <a:solidFill>
                            <a:srgbClr val="001F5F"/>
                          </a:solidFill>
                          <a:latin typeface="Verdana"/>
                          <a:ea typeface="Verdana"/>
                          <a:cs typeface="Verdana"/>
                          <a:sym typeface="Verdana"/>
                        </a:rPr>
                        <a:t>1</a:t>
                      </a:r>
                      <a:r>
                        <a:rPr lang="es-CO" sz="1200" u="none" strike="noStrike" cap="none">
                          <a:solidFill>
                            <a:srgbClr val="001F5F"/>
                          </a:solidFill>
                        </a:rPr>
                        <a:t>2.100</a:t>
                      </a:r>
                      <a:endParaRPr sz="1200" b="0" u="none" strike="noStrike" cap="none">
                        <a:latin typeface="Verdana"/>
                        <a:ea typeface="Verdana"/>
                        <a:cs typeface="Verdana"/>
                        <a:sym typeface="Verdana"/>
                      </a:endParaRPr>
                    </a:p>
                  </a:txBody>
                  <a:tcPr marL="0" marR="0" marT="1365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1516375">
                <a:tc>
                  <a:txBody>
                    <a:bodyPr/>
                    <a:lstStyle/>
                    <a:p>
                      <a:pPr marL="166370" marR="158750" lvl="0" indent="-635" algn="ctr" rtl="0">
                        <a:lnSpc>
                          <a:spcPct val="12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Cobertura barrido, recolección y limpieza</a:t>
                      </a:r>
                      <a:endParaRPr sz="1200" u="none" strike="noStrike" cap="none">
                        <a:latin typeface="Verdana"/>
                        <a:ea typeface="Verdana"/>
                        <a:cs typeface="Verdana"/>
                        <a:sym typeface="Verdana"/>
                      </a:endParaRPr>
                    </a:p>
                  </a:txBody>
                  <a:tcPr marL="0" marR="0" marT="44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1095"/>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67.0%</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b="0" u="none" strike="noStrike" cap="none">
                        <a:latin typeface="Times New Roman"/>
                        <a:ea typeface="Times New Roman"/>
                        <a:cs typeface="Times New Roman"/>
                        <a:sym typeface="Times New Roman"/>
                      </a:endParaRPr>
                    </a:p>
                    <a:p>
                      <a:pPr marL="0" marR="0" lvl="0" indent="0" algn="l" rtl="0">
                        <a:lnSpc>
                          <a:spcPct val="100000"/>
                        </a:lnSpc>
                        <a:spcBef>
                          <a:spcPts val="1095"/>
                        </a:spcBef>
                        <a:spcAft>
                          <a:spcPts val="0"/>
                        </a:spcAft>
                        <a:buClr>
                          <a:srgbClr val="000000"/>
                        </a:buClr>
                        <a:buSzPts val="1200"/>
                        <a:buFont typeface="Arial"/>
                        <a:buNone/>
                      </a:pPr>
                      <a:endParaRPr sz="1200" b="0" u="none" strike="noStrike" cap="none">
                        <a:latin typeface="Times New Roman"/>
                        <a:ea typeface="Times New Roman"/>
                        <a:cs typeface="Times New Roman"/>
                        <a:sym typeface="Times New Roman"/>
                      </a:endParaRPr>
                    </a:p>
                    <a:p>
                      <a:pPr marL="635"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77.22</a:t>
                      </a:r>
                      <a:r>
                        <a:rPr lang="es-CO" sz="1200" b="0" u="none" strike="noStrike" cap="none">
                          <a:solidFill>
                            <a:srgbClr val="001F5F"/>
                          </a:solidFill>
                          <a:latin typeface="Verdana"/>
                          <a:ea typeface="Verdana"/>
                          <a:cs typeface="Verdana"/>
                          <a:sym typeface="Verdana"/>
                        </a:rPr>
                        <a:t> %</a:t>
                      </a:r>
                      <a:endParaRPr sz="1200" b="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graphicFrame>
        <p:nvGraphicFramePr>
          <p:cNvPr id="1381" name="Google Shape;1381;p33"/>
          <p:cNvGraphicFramePr/>
          <p:nvPr/>
        </p:nvGraphicFramePr>
        <p:xfrm>
          <a:off x="6179011" y="1965290"/>
          <a:ext cx="3000000" cy="3000000"/>
        </p:xfrm>
        <a:graphic>
          <a:graphicData uri="http://schemas.openxmlformats.org/drawingml/2006/table">
            <a:tbl>
              <a:tblPr firstRow="1" bandRow="1">
                <a:noFill/>
                <a:tableStyleId>{017A3BE1-F5E9-4E22-901A-E6A3D2A46101}</a:tableStyleId>
              </a:tblPr>
              <a:tblGrid>
                <a:gridCol w="1373500">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gridCol w="1297300">
                  <a:extLst>
                    <a:ext uri="{9D8B030D-6E8A-4147-A177-3AD203B41FA5}">
                      <a16:colId xmlns:a16="http://schemas.microsoft.com/office/drawing/2014/main" val="20002"/>
                    </a:ext>
                  </a:extLst>
                </a:gridCol>
                <a:gridCol w="1203325">
                  <a:extLst>
                    <a:ext uri="{9D8B030D-6E8A-4147-A177-3AD203B41FA5}">
                      <a16:colId xmlns:a16="http://schemas.microsoft.com/office/drawing/2014/main" val="20003"/>
                    </a:ext>
                  </a:extLst>
                </a:gridCol>
              </a:tblGrid>
              <a:tr h="182250">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55"/>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27114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gridSpan="3">
                  <a:txBody>
                    <a:bodyPr/>
                    <a:lstStyle/>
                    <a:p>
                      <a:pPr marL="1090930" marR="0" lvl="0" indent="0" algn="l" rtl="0">
                        <a:lnSpc>
                          <a:spcPct val="111666"/>
                        </a:lnSpc>
                        <a:spcBef>
                          <a:spcPts val="0"/>
                        </a:spcBef>
                        <a:spcAft>
                          <a:spcPts val="0"/>
                        </a:spcAft>
                        <a:buClr>
                          <a:srgbClr val="000000"/>
                        </a:buClr>
                        <a:buSzPts val="1200"/>
                        <a:buFont typeface="Arial"/>
                        <a:buNone/>
                      </a:pPr>
                      <a:endParaRPr sz="1200" b="1" u="none" strike="noStrike" cap="none">
                        <a:solidFill>
                          <a:srgbClr val="001F5F"/>
                        </a:solidFill>
                        <a:latin typeface="Verdana"/>
                        <a:ea typeface="Verdana"/>
                        <a:cs typeface="Verdana"/>
                        <a:sym typeface="Verdana"/>
                      </a:endParaRPr>
                    </a:p>
                    <a:p>
                      <a:pPr marL="1090930" marR="0" lvl="0" indent="0" algn="l" rtl="0">
                        <a:lnSpc>
                          <a:spcPct val="1116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ESPUFLAN E.S.P.</a:t>
                      </a:r>
                      <a:endParaRPr sz="1200" b="1" u="none" strike="noStrike" cap="none">
                        <a:solidFill>
                          <a:srgbClr val="001F5F"/>
                        </a:solidFill>
                        <a:latin typeface="Verdana"/>
                        <a:ea typeface="Verdana"/>
                        <a:cs typeface="Verdana"/>
                        <a:sym typeface="Verdana"/>
                      </a:endParaRPr>
                    </a:p>
                    <a:p>
                      <a:pPr marL="1090930" marR="0" lvl="0" indent="0" algn="l" rtl="0">
                        <a:lnSpc>
                          <a:spcPct val="111666"/>
                        </a:lnSpc>
                        <a:spcBef>
                          <a:spcPts val="0"/>
                        </a:spcBef>
                        <a:spcAft>
                          <a:spcPts val="0"/>
                        </a:spcAft>
                        <a:buClr>
                          <a:srgbClr val="000000"/>
                        </a:buClr>
                        <a:buSzPts val="1200"/>
                        <a:buFont typeface="Arial"/>
                        <a:buNone/>
                      </a:pP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718175">
                <a:tc vMerge="1">
                  <a:txBody>
                    <a:bodyPr/>
                    <a:lstStyle/>
                    <a:p>
                      <a:endParaRPr lang="es-CO"/>
                    </a:p>
                  </a:txBody>
                  <a:tcPr/>
                </a:tc>
                <a:tc>
                  <a:txBody>
                    <a:bodyPr/>
                    <a:lstStyle/>
                    <a:p>
                      <a:pPr marL="21590" marR="13970" lvl="0" indent="15494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u="none" strike="noStrike" cap="none">
                        <a:latin typeface="Verdana"/>
                        <a:ea typeface="Verdana"/>
                        <a:cs typeface="Verdana"/>
                        <a:sym typeface="Verdana"/>
                      </a:endParaRPr>
                    </a:p>
                  </a:txBody>
                  <a:tcPr marL="0" marR="0" marT="17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21590" marR="13970" lvl="0" indent="15494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rPr>
                        <a:t>Cierre de Noviembre de 2025</a:t>
                      </a:r>
                      <a:endParaRPr sz="1400" u="none" strike="noStrike" cap="none"/>
                    </a:p>
                  </a:txBody>
                  <a:tcPr marL="0" marR="0" marT="17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8923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908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8636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Continuidad</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69545" marR="0" lvl="0" indent="0" algn="l"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23.5 horas</a:t>
                      </a:r>
                      <a:endParaRPr sz="1200" u="none" strike="noStrike" cap="none">
                        <a:latin typeface="Verdana"/>
                        <a:ea typeface="Verdana"/>
                        <a:cs typeface="Verdana"/>
                        <a:sym typeface="Verdana"/>
                      </a:endParaRPr>
                    </a:p>
                  </a:txBody>
                  <a:tcPr marL="0" marR="0" marT="1632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b="0" u="none" strike="noStrike" cap="none">
                          <a:solidFill>
                            <a:srgbClr val="001F5F"/>
                          </a:solidFill>
                          <a:latin typeface="Verdana"/>
                          <a:ea typeface="Verdana"/>
                          <a:cs typeface="Verdana"/>
                          <a:sym typeface="Verdana"/>
                        </a:rPr>
                        <a:t>24 horas</a:t>
                      </a:r>
                      <a:endParaRPr sz="1200" b="0" u="none" strike="noStrike" cap="none">
                        <a:latin typeface="Verdana"/>
                        <a:ea typeface="Verdana"/>
                        <a:cs typeface="Verdana"/>
                        <a:sym typeface="Verdana"/>
                      </a:endParaRPr>
                    </a:p>
                  </a:txBody>
                  <a:tcPr marL="0" marR="0" marT="1632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871225">
                <a:tc>
                  <a:txBody>
                    <a:bodyPr/>
                    <a:lstStyle/>
                    <a:p>
                      <a:pPr marL="0" marR="0" lvl="0" indent="0" algn="ctr" rtl="0">
                        <a:lnSpc>
                          <a:spcPct val="11875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Reportes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300355"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69.6%</a:t>
                      </a:r>
                      <a:endParaRPr sz="1200" u="none" strike="noStrike" cap="none">
                        <a:latin typeface="Verdana"/>
                        <a:ea typeface="Verdana"/>
                        <a:cs typeface="Verdana"/>
                        <a:sym typeface="Verdana"/>
                      </a:endParaRPr>
                    </a:p>
                  </a:txBody>
                  <a:tcPr marL="0" marR="0" marT="16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b="0" u="none" strike="noStrike" cap="none">
                          <a:solidFill>
                            <a:srgbClr val="001F5F"/>
                          </a:solidFill>
                          <a:latin typeface="Verdana"/>
                          <a:ea typeface="Verdana"/>
                          <a:cs typeface="Verdana"/>
                          <a:sym typeface="Verdana"/>
                        </a:rPr>
                        <a:t>9</a:t>
                      </a:r>
                      <a:r>
                        <a:rPr lang="es-CO" sz="1200" u="none" strike="noStrike" cap="none">
                          <a:solidFill>
                            <a:srgbClr val="001F5F"/>
                          </a:solidFill>
                        </a:rPr>
                        <a:t>1</a:t>
                      </a:r>
                      <a:r>
                        <a:rPr lang="es-CO" sz="1200" b="0" u="none" strike="noStrike" cap="none">
                          <a:solidFill>
                            <a:srgbClr val="001F5F"/>
                          </a:solidFill>
                          <a:latin typeface="Verdana"/>
                          <a:ea typeface="Verdana"/>
                          <a:cs typeface="Verdana"/>
                          <a:sym typeface="Verdana"/>
                        </a:rPr>
                        <a:t>%</a:t>
                      </a:r>
                      <a:endParaRPr sz="1200" b="0" u="none" strike="noStrike" cap="none">
                        <a:latin typeface="Verdana"/>
                        <a:ea typeface="Verdana"/>
                        <a:cs typeface="Verdana"/>
                        <a:sym typeface="Verdana"/>
                      </a:endParaRPr>
                    </a:p>
                  </a:txBody>
                  <a:tcPr marL="0" marR="0" marT="16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
        <p:nvSpPr>
          <p:cNvPr id="1382" name="Google Shape;1382;p33"/>
          <p:cNvSpPr txBox="1">
            <a:spLocks noGrp="1"/>
          </p:cNvSpPr>
          <p:nvPr>
            <p:ph type="title"/>
          </p:nvPr>
        </p:nvSpPr>
        <p:spPr>
          <a:xfrm>
            <a:off x="5302001" y="1293319"/>
            <a:ext cx="7273290" cy="504625"/>
          </a:xfrm>
          <a:prstGeom prst="rect">
            <a:avLst/>
          </a:prstGeom>
          <a:noFill/>
          <a:ln>
            <a:noFill/>
          </a:ln>
        </p:spPr>
        <p:txBody>
          <a:bodyPr spcFirstLastPara="1" wrap="square" lIns="0" tIns="12050" rIns="0" bIns="0" anchor="b" anchorCtr="0">
            <a:spAutoFit/>
          </a:bodyPr>
          <a:lstStyle/>
          <a:p>
            <a:pPr marL="12700" lvl="0" indent="0" algn="l" rtl="0">
              <a:lnSpc>
                <a:spcPct val="100000"/>
              </a:lnSpc>
              <a:spcBef>
                <a:spcPts val="0"/>
              </a:spcBef>
              <a:spcAft>
                <a:spcPts val="0"/>
              </a:spcAft>
              <a:buClr>
                <a:srgbClr val="242853"/>
              </a:buClr>
              <a:buSzPts val="3200"/>
              <a:buFont typeface="Verdana"/>
              <a:buNone/>
            </a:pPr>
            <a:r>
              <a:rPr lang="es-CO" sz="3200" b="1">
                <a:solidFill>
                  <a:srgbClr val="242853"/>
                </a:solidFill>
              </a:rPr>
              <a:t>Indicadores</a:t>
            </a:r>
            <a:endParaRPr/>
          </a:p>
        </p:txBody>
      </p:sp>
      <p:pic>
        <p:nvPicPr>
          <p:cNvPr id="1383" name="Google Shape;1383;p33"/>
          <p:cNvPicPr preferRelativeResize="0"/>
          <p:nvPr/>
        </p:nvPicPr>
        <p:blipFill rotWithShape="1">
          <a:blip r:embed="rId3">
            <a:alphaModFix/>
          </a:blip>
          <a:srcRect/>
          <a:stretch/>
        </p:blipFill>
        <p:spPr>
          <a:xfrm>
            <a:off x="4966692" y="3487173"/>
            <a:ext cx="670618" cy="591363"/>
          </a:xfrm>
          <a:prstGeom prst="rect">
            <a:avLst/>
          </a:prstGeom>
          <a:noFill/>
          <a:ln>
            <a:noFill/>
          </a:ln>
        </p:spPr>
      </p:pic>
      <p:pic>
        <p:nvPicPr>
          <p:cNvPr id="1384" name="Google Shape;1384;p33"/>
          <p:cNvPicPr preferRelativeResize="0"/>
          <p:nvPr/>
        </p:nvPicPr>
        <p:blipFill rotWithShape="1">
          <a:blip r:embed="rId4">
            <a:alphaModFix/>
          </a:blip>
          <a:srcRect/>
          <a:stretch/>
        </p:blipFill>
        <p:spPr>
          <a:xfrm>
            <a:off x="1119607" y="3654480"/>
            <a:ext cx="490727" cy="521207"/>
          </a:xfrm>
          <a:prstGeom prst="rect">
            <a:avLst/>
          </a:prstGeom>
          <a:noFill/>
          <a:ln>
            <a:noFill/>
          </a:ln>
        </p:spPr>
      </p:pic>
      <p:pic>
        <p:nvPicPr>
          <p:cNvPr id="1385" name="Google Shape;1385;p33"/>
          <p:cNvPicPr preferRelativeResize="0"/>
          <p:nvPr/>
        </p:nvPicPr>
        <p:blipFill rotWithShape="1">
          <a:blip r:embed="rId5">
            <a:alphaModFix/>
          </a:blip>
          <a:srcRect/>
          <a:stretch/>
        </p:blipFill>
        <p:spPr>
          <a:xfrm>
            <a:off x="1093691" y="5217644"/>
            <a:ext cx="542543" cy="566927"/>
          </a:xfrm>
          <a:prstGeom prst="rect">
            <a:avLst/>
          </a:prstGeom>
          <a:noFill/>
          <a:ln>
            <a:noFill/>
          </a:ln>
        </p:spPr>
      </p:pic>
      <p:pic>
        <p:nvPicPr>
          <p:cNvPr id="1386" name="Google Shape;1386;p33"/>
          <p:cNvPicPr preferRelativeResize="0"/>
          <p:nvPr/>
        </p:nvPicPr>
        <p:blipFill rotWithShape="1">
          <a:blip r:embed="rId6">
            <a:alphaModFix/>
          </a:blip>
          <a:srcRect/>
          <a:stretch/>
        </p:blipFill>
        <p:spPr>
          <a:xfrm>
            <a:off x="6717323" y="3489319"/>
            <a:ext cx="351450" cy="427910"/>
          </a:xfrm>
          <a:prstGeom prst="rect">
            <a:avLst/>
          </a:prstGeom>
          <a:noFill/>
          <a:ln>
            <a:noFill/>
          </a:ln>
        </p:spPr>
      </p:pic>
      <p:pic>
        <p:nvPicPr>
          <p:cNvPr id="1387" name="Google Shape;1387;p33"/>
          <p:cNvPicPr preferRelativeResize="0"/>
          <p:nvPr/>
        </p:nvPicPr>
        <p:blipFill rotWithShape="1">
          <a:blip r:embed="rId7">
            <a:alphaModFix/>
          </a:blip>
          <a:srcRect/>
          <a:stretch/>
        </p:blipFill>
        <p:spPr>
          <a:xfrm>
            <a:off x="6582917" y="4332877"/>
            <a:ext cx="684274" cy="416039"/>
          </a:xfrm>
          <a:prstGeom prst="rect">
            <a:avLst/>
          </a:prstGeom>
          <a:noFill/>
          <a:ln>
            <a:noFill/>
          </a:ln>
        </p:spPr>
      </p:pic>
      <p:pic>
        <p:nvPicPr>
          <p:cNvPr id="1388" name="Google Shape;1388;p33"/>
          <p:cNvPicPr preferRelativeResize="0"/>
          <p:nvPr/>
        </p:nvPicPr>
        <p:blipFill rotWithShape="1">
          <a:blip r:embed="rId3">
            <a:alphaModFix/>
          </a:blip>
          <a:srcRect/>
          <a:stretch/>
        </p:blipFill>
        <p:spPr>
          <a:xfrm>
            <a:off x="10206869" y="3323720"/>
            <a:ext cx="670618" cy="591363"/>
          </a:xfrm>
          <a:prstGeom prst="rect">
            <a:avLst/>
          </a:prstGeom>
          <a:noFill/>
          <a:ln>
            <a:noFill/>
          </a:ln>
        </p:spPr>
      </p:pic>
      <p:pic>
        <p:nvPicPr>
          <p:cNvPr id="1389" name="Google Shape;1389;p33" descr="Espuflan ESP"/>
          <p:cNvPicPr preferRelativeResize="0"/>
          <p:nvPr/>
        </p:nvPicPr>
        <p:blipFill rotWithShape="1">
          <a:blip r:embed="rId8">
            <a:alphaModFix/>
          </a:blip>
          <a:srcRect/>
          <a:stretch/>
        </p:blipFill>
        <p:spPr>
          <a:xfrm>
            <a:off x="1318206" y="424377"/>
            <a:ext cx="1548086" cy="1248942"/>
          </a:xfrm>
          <a:prstGeom prst="rect">
            <a:avLst/>
          </a:prstGeom>
          <a:noFill/>
          <a:ln>
            <a:noFill/>
          </a:ln>
        </p:spPr>
      </p:pic>
      <p:pic>
        <p:nvPicPr>
          <p:cNvPr id="1390" name="Google Shape;1390;p33"/>
          <p:cNvPicPr preferRelativeResize="0"/>
          <p:nvPr/>
        </p:nvPicPr>
        <p:blipFill rotWithShape="1">
          <a:blip r:embed="rId3">
            <a:alphaModFix/>
          </a:blip>
          <a:srcRect/>
          <a:stretch/>
        </p:blipFill>
        <p:spPr>
          <a:xfrm>
            <a:off x="4966692" y="4801798"/>
            <a:ext cx="670618" cy="591363"/>
          </a:xfrm>
          <a:prstGeom prst="rect">
            <a:avLst/>
          </a:prstGeom>
          <a:noFill/>
          <a:ln>
            <a:noFill/>
          </a:ln>
        </p:spPr>
      </p:pic>
      <p:grpSp>
        <p:nvGrpSpPr>
          <p:cNvPr id="1391" name="Google Shape;1391;p33"/>
          <p:cNvGrpSpPr/>
          <p:nvPr/>
        </p:nvGrpSpPr>
        <p:grpSpPr>
          <a:xfrm rot="-5400000">
            <a:off x="10193940" y="4295128"/>
            <a:ext cx="696467" cy="594359"/>
            <a:chOff x="10594847" y="2859024"/>
            <a:chExt cx="696467" cy="594359"/>
          </a:xfrm>
        </p:grpSpPr>
        <p:pic>
          <p:nvPicPr>
            <p:cNvPr id="1392" name="Google Shape;1392;p33"/>
            <p:cNvPicPr preferRelativeResize="0"/>
            <p:nvPr/>
          </p:nvPicPr>
          <p:blipFill rotWithShape="1">
            <a:blip r:embed="rId9">
              <a:alphaModFix/>
            </a:blip>
            <a:srcRect/>
            <a:stretch/>
          </p:blipFill>
          <p:spPr>
            <a:xfrm>
              <a:off x="10594847" y="2859024"/>
              <a:ext cx="696467" cy="594359"/>
            </a:xfrm>
            <a:prstGeom prst="rect">
              <a:avLst/>
            </a:prstGeom>
            <a:noFill/>
            <a:ln>
              <a:noFill/>
            </a:ln>
          </p:spPr>
        </p:pic>
        <p:pic>
          <p:nvPicPr>
            <p:cNvPr id="1393" name="Google Shape;1393;p33"/>
            <p:cNvPicPr preferRelativeResize="0"/>
            <p:nvPr/>
          </p:nvPicPr>
          <p:blipFill rotWithShape="1">
            <a:blip r:embed="rId10">
              <a:alphaModFix/>
            </a:blip>
            <a:srcRect/>
            <a:stretch/>
          </p:blipFill>
          <p:spPr>
            <a:xfrm>
              <a:off x="10696955" y="2907792"/>
              <a:ext cx="541018" cy="438911"/>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34"/>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35</a:t>
            </a:fld>
            <a:endParaRPr/>
          </a:p>
        </p:txBody>
      </p:sp>
      <p:sp>
        <p:nvSpPr>
          <p:cNvPr id="1399" name="Google Shape;1399;p34"/>
          <p:cNvSpPr/>
          <p:nvPr/>
        </p:nvSpPr>
        <p:spPr>
          <a:xfrm rot="10800000" flipH="1">
            <a:off x="-84748" y="554827"/>
            <a:ext cx="759018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1400" name="Google Shape;1400;p34"/>
          <p:cNvSpPr txBox="1"/>
          <p:nvPr/>
        </p:nvSpPr>
        <p:spPr>
          <a:xfrm>
            <a:off x="934714" y="615421"/>
            <a:ext cx="6253350"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chemeClr val="lt1"/>
                </a:solidFill>
                <a:latin typeface="Verdana"/>
                <a:ea typeface="Verdana"/>
                <a:cs typeface="Verdana"/>
                <a:sym typeface="Verdana"/>
              </a:rPr>
              <a:t>EMPREVEL ESP</a:t>
            </a:r>
            <a:endParaRPr sz="2400" b="1" i="1"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F2F2F2"/>
                </a:solidFill>
                <a:latin typeface="Verdana"/>
                <a:ea typeface="Verdana"/>
                <a:cs typeface="Verdana"/>
                <a:sym typeface="Verdana"/>
              </a:rPr>
              <a:t>Municipio de Vélez, Santander </a:t>
            </a:r>
            <a:endParaRPr sz="1400" b="1" i="1" u="none" strike="noStrike" cap="none">
              <a:solidFill>
                <a:srgbClr val="F2F2F2"/>
              </a:solidFill>
              <a:latin typeface="Verdana"/>
              <a:ea typeface="Verdana"/>
              <a:cs typeface="Verdana"/>
              <a:sym typeface="Verdana"/>
            </a:endParaRPr>
          </a:p>
        </p:txBody>
      </p:sp>
      <p:pic>
        <p:nvPicPr>
          <p:cNvPr id="1401" name="Google Shape;1401;p34" descr="QUIENES SOMOS | EMPREVEL"/>
          <p:cNvPicPr preferRelativeResize="0"/>
          <p:nvPr/>
        </p:nvPicPr>
        <p:blipFill rotWithShape="1">
          <a:blip r:embed="rId3">
            <a:alphaModFix/>
          </a:blip>
          <a:srcRect/>
          <a:stretch/>
        </p:blipFill>
        <p:spPr>
          <a:xfrm>
            <a:off x="1894724" y="1668417"/>
            <a:ext cx="1936225" cy="1664194"/>
          </a:xfrm>
          <a:prstGeom prst="rect">
            <a:avLst/>
          </a:prstGeom>
          <a:noFill/>
          <a:ln>
            <a:noFill/>
          </a:ln>
        </p:spPr>
      </p:pic>
      <p:grpSp>
        <p:nvGrpSpPr>
          <p:cNvPr id="1402" name="Google Shape;1402;p34"/>
          <p:cNvGrpSpPr/>
          <p:nvPr/>
        </p:nvGrpSpPr>
        <p:grpSpPr>
          <a:xfrm>
            <a:off x="6168331" y="1715367"/>
            <a:ext cx="5756180" cy="1915818"/>
            <a:chOff x="6097153" y="1995780"/>
            <a:chExt cx="5756180" cy="1915818"/>
          </a:xfrm>
        </p:grpSpPr>
        <p:sp>
          <p:nvSpPr>
            <p:cNvPr id="1403" name="Google Shape;1403;p34"/>
            <p:cNvSpPr/>
            <p:nvPr/>
          </p:nvSpPr>
          <p:spPr>
            <a:xfrm>
              <a:off x="6818899" y="2504872"/>
              <a:ext cx="5034434" cy="1406726"/>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04" name="Google Shape;1404;p34"/>
            <p:cNvSpPr/>
            <p:nvPr/>
          </p:nvSpPr>
          <p:spPr>
            <a:xfrm>
              <a:off x="6097153" y="1995780"/>
              <a:ext cx="1475551" cy="1475551"/>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05" name="Google Shape;1405;p34"/>
            <p:cNvSpPr txBox="1"/>
            <p:nvPr/>
          </p:nvSpPr>
          <p:spPr>
            <a:xfrm>
              <a:off x="7571551" y="2123587"/>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Agente Especial</a:t>
              </a:r>
              <a:endParaRPr sz="1400" b="0" i="0" u="none" strike="noStrike" cap="none">
                <a:solidFill>
                  <a:srgbClr val="000000"/>
                </a:solidFill>
                <a:latin typeface="Arial"/>
                <a:ea typeface="Arial"/>
                <a:cs typeface="Arial"/>
                <a:sym typeface="Arial"/>
              </a:endParaRPr>
            </a:p>
          </p:txBody>
        </p:sp>
        <p:sp>
          <p:nvSpPr>
            <p:cNvPr id="1406" name="Google Shape;1406;p34"/>
            <p:cNvSpPr txBox="1"/>
            <p:nvPr/>
          </p:nvSpPr>
          <p:spPr>
            <a:xfrm>
              <a:off x="7571550" y="3284768"/>
              <a:ext cx="379605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20251000174865 del 15/04/2025</a:t>
              </a:r>
              <a:endParaRPr sz="12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242853"/>
                </a:buClr>
                <a:buSzPts val="1200"/>
                <a:buFont typeface="Verdana"/>
                <a:buNone/>
              </a:pPr>
              <a:r>
                <a:rPr lang="es-CO" sz="1200" b="1" i="0" u="none" strike="noStrike" cap="none">
                  <a:solidFill>
                    <a:srgbClr val="242853"/>
                  </a:solidFill>
                  <a:latin typeface="Verdana"/>
                  <a:ea typeface="Verdana"/>
                  <a:cs typeface="Verdana"/>
                  <a:sym typeface="Verdana"/>
                </a:rPr>
                <a:t>Posesión en el cargo: </a:t>
              </a:r>
              <a:r>
                <a:rPr lang="es-CO" sz="1200" b="0" i="0" u="none" strike="noStrike" cap="none">
                  <a:solidFill>
                    <a:srgbClr val="242853"/>
                  </a:solidFill>
                  <a:latin typeface="Verdana"/>
                  <a:ea typeface="Verdana"/>
                  <a:cs typeface="Verdana"/>
                  <a:sym typeface="Verdana"/>
                </a:rPr>
                <a:t>15/04/2025.</a:t>
              </a:r>
              <a:endParaRPr sz="1200" b="0" i="0" u="none" strike="noStrike" cap="none">
                <a:solidFill>
                  <a:srgbClr val="242853"/>
                </a:solidFill>
                <a:latin typeface="Verdana"/>
                <a:ea typeface="Verdana"/>
                <a:cs typeface="Verdana"/>
                <a:sym typeface="Verdana"/>
              </a:endParaRPr>
            </a:p>
          </p:txBody>
        </p:sp>
        <p:sp>
          <p:nvSpPr>
            <p:cNvPr id="1407" name="Google Shape;1407;p34"/>
            <p:cNvSpPr txBox="1"/>
            <p:nvPr/>
          </p:nvSpPr>
          <p:spPr>
            <a:xfrm>
              <a:off x="7571550" y="2579879"/>
              <a:ext cx="40059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Miguel Ángel Peña Daza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Profesional en Arquitectura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200"/>
                <a:buFont typeface="Verdana"/>
                <a:buNone/>
              </a:pPr>
              <a:r>
                <a:rPr lang="es-CO" sz="1200" b="1" i="1" u="none" strike="noStrike" cap="none">
                  <a:solidFill>
                    <a:srgbClr val="242853"/>
                  </a:solidFill>
                  <a:latin typeface="Verdana"/>
                  <a:ea typeface="Verdana"/>
                  <a:cs typeface="Verdana"/>
                  <a:sym typeface="Verdana"/>
                </a:rPr>
                <a:t>Especialista en Finanzas y en administración pública.</a:t>
              </a:r>
              <a:endParaRPr sz="1200" b="1" i="1" u="none" strike="noStrike" cap="none">
                <a:solidFill>
                  <a:srgbClr val="242853"/>
                </a:solidFill>
                <a:latin typeface="Verdana"/>
                <a:ea typeface="Verdana"/>
                <a:cs typeface="Verdana"/>
                <a:sym typeface="Verdana"/>
              </a:endParaRPr>
            </a:p>
          </p:txBody>
        </p:sp>
      </p:grpSp>
      <p:sp>
        <p:nvSpPr>
          <p:cNvPr id="1408" name="Google Shape;1408;p34"/>
          <p:cNvSpPr/>
          <p:nvPr/>
        </p:nvSpPr>
        <p:spPr>
          <a:xfrm>
            <a:off x="6839777" y="4614354"/>
            <a:ext cx="5034434" cy="1406726"/>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09" name="Google Shape;1409;p34"/>
          <p:cNvSpPr txBox="1"/>
          <p:nvPr/>
        </p:nvSpPr>
        <p:spPr>
          <a:xfrm>
            <a:off x="7592428" y="5339552"/>
            <a:ext cx="393913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20241000020885 del 17/01/2024</a:t>
            </a:r>
            <a:endParaRPr sz="1200" b="0" i="1" u="none" strike="noStrike" cap="none">
              <a:solidFill>
                <a:srgbClr val="242853"/>
              </a:solidFill>
              <a:latin typeface="Verdana"/>
              <a:ea typeface="Verdana"/>
              <a:cs typeface="Verdana"/>
              <a:sym typeface="Verdana"/>
            </a:endParaRPr>
          </a:p>
        </p:txBody>
      </p:sp>
      <p:sp>
        <p:nvSpPr>
          <p:cNvPr id="1410" name="Google Shape;1410;p34"/>
          <p:cNvSpPr txBox="1"/>
          <p:nvPr/>
        </p:nvSpPr>
        <p:spPr>
          <a:xfrm>
            <a:off x="7592429" y="4248019"/>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a:t>
            </a:r>
            <a:endParaRPr sz="1400" b="0" i="0" u="none" strike="noStrike" cap="none">
              <a:solidFill>
                <a:srgbClr val="000000"/>
              </a:solidFill>
              <a:latin typeface="Arial"/>
              <a:ea typeface="Arial"/>
              <a:cs typeface="Arial"/>
              <a:sym typeface="Arial"/>
            </a:endParaRPr>
          </a:p>
        </p:txBody>
      </p:sp>
      <p:sp>
        <p:nvSpPr>
          <p:cNvPr id="1411" name="Google Shape;1411;p34"/>
          <p:cNvSpPr txBox="1"/>
          <p:nvPr/>
        </p:nvSpPr>
        <p:spPr>
          <a:xfrm>
            <a:off x="7592429" y="4655993"/>
            <a:ext cx="4281782"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a:solidFill>
                  <a:srgbClr val="242853"/>
                </a:solidFill>
                <a:latin typeface="Verdana"/>
                <a:ea typeface="Verdana"/>
                <a:cs typeface="Verdana"/>
                <a:sym typeface="Verdana"/>
              </a:rPr>
              <a:t>Nancy Ramírez Ramírez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200"/>
              <a:buFont typeface="Verdana"/>
              <a:buNone/>
            </a:pPr>
            <a:r>
              <a:rPr lang="es-CO" sz="1200" b="1" i="1" u="none" strike="noStrike" cap="none">
                <a:solidFill>
                  <a:srgbClr val="242853"/>
                </a:solidFill>
                <a:latin typeface="Verdana"/>
                <a:ea typeface="Verdana"/>
                <a:cs typeface="Verdana"/>
                <a:sym typeface="Verdana"/>
              </a:rPr>
              <a:t>Contadora pública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200"/>
              <a:buFont typeface="Verdana"/>
              <a:buNone/>
            </a:pPr>
            <a:r>
              <a:rPr lang="es-CO" sz="1200" b="1" i="1" u="none" strike="noStrike" cap="none">
                <a:solidFill>
                  <a:srgbClr val="242853"/>
                </a:solidFill>
                <a:latin typeface="Verdana"/>
                <a:ea typeface="Verdana"/>
                <a:cs typeface="Verdana"/>
                <a:sym typeface="Verdana"/>
              </a:rPr>
              <a:t>Especialista en Gerencia de Entidades de Salud</a:t>
            </a:r>
            <a:endParaRPr sz="1400" b="0" i="0" u="none" strike="noStrike" cap="none">
              <a:solidFill>
                <a:srgbClr val="000000"/>
              </a:solidFill>
              <a:latin typeface="Arial"/>
              <a:ea typeface="Arial"/>
              <a:cs typeface="Arial"/>
              <a:sym typeface="Arial"/>
            </a:endParaRPr>
          </a:p>
        </p:txBody>
      </p:sp>
      <p:sp>
        <p:nvSpPr>
          <p:cNvPr id="1412" name="Google Shape;1412;p34"/>
          <p:cNvSpPr/>
          <p:nvPr/>
        </p:nvSpPr>
        <p:spPr>
          <a:xfrm>
            <a:off x="6116878" y="4128996"/>
            <a:ext cx="1475552" cy="1475552"/>
          </a:xfrm>
          <a:prstGeom prst="ellipse">
            <a:avLst/>
          </a:prstGeom>
          <a:solidFill>
            <a:srgbClr val="FFC000"/>
          </a:solidFill>
          <a:ln w="63500" cap="rnd" cmpd="sng">
            <a:solidFill>
              <a:srgbClr val="FFC000"/>
            </a:solidFill>
            <a:prstDash val="solid"/>
            <a:round/>
            <a:headEnd type="none" w="sm" len="sm"/>
            <a:tailEnd type="none" w="sm" len="sm"/>
          </a:ln>
          <a:effectLst>
            <a:outerShdw blurRad="381000" dist="292100" dir="5400000" sx="-80000" sy="-18000" rotWithShape="0">
              <a:srgbClr val="000000">
                <a:alpha val="2117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2D050"/>
              </a:solidFill>
              <a:latin typeface="Verdana"/>
              <a:ea typeface="Verdana"/>
              <a:cs typeface="Verdana"/>
              <a:sym typeface="Verdana"/>
            </a:endParaRPr>
          </a:p>
        </p:txBody>
      </p:sp>
      <p:pic>
        <p:nvPicPr>
          <p:cNvPr id="1413" name="Google Shape;1413;p34"/>
          <p:cNvPicPr preferRelativeResize="0"/>
          <p:nvPr/>
        </p:nvPicPr>
        <p:blipFill rotWithShape="1">
          <a:blip r:embed="rId4">
            <a:alphaModFix/>
          </a:blip>
          <a:srcRect/>
          <a:stretch/>
        </p:blipFill>
        <p:spPr>
          <a:xfrm>
            <a:off x="6168322" y="4180440"/>
            <a:ext cx="1372664" cy="1372664"/>
          </a:xfrm>
          <a:prstGeom prst="rect">
            <a:avLst/>
          </a:prstGeom>
          <a:noFill/>
          <a:ln>
            <a:noFill/>
          </a:ln>
        </p:spPr>
      </p:pic>
      <p:sp>
        <p:nvSpPr>
          <p:cNvPr id="1414" name="Google Shape;1414;p34"/>
          <p:cNvSpPr txBox="1"/>
          <p:nvPr/>
        </p:nvSpPr>
        <p:spPr>
          <a:xfrm>
            <a:off x="1151454" y="4599884"/>
            <a:ext cx="47891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MODALIDAD: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Administración temporal con fines liquidatorios </a:t>
            </a:r>
            <a:endParaRPr sz="1400" b="0" i="0" u="none" strike="noStrike" cap="none">
              <a:solidFill>
                <a:srgbClr val="242853"/>
              </a:solidFill>
              <a:latin typeface="Verdana"/>
              <a:ea typeface="Verdana"/>
              <a:cs typeface="Verdana"/>
              <a:sym typeface="Verdana"/>
            </a:endParaRPr>
          </a:p>
        </p:txBody>
      </p:sp>
      <p:sp>
        <p:nvSpPr>
          <p:cNvPr id="1415" name="Google Shape;1415;p34"/>
          <p:cNvSpPr txBox="1"/>
          <p:nvPr/>
        </p:nvSpPr>
        <p:spPr>
          <a:xfrm>
            <a:off x="1151454" y="5286533"/>
            <a:ext cx="37266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9 años </a:t>
            </a:r>
            <a:endParaRPr sz="1400" b="1" i="0" u="none" strike="noStrike" cap="none">
              <a:solidFill>
                <a:schemeClr val="dk1"/>
              </a:solidFill>
              <a:latin typeface="Verdana"/>
              <a:ea typeface="Verdana"/>
              <a:cs typeface="Verdana"/>
              <a:sym typeface="Verdana"/>
            </a:endParaRPr>
          </a:p>
        </p:txBody>
      </p:sp>
      <p:sp>
        <p:nvSpPr>
          <p:cNvPr id="1416" name="Google Shape;1416;p34"/>
          <p:cNvSpPr txBox="1"/>
          <p:nvPr/>
        </p:nvSpPr>
        <p:spPr>
          <a:xfrm>
            <a:off x="1151454" y="3737915"/>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RESOLUCIÓN DE 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SSPD 20161300013785 del 23 de mayo de 2016.</a:t>
            </a:r>
            <a:endParaRPr sz="1400" b="0" i="0" u="none" strike="noStrike" cap="none">
              <a:solidFill>
                <a:srgbClr val="000000"/>
              </a:solidFill>
              <a:latin typeface="Arial"/>
              <a:ea typeface="Arial"/>
              <a:cs typeface="Arial"/>
              <a:sym typeface="Arial"/>
            </a:endParaRPr>
          </a:p>
        </p:txBody>
      </p:sp>
      <p:grpSp>
        <p:nvGrpSpPr>
          <p:cNvPr id="1417" name="Google Shape;1417;p34"/>
          <p:cNvGrpSpPr/>
          <p:nvPr/>
        </p:nvGrpSpPr>
        <p:grpSpPr>
          <a:xfrm>
            <a:off x="-402815" y="3850346"/>
            <a:ext cx="1485928" cy="110322"/>
            <a:chOff x="4951168" y="2845399"/>
            <a:chExt cx="1485928" cy="110322"/>
          </a:xfrm>
        </p:grpSpPr>
        <p:cxnSp>
          <p:nvCxnSpPr>
            <p:cNvPr id="1418" name="Google Shape;1418;p3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419" name="Google Shape;1419;p3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420" name="Google Shape;1420;p34"/>
          <p:cNvGrpSpPr/>
          <p:nvPr/>
        </p:nvGrpSpPr>
        <p:grpSpPr>
          <a:xfrm>
            <a:off x="-402815" y="4688546"/>
            <a:ext cx="1485928" cy="110322"/>
            <a:chOff x="4951168" y="2845399"/>
            <a:chExt cx="1485928" cy="110322"/>
          </a:xfrm>
        </p:grpSpPr>
        <p:cxnSp>
          <p:nvCxnSpPr>
            <p:cNvPr id="1421" name="Google Shape;1421;p3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422" name="Google Shape;1422;p3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423" name="Google Shape;1423;p34"/>
          <p:cNvGrpSpPr/>
          <p:nvPr/>
        </p:nvGrpSpPr>
        <p:grpSpPr>
          <a:xfrm>
            <a:off x="-402815" y="5391279"/>
            <a:ext cx="1485928" cy="110322"/>
            <a:chOff x="4951168" y="2845399"/>
            <a:chExt cx="1485928" cy="110322"/>
          </a:xfrm>
        </p:grpSpPr>
        <p:cxnSp>
          <p:nvCxnSpPr>
            <p:cNvPr id="1424" name="Google Shape;1424;p3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425" name="Google Shape;1425;p3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426" name="Google Shape;1426;p34"/>
          <p:cNvSpPr txBox="1"/>
          <p:nvPr/>
        </p:nvSpPr>
        <p:spPr>
          <a:xfrm>
            <a:off x="1151454" y="6003469"/>
            <a:ext cx="4492100" cy="523220"/>
          </a:xfrm>
          <a:prstGeom prst="rect">
            <a:avLst/>
          </a:prstGeom>
          <a:noFill/>
          <a:ln>
            <a:noFill/>
          </a:ln>
        </p:spPr>
        <p:txBody>
          <a:bodyPr spcFirstLastPara="1" wrap="square" lIns="91425" tIns="45700" rIns="91425" bIns="45700" anchor="t" anchorCtr="0">
            <a:spAutoFit/>
          </a:bodyPr>
          <a:lstStyle/>
          <a:p>
            <a:pPr marL="2058988" marR="0" lvl="0" indent="-2058988"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Estabilización financiera de largo plazo.</a:t>
            </a:r>
            <a:endParaRPr sz="1400" b="0" i="0" u="none" strike="noStrike" cap="none">
              <a:solidFill>
                <a:srgbClr val="242853"/>
              </a:solidFill>
              <a:latin typeface="Verdana"/>
              <a:ea typeface="Verdana"/>
              <a:cs typeface="Verdana"/>
              <a:sym typeface="Verdana"/>
            </a:endParaRPr>
          </a:p>
        </p:txBody>
      </p:sp>
      <p:grpSp>
        <p:nvGrpSpPr>
          <p:cNvPr id="1427" name="Google Shape;1427;p34"/>
          <p:cNvGrpSpPr/>
          <p:nvPr/>
        </p:nvGrpSpPr>
        <p:grpSpPr>
          <a:xfrm>
            <a:off x="-402815" y="6116774"/>
            <a:ext cx="1485928" cy="110322"/>
            <a:chOff x="4951168" y="2845399"/>
            <a:chExt cx="1485928" cy="110322"/>
          </a:xfrm>
        </p:grpSpPr>
        <p:cxnSp>
          <p:nvCxnSpPr>
            <p:cNvPr id="1428" name="Google Shape;1428;p34"/>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1429" name="Google Shape;1429;p34"/>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pic>
        <p:nvPicPr>
          <p:cNvPr id="1430" name="Google Shape;1430;p34" descr="Premium Vector | Checkmark check list icon sign symbol logo green design  vector illustration"/>
          <p:cNvPicPr preferRelativeResize="0"/>
          <p:nvPr/>
        </p:nvPicPr>
        <p:blipFill rotWithShape="1">
          <a:blip r:embed="rId5">
            <a:alphaModFix/>
          </a:blip>
          <a:srcRect/>
          <a:stretch/>
        </p:blipFill>
        <p:spPr>
          <a:xfrm>
            <a:off x="5301761" y="3622285"/>
            <a:ext cx="749143" cy="749143"/>
          </a:xfrm>
          <a:prstGeom prst="rect">
            <a:avLst/>
          </a:prstGeom>
          <a:noFill/>
          <a:ln>
            <a:noFill/>
          </a:ln>
        </p:spPr>
      </p:pic>
      <p:pic>
        <p:nvPicPr>
          <p:cNvPr id="1431" name="Google Shape;1431;p34"/>
          <p:cNvPicPr preferRelativeResize="0"/>
          <p:nvPr/>
        </p:nvPicPr>
        <p:blipFill rotWithShape="1">
          <a:blip r:embed="rId6">
            <a:alphaModFix/>
          </a:blip>
          <a:srcRect/>
          <a:stretch/>
        </p:blipFill>
        <p:spPr>
          <a:xfrm>
            <a:off x="6237512" y="1818998"/>
            <a:ext cx="1257039" cy="1261659"/>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176"/>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35"/>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36</a:t>
            </a:fld>
            <a:endParaRPr/>
          </a:p>
        </p:txBody>
      </p:sp>
      <p:sp>
        <p:nvSpPr>
          <p:cNvPr id="1437" name="Google Shape;1437;p35"/>
          <p:cNvSpPr/>
          <p:nvPr/>
        </p:nvSpPr>
        <p:spPr>
          <a:xfrm>
            <a:off x="8010108" y="1358342"/>
            <a:ext cx="4061700" cy="5034300"/>
          </a:xfrm>
          <a:prstGeom prst="roundRect">
            <a:avLst>
              <a:gd name="adj" fmla="val 4602"/>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00" b="1" i="1" u="none" strike="noStrike" cap="none">
              <a:solidFill>
                <a:srgbClr val="242853"/>
              </a:solidFill>
              <a:latin typeface="Verdana"/>
              <a:ea typeface="Verdana"/>
              <a:cs typeface="Verdana"/>
              <a:sym typeface="Verdana"/>
            </a:endParaRPr>
          </a:p>
        </p:txBody>
      </p:sp>
      <p:sp>
        <p:nvSpPr>
          <p:cNvPr id="1438" name="Google Shape;1438;p35"/>
          <p:cNvSpPr/>
          <p:nvPr/>
        </p:nvSpPr>
        <p:spPr>
          <a:xfrm>
            <a:off x="8798621" y="3358025"/>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29 Administrativos</a:t>
            </a:r>
            <a:endParaRPr sz="1400" b="1" i="1" u="none" strike="noStrike" cap="none">
              <a:solidFill>
                <a:srgbClr val="242853"/>
              </a:solidFill>
              <a:latin typeface="Verdana"/>
              <a:ea typeface="Verdana"/>
              <a:cs typeface="Verdana"/>
              <a:sym typeface="Verdana"/>
            </a:endParaRPr>
          </a:p>
        </p:txBody>
      </p:sp>
      <p:sp>
        <p:nvSpPr>
          <p:cNvPr id="1439" name="Google Shape;1439;p35"/>
          <p:cNvSpPr/>
          <p:nvPr/>
        </p:nvSpPr>
        <p:spPr>
          <a:xfrm>
            <a:off x="8798621" y="2694653"/>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2 Operativos</a:t>
            </a:r>
            <a:endParaRPr sz="1400" b="0" i="0" u="none" strike="noStrike" cap="none">
              <a:solidFill>
                <a:srgbClr val="000000"/>
              </a:solidFill>
              <a:latin typeface="Arial"/>
              <a:ea typeface="Arial"/>
              <a:cs typeface="Arial"/>
              <a:sym typeface="Arial"/>
            </a:endParaRPr>
          </a:p>
        </p:txBody>
      </p:sp>
      <p:sp>
        <p:nvSpPr>
          <p:cNvPr id="1440" name="Google Shape;1440;p35"/>
          <p:cNvSpPr/>
          <p:nvPr/>
        </p:nvSpPr>
        <p:spPr>
          <a:xfrm>
            <a:off x="8798621" y="2091149"/>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 1 Directivo</a:t>
            </a:r>
            <a:endParaRPr sz="1400" b="1" i="1" u="none" strike="noStrike" cap="none">
              <a:solidFill>
                <a:srgbClr val="242853"/>
              </a:solidFill>
              <a:latin typeface="Verdana"/>
              <a:ea typeface="Verdana"/>
              <a:cs typeface="Verdana"/>
              <a:sym typeface="Verdana"/>
            </a:endParaRPr>
          </a:p>
        </p:txBody>
      </p:sp>
      <p:graphicFrame>
        <p:nvGraphicFramePr>
          <p:cNvPr id="1441" name="Google Shape;1441;p35"/>
          <p:cNvGraphicFramePr/>
          <p:nvPr/>
        </p:nvGraphicFramePr>
        <p:xfrm>
          <a:off x="4112976" y="5291937"/>
          <a:ext cx="3000000" cy="3000000"/>
        </p:xfrm>
        <a:graphic>
          <a:graphicData uri="http://schemas.openxmlformats.org/drawingml/2006/table">
            <a:tbl>
              <a:tblPr firstRow="1" bandRow="1">
                <a:noFill/>
                <a:tableStyleId>{ACD7315B-6872-43D5-A2A3-6DAB9DD07FC3}</a:tableStyleId>
              </a:tblPr>
              <a:tblGrid>
                <a:gridCol w="501200">
                  <a:extLst>
                    <a:ext uri="{9D8B030D-6E8A-4147-A177-3AD203B41FA5}">
                      <a16:colId xmlns:a16="http://schemas.microsoft.com/office/drawing/2014/main" val="20000"/>
                    </a:ext>
                  </a:extLst>
                </a:gridCol>
                <a:gridCol w="3063100">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1442" name="Google Shape;1442;p35"/>
          <p:cNvGraphicFramePr/>
          <p:nvPr/>
        </p:nvGraphicFramePr>
        <p:xfrm>
          <a:off x="4112976" y="4773405"/>
          <a:ext cx="3000000" cy="3000000"/>
        </p:xfrm>
        <a:graphic>
          <a:graphicData uri="http://schemas.openxmlformats.org/drawingml/2006/table">
            <a:tbl>
              <a:tblPr firstRow="1" bandRow="1">
                <a:noFill/>
                <a:tableStyleId>{ACD7315B-6872-43D5-A2A3-6DAB9DD07FC3}</a:tableStyleId>
              </a:tblPr>
              <a:tblGrid>
                <a:gridCol w="501200">
                  <a:extLst>
                    <a:ext uri="{9D8B030D-6E8A-4147-A177-3AD203B41FA5}">
                      <a16:colId xmlns:a16="http://schemas.microsoft.com/office/drawing/2014/main" val="20000"/>
                    </a:ext>
                  </a:extLst>
                </a:gridCol>
                <a:gridCol w="3063100">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1443" name="Google Shape;1443;p35"/>
          <p:cNvSpPr/>
          <p:nvPr/>
        </p:nvSpPr>
        <p:spPr>
          <a:xfrm rot="10800000" flipH="1">
            <a:off x="-111642" y="547495"/>
            <a:ext cx="6917556"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444" name="Google Shape;1444;p35"/>
          <p:cNvSpPr txBox="1"/>
          <p:nvPr/>
        </p:nvSpPr>
        <p:spPr>
          <a:xfrm>
            <a:off x="898855" y="648565"/>
            <a:ext cx="50016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Datos generales relevantes de la ESP</a:t>
            </a:r>
            <a:endParaRPr sz="1800" b="1" i="1" u="none" strike="noStrike" cap="none">
              <a:solidFill>
                <a:srgbClr val="242853"/>
              </a:solidFill>
              <a:latin typeface="Verdana"/>
              <a:ea typeface="Verdana"/>
              <a:cs typeface="Verdana"/>
              <a:sym typeface="Verdana"/>
            </a:endParaRPr>
          </a:p>
        </p:txBody>
      </p:sp>
      <p:sp>
        <p:nvSpPr>
          <p:cNvPr id="1445" name="Google Shape;1445;p35"/>
          <p:cNvSpPr txBox="1"/>
          <p:nvPr/>
        </p:nvSpPr>
        <p:spPr>
          <a:xfrm>
            <a:off x="8671743" y="4068554"/>
            <a:ext cx="2738400" cy="307800"/>
          </a:xfrm>
          <a:prstGeom prst="rect">
            <a:avLst/>
          </a:prstGeom>
          <a:noFill/>
          <a:ln>
            <a:noFill/>
          </a:ln>
        </p:spPr>
        <p:txBody>
          <a:bodyPr spcFirstLastPara="1" wrap="square" lIns="91425" tIns="45700" rIns="91425" bIns="45700" anchor="t" anchorCtr="0">
            <a:spAutoFit/>
          </a:bodyPr>
          <a:lstStyle/>
          <a:p>
            <a:pPr marL="0" marR="0" lvl="0" indent="7938" algn="l" rtl="0">
              <a:lnSpc>
                <a:spcPct val="100000"/>
              </a:lnSpc>
              <a:spcBef>
                <a:spcPts val="0"/>
              </a:spcBef>
              <a:spcAft>
                <a:spcPts val="0"/>
              </a:spcAft>
              <a:buClr>
                <a:srgbClr val="000000"/>
              </a:buClr>
              <a:buSzPts val="1500"/>
              <a:buFont typeface="Arial"/>
              <a:buNone/>
            </a:pPr>
            <a:r>
              <a:rPr lang="es-CO" sz="1400" b="1" i="1" u="none" strike="noStrike" cap="none">
                <a:solidFill>
                  <a:srgbClr val="242853"/>
                </a:solidFill>
                <a:latin typeface="Verdana"/>
                <a:ea typeface="Verdana"/>
                <a:cs typeface="Verdana"/>
                <a:sym typeface="Verdana"/>
              </a:rPr>
              <a:t>Total de Personal 32</a:t>
            </a:r>
            <a:endParaRPr sz="1400" b="1" i="0" u="none" strike="noStrike" cap="none">
              <a:solidFill>
                <a:srgbClr val="000000"/>
              </a:solidFill>
              <a:latin typeface="Arial"/>
              <a:ea typeface="Arial"/>
              <a:cs typeface="Arial"/>
              <a:sym typeface="Arial"/>
            </a:endParaRPr>
          </a:p>
        </p:txBody>
      </p:sp>
      <p:sp>
        <p:nvSpPr>
          <p:cNvPr id="1446" name="Google Shape;1446;p35"/>
          <p:cNvSpPr txBox="1"/>
          <p:nvPr/>
        </p:nvSpPr>
        <p:spPr>
          <a:xfrm>
            <a:off x="337900" y="6392640"/>
            <a:ext cx="161712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EMPREVEL E.S.P.</a:t>
            </a:r>
            <a:endParaRPr sz="1400" b="0" i="0" u="none" strike="noStrike" cap="none">
              <a:solidFill>
                <a:srgbClr val="000000"/>
              </a:solidFill>
              <a:latin typeface="Arial"/>
              <a:ea typeface="Arial"/>
              <a:cs typeface="Arial"/>
              <a:sym typeface="Arial"/>
            </a:endParaRPr>
          </a:p>
        </p:txBody>
      </p:sp>
      <p:pic>
        <p:nvPicPr>
          <p:cNvPr id="1447" name="Google Shape;1447;p35"/>
          <p:cNvPicPr preferRelativeResize="0"/>
          <p:nvPr/>
        </p:nvPicPr>
        <p:blipFill rotWithShape="1">
          <a:blip r:embed="rId3">
            <a:alphaModFix/>
          </a:blip>
          <a:srcRect/>
          <a:stretch/>
        </p:blipFill>
        <p:spPr>
          <a:xfrm>
            <a:off x="341794" y="1615752"/>
            <a:ext cx="3438368" cy="4680000"/>
          </a:xfrm>
          <a:prstGeom prst="rect">
            <a:avLst/>
          </a:prstGeom>
          <a:noFill/>
          <a:ln>
            <a:noFill/>
          </a:ln>
        </p:spPr>
      </p:pic>
      <p:sp>
        <p:nvSpPr>
          <p:cNvPr id="1448" name="Google Shape;1448;p35"/>
          <p:cNvSpPr txBox="1"/>
          <p:nvPr/>
        </p:nvSpPr>
        <p:spPr>
          <a:xfrm>
            <a:off x="4628903" y="4767733"/>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Habitantes</a:t>
            </a:r>
            <a:endParaRPr sz="1050" b="0" i="0" u="none" strike="noStrike" cap="none">
              <a:solidFill>
                <a:srgbClr val="242853"/>
              </a:solidFill>
              <a:latin typeface="Verdana"/>
              <a:ea typeface="Verdana"/>
              <a:cs typeface="Verdana"/>
              <a:sym typeface="Verdana"/>
            </a:endParaRPr>
          </a:p>
        </p:txBody>
      </p:sp>
      <p:sp>
        <p:nvSpPr>
          <p:cNvPr id="1449" name="Google Shape;1449;p35"/>
          <p:cNvSpPr txBox="1"/>
          <p:nvPr/>
        </p:nvSpPr>
        <p:spPr>
          <a:xfrm>
            <a:off x="6036134" y="4892119"/>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26.109</a:t>
            </a:r>
            <a:endParaRPr sz="1300" b="0" i="0" u="none" strike="noStrike" cap="none">
              <a:solidFill>
                <a:schemeClr val="dk1"/>
              </a:solidFill>
              <a:latin typeface="Verdana"/>
              <a:ea typeface="Verdana"/>
              <a:cs typeface="Verdana"/>
              <a:sym typeface="Verdana"/>
            </a:endParaRPr>
          </a:p>
        </p:txBody>
      </p:sp>
      <p:pic>
        <p:nvPicPr>
          <p:cNvPr id="1450" name="Google Shape;1450;p35"/>
          <p:cNvPicPr preferRelativeResize="0"/>
          <p:nvPr/>
        </p:nvPicPr>
        <p:blipFill rotWithShape="1">
          <a:blip r:embed="rId4">
            <a:alphaModFix/>
          </a:blip>
          <a:srcRect/>
          <a:stretch/>
        </p:blipFill>
        <p:spPr>
          <a:xfrm>
            <a:off x="4189279" y="4847630"/>
            <a:ext cx="323790" cy="323057"/>
          </a:xfrm>
          <a:prstGeom prst="rect">
            <a:avLst/>
          </a:prstGeom>
          <a:noFill/>
          <a:ln>
            <a:noFill/>
          </a:ln>
        </p:spPr>
      </p:pic>
      <p:sp>
        <p:nvSpPr>
          <p:cNvPr id="1451" name="Google Shape;1451;p35"/>
          <p:cNvSpPr txBox="1"/>
          <p:nvPr/>
        </p:nvSpPr>
        <p:spPr>
          <a:xfrm>
            <a:off x="4628903" y="5288433"/>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Domicilios</a:t>
            </a:r>
            <a:endParaRPr sz="1050" b="0" i="0" u="none" strike="noStrike" cap="none">
              <a:solidFill>
                <a:srgbClr val="242853"/>
              </a:solidFill>
              <a:latin typeface="Verdana"/>
              <a:ea typeface="Verdana"/>
              <a:cs typeface="Verdana"/>
              <a:sym typeface="Verdana"/>
            </a:endParaRPr>
          </a:p>
        </p:txBody>
      </p:sp>
      <p:sp>
        <p:nvSpPr>
          <p:cNvPr id="1452" name="Google Shape;1452;p35"/>
          <p:cNvSpPr txBox="1"/>
          <p:nvPr/>
        </p:nvSpPr>
        <p:spPr>
          <a:xfrm>
            <a:off x="6036134" y="5412819"/>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9.403</a:t>
            </a:r>
            <a:endParaRPr sz="13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p:txBody>
      </p:sp>
      <p:pic>
        <p:nvPicPr>
          <p:cNvPr id="1453" name="Google Shape;1453;p35"/>
          <p:cNvPicPr preferRelativeResize="0"/>
          <p:nvPr/>
        </p:nvPicPr>
        <p:blipFill rotWithShape="1">
          <a:blip r:embed="rId5">
            <a:alphaModFix/>
          </a:blip>
          <a:srcRect/>
          <a:stretch/>
        </p:blipFill>
        <p:spPr>
          <a:xfrm>
            <a:off x="4189279" y="5368418"/>
            <a:ext cx="323790" cy="323413"/>
          </a:xfrm>
          <a:prstGeom prst="rect">
            <a:avLst/>
          </a:prstGeom>
          <a:noFill/>
          <a:ln>
            <a:noFill/>
          </a:ln>
        </p:spPr>
      </p:pic>
      <p:sp>
        <p:nvSpPr>
          <p:cNvPr id="1454" name="Google Shape;1454;p35"/>
          <p:cNvSpPr/>
          <p:nvPr/>
        </p:nvSpPr>
        <p:spPr>
          <a:xfrm>
            <a:off x="8394148" y="1956525"/>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55" name="Google Shape;1455;p35"/>
          <p:cNvSpPr/>
          <p:nvPr/>
        </p:nvSpPr>
        <p:spPr>
          <a:xfrm>
            <a:off x="8394148" y="2576286"/>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56" name="Google Shape;1456;p35"/>
          <p:cNvSpPr/>
          <p:nvPr/>
        </p:nvSpPr>
        <p:spPr>
          <a:xfrm>
            <a:off x="8394148" y="3204625"/>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57" name="Google Shape;1457;p35"/>
          <p:cNvPicPr preferRelativeResize="0"/>
          <p:nvPr/>
        </p:nvPicPr>
        <p:blipFill rotWithShape="1">
          <a:blip r:embed="rId6">
            <a:alphaModFix/>
          </a:blip>
          <a:srcRect/>
          <a:stretch/>
        </p:blipFill>
        <p:spPr>
          <a:xfrm>
            <a:off x="8489148" y="2058083"/>
            <a:ext cx="351357" cy="351357"/>
          </a:xfrm>
          <a:prstGeom prst="rect">
            <a:avLst/>
          </a:prstGeom>
          <a:noFill/>
          <a:ln>
            <a:noFill/>
          </a:ln>
        </p:spPr>
      </p:pic>
      <p:pic>
        <p:nvPicPr>
          <p:cNvPr id="1458" name="Google Shape;1458;p35"/>
          <p:cNvPicPr preferRelativeResize="0"/>
          <p:nvPr/>
        </p:nvPicPr>
        <p:blipFill rotWithShape="1">
          <a:blip r:embed="rId7">
            <a:alphaModFix/>
          </a:blip>
          <a:srcRect/>
          <a:stretch/>
        </p:blipFill>
        <p:spPr>
          <a:xfrm>
            <a:off x="8531031" y="2658491"/>
            <a:ext cx="267590" cy="346703"/>
          </a:xfrm>
          <a:prstGeom prst="rect">
            <a:avLst/>
          </a:prstGeom>
          <a:noFill/>
          <a:ln>
            <a:noFill/>
          </a:ln>
        </p:spPr>
      </p:pic>
      <p:pic>
        <p:nvPicPr>
          <p:cNvPr id="1459" name="Google Shape;1459;p35"/>
          <p:cNvPicPr preferRelativeResize="0"/>
          <p:nvPr/>
        </p:nvPicPr>
        <p:blipFill rotWithShape="1">
          <a:blip r:embed="rId8">
            <a:alphaModFix/>
          </a:blip>
          <a:srcRect/>
          <a:stretch/>
        </p:blipFill>
        <p:spPr>
          <a:xfrm>
            <a:off x="8489148" y="3314891"/>
            <a:ext cx="351357" cy="318781"/>
          </a:xfrm>
          <a:prstGeom prst="rect">
            <a:avLst/>
          </a:prstGeom>
          <a:noFill/>
          <a:ln>
            <a:noFill/>
          </a:ln>
        </p:spPr>
      </p:pic>
      <p:sp>
        <p:nvSpPr>
          <p:cNvPr id="1460" name="Google Shape;1460;p35"/>
          <p:cNvSpPr txBox="1"/>
          <p:nvPr/>
        </p:nvSpPr>
        <p:spPr>
          <a:xfrm>
            <a:off x="8531031" y="1477968"/>
            <a:ext cx="268695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0" u="none" strike="noStrike" cap="none">
                <a:solidFill>
                  <a:srgbClr val="242853"/>
                </a:solidFill>
                <a:latin typeface="Verdana"/>
                <a:ea typeface="Verdana"/>
                <a:cs typeface="Verdana"/>
                <a:sym typeface="Verdana"/>
              </a:rPr>
              <a:t>Planta de personal</a:t>
            </a:r>
            <a:endParaRPr sz="1400" b="0" i="0" u="none" strike="noStrike" cap="none">
              <a:solidFill>
                <a:srgbClr val="000000"/>
              </a:solidFill>
              <a:latin typeface="Arial"/>
              <a:ea typeface="Arial"/>
              <a:cs typeface="Arial"/>
              <a:sym typeface="Arial"/>
            </a:endParaRPr>
          </a:p>
        </p:txBody>
      </p:sp>
      <p:sp>
        <p:nvSpPr>
          <p:cNvPr id="1461" name="Google Shape;1461;p35"/>
          <p:cNvSpPr/>
          <p:nvPr/>
        </p:nvSpPr>
        <p:spPr>
          <a:xfrm>
            <a:off x="8394150" y="5113250"/>
            <a:ext cx="3237000" cy="1023300"/>
          </a:xfrm>
          <a:prstGeom prst="roundRect">
            <a:avLst>
              <a:gd name="adj" fmla="val 16667"/>
            </a:avLst>
          </a:prstGeom>
          <a:solidFill>
            <a:schemeClr val="lt1"/>
          </a:solidFill>
          <a:ln w="2857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Se está a la espera de</a:t>
            </a:r>
            <a:r>
              <a:rPr lang="es-CO" i="1">
                <a:solidFill>
                  <a:srgbClr val="242853"/>
                </a:solidFill>
                <a:latin typeface="Verdana"/>
                <a:ea typeface="Verdana"/>
                <a:cs typeface="Verdana"/>
                <a:sym typeface="Verdana"/>
              </a:rPr>
              <a:t> </a:t>
            </a:r>
            <a:r>
              <a:rPr lang="es-CO" sz="1400" b="0" i="1" u="none" strike="noStrike" cap="none">
                <a:solidFill>
                  <a:srgbClr val="242853"/>
                </a:solidFill>
                <a:latin typeface="Verdana"/>
                <a:ea typeface="Verdana"/>
                <a:cs typeface="Verdana"/>
                <a:sym typeface="Verdana"/>
              </a:rPr>
              <a:t>la</a:t>
            </a:r>
            <a:r>
              <a:rPr lang="es-CO" i="1">
                <a:solidFill>
                  <a:srgbClr val="242853"/>
                </a:solidFill>
                <a:latin typeface="Verdana"/>
                <a:ea typeface="Verdana"/>
                <a:cs typeface="Verdana"/>
                <a:sym typeface="Verdana"/>
              </a:rPr>
              <a:t> </a:t>
            </a:r>
            <a:r>
              <a:rPr lang="es-CO" sz="1400" b="0" i="1" u="none" strike="noStrike" cap="none">
                <a:solidFill>
                  <a:srgbClr val="242853"/>
                </a:solidFill>
                <a:latin typeface="Verdana"/>
                <a:ea typeface="Verdana"/>
                <a:cs typeface="Verdana"/>
                <a:sym typeface="Verdana"/>
              </a:rPr>
              <a:t>implementa</a:t>
            </a:r>
            <a:r>
              <a:rPr lang="es-CO" i="1">
                <a:solidFill>
                  <a:srgbClr val="242853"/>
                </a:solidFill>
                <a:latin typeface="Verdana"/>
                <a:ea typeface="Verdana"/>
                <a:cs typeface="Verdana"/>
                <a:sym typeface="Verdana"/>
              </a:rPr>
              <a:t>ción</a:t>
            </a:r>
            <a:r>
              <a:rPr lang="es-CO" sz="1400" b="0" i="1" u="none" strike="noStrike" cap="none">
                <a:solidFill>
                  <a:srgbClr val="242853"/>
                </a:solidFill>
                <a:latin typeface="Verdana"/>
                <a:ea typeface="Verdana"/>
                <a:cs typeface="Verdana"/>
                <a:sym typeface="Verdana"/>
              </a:rPr>
              <a:t> del rediseño institucional</a:t>
            </a:r>
            <a:r>
              <a:rPr lang="es-CO" i="1">
                <a:solidFill>
                  <a:srgbClr val="242853"/>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p:txBody>
      </p:sp>
      <p:pic>
        <p:nvPicPr>
          <p:cNvPr id="1462" name="Google Shape;1462;p35" descr="QUIENES SOMOS | EMPREVEL"/>
          <p:cNvPicPr preferRelativeResize="0"/>
          <p:nvPr/>
        </p:nvPicPr>
        <p:blipFill rotWithShape="1">
          <a:blip r:embed="rId9">
            <a:alphaModFix/>
          </a:blip>
          <a:srcRect/>
          <a:stretch/>
        </p:blipFill>
        <p:spPr>
          <a:xfrm>
            <a:off x="4824534" y="1956525"/>
            <a:ext cx="1936225" cy="166419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36"/>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37</a:t>
            </a:fld>
            <a:endParaRPr/>
          </a:p>
        </p:txBody>
      </p:sp>
      <p:sp>
        <p:nvSpPr>
          <p:cNvPr id="1468" name="Google Shape;1468;p36"/>
          <p:cNvSpPr/>
          <p:nvPr/>
        </p:nvSpPr>
        <p:spPr>
          <a:xfrm rot="10800000" flipH="1">
            <a:off x="-84747" y="55675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469" name="Google Shape;1469;p36"/>
          <p:cNvSpPr txBox="1"/>
          <p:nvPr/>
        </p:nvSpPr>
        <p:spPr>
          <a:xfrm>
            <a:off x="864737" y="657819"/>
            <a:ext cx="34756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400" b="0" i="0" u="none" strike="noStrike" cap="none">
              <a:solidFill>
                <a:srgbClr val="000000"/>
              </a:solidFill>
              <a:latin typeface="Arial"/>
              <a:ea typeface="Arial"/>
              <a:cs typeface="Arial"/>
              <a:sym typeface="Arial"/>
            </a:endParaRPr>
          </a:p>
        </p:txBody>
      </p:sp>
      <p:sp>
        <p:nvSpPr>
          <p:cNvPr id="1470" name="Google Shape;1470;p36"/>
          <p:cNvSpPr/>
          <p:nvPr/>
        </p:nvSpPr>
        <p:spPr>
          <a:xfrm rot="10800000" flipH="1">
            <a:off x="7578625" y="920160"/>
            <a:ext cx="4613375"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471" name="Google Shape;1471;p36"/>
          <p:cNvSpPr txBox="1"/>
          <p:nvPr/>
        </p:nvSpPr>
        <p:spPr>
          <a:xfrm>
            <a:off x="8279097" y="1021228"/>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sp>
        <p:nvSpPr>
          <p:cNvPr id="1472" name="Google Shape;1472;p36"/>
          <p:cNvSpPr/>
          <p:nvPr/>
        </p:nvSpPr>
        <p:spPr>
          <a:xfrm>
            <a:off x="4722404" y="1694200"/>
            <a:ext cx="7299552" cy="442289"/>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grpSp>
        <p:nvGrpSpPr>
          <p:cNvPr id="1473" name="Google Shape;1473;p36"/>
          <p:cNvGrpSpPr/>
          <p:nvPr/>
        </p:nvGrpSpPr>
        <p:grpSpPr>
          <a:xfrm>
            <a:off x="4518018" y="1770559"/>
            <a:ext cx="279124" cy="279124"/>
            <a:chOff x="5314420" y="3148633"/>
            <a:chExt cx="393960" cy="393960"/>
          </a:xfrm>
        </p:grpSpPr>
        <p:sp>
          <p:nvSpPr>
            <p:cNvPr id="1474" name="Google Shape;1474;p36"/>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75" name="Google Shape;1475;p36"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sp>
        <p:nvSpPr>
          <p:cNvPr id="1476" name="Google Shape;1476;p36"/>
          <p:cNvSpPr txBox="1"/>
          <p:nvPr/>
        </p:nvSpPr>
        <p:spPr>
          <a:xfrm>
            <a:off x="348901" y="1638467"/>
            <a:ext cx="3809213"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Calidad de agua: </a:t>
            </a:r>
            <a:r>
              <a:rPr lang="es-CO" sz="1050" b="0" i="0" u="none" strike="noStrike" cap="none">
                <a:solidFill>
                  <a:srgbClr val="242853"/>
                </a:solidFill>
                <a:latin typeface="Verdana"/>
                <a:ea typeface="Verdana"/>
                <a:cs typeface="Verdana"/>
                <a:sym typeface="Verdana"/>
              </a:rPr>
              <a:t>Nivel de riesgo medio y alto en los años 2014 y 2015, de conformidad con lo reportado en el SIVICAP. </a:t>
            </a:r>
            <a:r>
              <a:rPr lang="es-CO" sz="1050" b="0" i="1" u="none" strike="noStrike" cap="none">
                <a:solidFill>
                  <a:srgbClr val="2D78B3"/>
                </a:solidFill>
                <a:latin typeface="Verdana"/>
                <a:ea typeface="Verdana"/>
                <a:cs typeface="Verdana"/>
                <a:sym typeface="Verdana"/>
              </a:rPr>
              <a:t>CAUSAL 59.1</a:t>
            </a:r>
            <a:endParaRPr sz="1400" b="0" i="0" u="none" strike="noStrike" cap="none">
              <a:solidFill>
                <a:srgbClr val="000000"/>
              </a:solidFill>
              <a:latin typeface="Arial"/>
              <a:ea typeface="Arial"/>
              <a:cs typeface="Arial"/>
              <a:sym typeface="Arial"/>
            </a:endParaRPr>
          </a:p>
        </p:txBody>
      </p:sp>
      <p:sp>
        <p:nvSpPr>
          <p:cNvPr id="1477" name="Google Shape;1477;p36"/>
          <p:cNvSpPr txBox="1"/>
          <p:nvPr/>
        </p:nvSpPr>
        <p:spPr>
          <a:xfrm>
            <a:off x="4832164" y="1699901"/>
            <a:ext cx="702813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Superada: </a:t>
            </a:r>
            <a:r>
              <a:rPr lang="es-CO" sz="1050" b="0" i="0" u="none" strike="noStrike" cap="none">
                <a:solidFill>
                  <a:srgbClr val="242853"/>
                </a:solidFill>
                <a:latin typeface="Verdana"/>
                <a:ea typeface="Verdana"/>
                <a:cs typeface="Verdana"/>
                <a:sym typeface="Verdana"/>
              </a:rPr>
              <a:t>El resultado de control y vigilancia arrojó </a:t>
            </a:r>
            <a:r>
              <a:rPr lang="es-CO" sz="1050" b="1" i="0" u="none" strike="noStrike" cap="none">
                <a:solidFill>
                  <a:srgbClr val="2181C1"/>
                </a:solidFill>
                <a:latin typeface="Verdana"/>
                <a:ea typeface="Verdana"/>
                <a:cs typeface="Verdana"/>
                <a:sym typeface="Verdana"/>
              </a:rPr>
              <a:t>IRCA 0</a:t>
            </a:r>
            <a:r>
              <a:rPr lang="es-CO" sz="1050" b="0" i="0" u="none" strike="noStrike" cap="none">
                <a:solidFill>
                  <a:srgbClr val="242853"/>
                </a:solidFill>
                <a:latin typeface="Verdana"/>
                <a:ea typeface="Verdana"/>
                <a:cs typeface="Verdana"/>
                <a:sym typeface="Verdana"/>
              </a:rPr>
              <a:t>, es decir agua apta para consumo humano. </a:t>
            </a:r>
            <a:endParaRPr sz="1400" b="0" i="0" u="none" strike="noStrike" cap="none">
              <a:solidFill>
                <a:srgbClr val="000000"/>
              </a:solidFill>
              <a:latin typeface="Arial"/>
              <a:ea typeface="Arial"/>
              <a:cs typeface="Arial"/>
              <a:sym typeface="Arial"/>
            </a:endParaRPr>
          </a:p>
        </p:txBody>
      </p:sp>
      <p:grpSp>
        <p:nvGrpSpPr>
          <p:cNvPr id="1478" name="Google Shape;1478;p36"/>
          <p:cNvGrpSpPr/>
          <p:nvPr/>
        </p:nvGrpSpPr>
        <p:grpSpPr>
          <a:xfrm>
            <a:off x="-1137028" y="1733291"/>
            <a:ext cx="1485928" cy="110322"/>
            <a:chOff x="4951168" y="2845399"/>
            <a:chExt cx="1485928" cy="110322"/>
          </a:xfrm>
        </p:grpSpPr>
        <p:cxnSp>
          <p:nvCxnSpPr>
            <p:cNvPr id="1479" name="Google Shape;1479;p3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480" name="Google Shape;1480;p3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481" name="Google Shape;1481;p36"/>
          <p:cNvSpPr/>
          <p:nvPr/>
        </p:nvSpPr>
        <p:spPr>
          <a:xfrm>
            <a:off x="4722404" y="3606812"/>
            <a:ext cx="7299552" cy="1107520"/>
          </a:xfrm>
          <a:prstGeom prst="roundRect">
            <a:avLst>
              <a:gd name="adj" fmla="val 4946"/>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79388"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242853"/>
              </a:solidFill>
              <a:latin typeface="Verdana"/>
              <a:ea typeface="Verdana"/>
              <a:cs typeface="Verdana"/>
              <a:sym typeface="Verdana"/>
            </a:endParaRPr>
          </a:p>
        </p:txBody>
      </p:sp>
      <p:sp>
        <p:nvSpPr>
          <p:cNvPr id="1482" name="Google Shape;1482;p36"/>
          <p:cNvSpPr txBox="1"/>
          <p:nvPr/>
        </p:nvSpPr>
        <p:spPr>
          <a:xfrm>
            <a:off x="348901" y="3952823"/>
            <a:ext cx="3578206"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Continuidad</a:t>
            </a:r>
            <a:r>
              <a:rPr lang="es-CO" sz="1050" b="0" i="0" u="none" strike="noStrike" cap="none">
                <a:solidFill>
                  <a:srgbClr val="242853"/>
                </a:solidFill>
                <a:latin typeface="Verdana"/>
                <a:ea typeface="Verdana"/>
                <a:cs typeface="Verdana"/>
                <a:sym typeface="Verdana"/>
              </a:rPr>
              <a:t> en la prestación del servicio Público de Acueducto </a:t>
            </a:r>
            <a:r>
              <a:rPr lang="es-CO" sz="1050" b="0" i="1" u="none" strike="noStrike" cap="none">
                <a:solidFill>
                  <a:srgbClr val="2D78B3"/>
                </a:solidFill>
                <a:latin typeface="Verdana"/>
                <a:ea typeface="Verdana"/>
                <a:cs typeface="Verdana"/>
                <a:sym typeface="Verdana"/>
              </a:rPr>
              <a:t>CAUSAL 59.1</a:t>
            </a:r>
            <a:endParaRPr sz="1400" b="0" i="0" u="none" strike="noStrike" cap="none">
              <a:solidFill>
                <a:srgbClr val="000000"/>
              </a:solidFill>
              <a:latin typeface="Arial"/>
              <a:ea typeface="Arial"/>
              <a:cs typeface="Arial"/>
              <a:sym typeface="Arial"/>
            </a:endParaRPr>
          </a:p>
        </p:txBody>
      </p:sp>
      <p:sp>
        <p:nvSpPr>
          <p:cNvPr id="1483" name="Google Shape;1483;p36"/>
          <p:cNvSpPr txBox="1"/>
          <p:nvPr/>
        </p:nvSpPr>
        <p:spPr>
          <a:xfrm>
            <a:off x="4797143" y="3629658"/>
            <a:ext cx="7224900" cy="1062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Continuidad del servicio: </a:t>
            </a:r>
            <a:r>
              <a:rPr lang="es-CO" sz="1050" b="1" i="0" u="none" strike="noStrike" cap="none">
                <a:solidFill>
                  <a:srgbClr val="242853"/>
                </a:solidFill>
                <a:latin typeface="Verdana"/>
                <a:ea typeface="Verdana"/>
                <a:cs typeface="Verdana"/>
                <a:sym typeface="Verdana"/>
              </a:rPr>
              <a:t>19 horas</a:t>
            </a:r>
            <a:r>
              <a:rPr lang="es-CO" sz="1050" b="0" i="0" u="none" strike="noStrike" cap="none">
                <a:solidFill>
                  <a:srgbClr val="242853"/>
                </a:solidFill>
                <a:latin typeface="Verdana"/>
                <a:ea typeface="Verdana"/>
                <a:cs typeface="Verdana"/>
                <a:sym typeface="Verdana"/>
              </a:rPr>
              <a:t> en temporada de lluvia y en temporada de racionamiento aprox. </a:t>
            </a:r>
            <a:r>
              <a:rPr lang="es-CO" sz="1050" b="1" i="0" u="none" strike="noStrike" cap="none">
                <a:solidFill>
                  <a:srgbClr val="242853"/>
                </a:solidFill>
                <a:latin typeface="Verdana"/>
                <a:ea typeface="Verdana"/>
                <a:cs typeface="Verdana"/>
                <a:sym typeface="Verdana"/>
              </a:rPr>
              <a:t>6 horas </a:t>
            </a:r>
            <a:r>
              <a:rPr lang="es-CO" sz="1050" b="0" i="0" u="none" strike="noStrike" cap="none">
                <a:solidFill>
                  <a:srgbClr val="242853"/>
                </a:solidFill>
                <a:latin typeface="Verdana"/>
                <a:ea typeface="Verdana"/>
                <a:cs typeface="Verdana"/>
                <a:sym typeface="Verdana"/>
              </a:rPr>
              <a:t>por eso se está realizando: </a:t>
            </a:r>
            <a:endParaRPr sz="1400" b="0" i="0" u="none" strike="noStrike" cap="none">
              <a:solidFill>
                <a:srgbClr val="000000"/>
              </a:solidFill>
              <a:latin typeface="Arial"/>
              <a:ea typeface="Arial"/>
              <a:cs typeface="Arial"/>
              <a:sym typeface="Arial"/>
            </a:endParaRPr>
          </a:p>
          <a:p>
            <a:pPr marL="9525" marR="0" lvl="0" indent="-66675" algn="just" rtl="0">
              <a:lnSpc>
                <a:spcPct val="100000"/>
              </a:lnSpc>
              <a:spcBef>
                <a:spcPts val="0"/>
              </a:spcBef>
              <a:spcAft>
                <a:spcPts val="0"/>
              </a:spcAft>
              <a:buClr>
                <a:srgbClr val="242853"/>
              </a:buClr>
              <a:buSzPts val="1050"/>
              <a:buFont typeface="Arial"/>
              <a:buChar char="•"/>
            </a:pPr>
            <a:r>
              <a:rPr lang="es-CO" sz="1050" b="0" i="0" u="none" strike="noStrike" cap="none">
                <a:solidFill>
                  <a:srgbClr val="242853"/>
                </a:solidFill>
                <a:latin typeface="Verdana"/>
                <a:ea typeface="Verdana"/>
                <a:cs typeface="Verdana"/>
                <a:sym typeface="Verdana"/>
              </a:rPr>
              <a:t>Gestión de recursos con el Ministerio de vivienda, ciudad y territorio (MVCT) para las obras resultantes de la consultoría de la línea de aducción de Pozo Verde.  </a:t>
            </a:r>
            <a:endParaRPr sz="1400" b="0" i="0" u="none" strike="noStrike" cap="none">
              <a:solidFill>
                <a:srgbClr val="000000"/>
              </a:solidFill>
              <a:latin typeface="Arial"/>
              <a:ea typeface="Arial"/>
              <a:cs typeface="Arial"/>
              <a:sym typeface="Arial"/>
            </a:endParaRPr>
          </a:p>
          <a:p>
            <a:pPr marL="9525" marR="0" lvl="0" indent="-66675" algn="just" rtl="0">
              <a:lnSpc>
                <a:spcPct val="100000"/>
              </a:lnSpc>
              <a:spcBef>
                <a:spcPts val="0"/>
              </a:spcBef>
              <a:spcAft>
                <a:spcPts val="0"/>
              </a:spcAft>
              <a:buClr>
                <a:srgbClr val="242853"/>
              </a:buClr>
              <a:buSzPts val="1050"/>
              <a:buFont typeface="Arial"/>
              <a:buChar char="•"/>
            </a:pPr>
            <a:r>
              <a:rPr lang="es-CO" sz="1050" b="0" i="0" u="none" strike="noStrike" cap="none">
                <a:solidFill>
                  <a:srgbClr val="242853"/>
                </a:solidFill>
                <a:latin typeface="Verdana"/>
                <a:ea typeface="Verdana"/>
                <a:cs typeface="Verdana"/>
                <a:sym typeface="Verdana"/>
              </a:rPr>
              <a:t>Finalización de las obras del plan maestro de AA en el municipio.</a:t>
            </a:r>
            <a:endParaRPr sz="1400" b="0" i="0" u="none" strike="noStrike" cap="none">
              <a:solidFill>
                <a:srgbClr val="000000"/>
              </a:solidFill>
              <a:latin typeface="Arial"/>
              <a:ea typeface="Arial"/>
              <a:cs typeface="Arial"/>
              <a:sym typeface="Arial"/>
            </a:endParaRPr>
          </a:p>
          <a:p>
            <a:pPr marL="9525" marR="0" lvl="0" indent="0" algn="just" rtl="0">
              <a:lnSpc>
                <a:spcPct val="100000"/>
              </a:lnSpc>
              <a:spcBef>
                <a:spcPts val="0"/>
              </a:spcBef>
              <a:spcAft>
                <a:spcPts val="0"/>
              </a:spcAft>
              <a:buClr>
                <a:srgbClr val="000000"/>
              </a:buClr>
              <a:buSzPts val="1050"/>
              <a:buFont typeface="Arial"/>
              <a:buNone/>
            </a:pPr>
            <a:r>
              <a:rPr lang="es-CO" sz="1050" b="1" i="0" u="none" strike="noStrike" cap="none">
                <a:solidFill>
                  <a:srgbClr val="2181C1"/>
                </a:solidFill>
                <a:latin typeface="Verdana"/>
                <a:ea typeface="Verdana"/>
                <a:cs typeface="Verdana"/>
                <a:sym typeface="Verdana"/>
              </a:rPr>
              <a:t>En ejecución con un avance del 82,93 % </a:t>
            </a:r>
            <a:endParaRPr sz="1400" b="0" i="0" u="none" strike="noStrike" cap="none">
              <a:solidFill>
                <a:srgbClr val="000000"/>
              </a:solidFill>
              <a:latin typeface="Arial"/>
              <a:ea typeface="Arial"/>
              <a:cs typeface="Arial"/>
              <a:sym typeface="Arial"/>
            </a:endParaRPr>
          </a:p>
        </p:txBody>
      </p:sp>
      <p:grpSp>
        <p:nvGrpSpPr>
          <p:cNvPr id="1484" name="Google Shape;1484;p36"/>
          <p:cNvGrpSpPr/>
          <p:nvPr/>
        </p:nvGrpSpPr>
        <p:grpSpPr>
          <a:xfrm>
            <a:off x="4518018" y="4021010"/>
            <a:ext cx="279124" cy="279124"/>
            <a:chOff x="5314420" y="5636194"/>
            <a:chExt cx="393960" cy="393960"/>
          </a:xfrm>
        </p:grpSpPr>
        <p:sp>
          <p:nvSpPr>
            <p:cNvPr id="1485" name="Google Shape;1485;p36"/>
            <p:cNvSpPr/>
            <p:nvPr/>
          </p:nvSpPr>
          <p:spPr>
            <a:xfrm>
              <a:off x="5314420" y="5636194"/>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86" name="Google Shape;1486;p36" descr="Thumbs up sign con relleno sólido"/>
            <p:cNvPicPr preferRelativeResize="0"/>
            <p:nvPr/>
          </p:nvPicPr>
          <p:blipFill rotWithShape="1">
            <a:blip r:embed="rId4">
              <a:alphaModFix/>
            </a:blip>
            <a:srcRect/>
            <a:stretch/>
          </p:blipFill>
          <p:spPr>
            <a:xfrm rot="-5400000">
              <a:off x="5360148" y="5692540"/>
              <a:ext cx="305311" cy="305311"/>
            </a:xfrm>
            <a:prstGeom prst="rect">
              <a:avLst/>
            </a:prstGeom>
            <a:noFill/>
            <a:ln>
              <a:noFill/>
            </a:ln>
          </p:spPr>
        </p:pic>
      </p:grpSp>
      <p:grpSp>
        <p:nvGrpSpPr>
          <p:cNvPr id="1487" name="Google Shape;1487;p36"/>
          <p:cNvGrpSpPr/>
          <p:nvPr/>
        </p:nvGrpSpPr>
        <p:grpSpPr>
          <a:xfrm>
            <a:off x="-1137028" y="4105411"/>
            <a:ext cx="1485928" cy="110322"/>
            <a:chOff x="4951168" y="2845399"/>
            <a:chExt cx="1485928" cy="110322"/>
          </a:xfrm>
        </p:grpSpPr>
        <p:cxnSp>
          <p:nvCxnSpPr>
            <p:cNvPr id="1488" name="Google Shape;1488;p3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489" name="Google Shape;1489;p3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490" name="Google Shape;1490;p36"/>
          <p:cNvSpPr txBox="1"/>
          <p:nvPr/>
        </p:nvSpPr>
        <p:spPr>
          <a:xfrm>
            <a:off x="348900" y="2220512"/>
            <a:ext cx="3453079"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Micromedición efectiva era de 22 %. </a:t>
            </a:r>
            <a:r>
              <a:rPr lang="es-CO" sz="1050" b="0" i="1" u="none" strike="noStrike" cap="none">
                <a:solidFill>
                  <a:srgbClr val="2D78B3"/>
                </a:solidFill>
                <a:latin typeface="Verdana"/>
                <a:ea typeface="Verdana"/>
                <a:cs typeface="Verdana"/>
                <a:sym typeface="Verdana"/>
              </a:rPr>
              <a:t>CAUSAL 59.1</a:t>
            </a:r>
            <a:endParaRPr sz="1050" b="1" i="1" u="none" strike="noStrike" cap="none">
              <a:solidFill>
                <a:srgbClr val="2D78B3"/>
              </a:solidFill>
              <a:latin typeface="Verdana"/>
              <a:ea typeface="Verdana"/>
              <a:cs typeface="Verdana"/>
              <a:sym typeface="Verdana"/>
            </a:endParaRPr>
          </a:p>
        </p:txBody>
      </p:sp>
      <p:sp>
        <p:nvSpPr>
          <p:cNvPr id="1491" name="Google Shape;1491;p36"/>
          <p:cNvSpPr/>
          <p:nvPr/>
        </p:nvSpPr>
        <p:spPr>
          <a:xfrm>
            <a:off x="4722404" y="2213086"/>
            <a:ext cx="7299552" cy="291851"/>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sp>
        <p:nvSpPr>
          <p:cNvPr id="1492" name="Google Shape;1492;p36"/>
          <p:cNvSpPr txBox="1"/>
          <p:nvPr/>
        </p:nvSpPr>
        <p:spPr>
          <a:xfrm>
            <a:off x="4849220" y="2228206"/>
            <a:ext cx="6993900" cy="415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Superada: </a:t>
            </a:r>
            <a:r>
              <a:rPr lang="es-CO" sz="1050" b="0" i="0" u="none" strike="noStrike" cap="none">
                <a:solidFill>
                  <a:srgbClr val="242853"/>
                </a:solidFill>
                <a:latin typeface="Verdana"/>
                <a:ea typeface="Verdana"/>
                <a:cs typeface="Verdana"/>
                <a:sym typeface="Verdana"/>
              </a:rPr>
              <a:t>De acuerdo con las cifras de Noviembre de 2025 la micromedición es </a:t>
            </a:r>
            <a:r>
              <a:rPr lang="es-CO" sz="1050" b="1" i="0" u="none" strike="noStrike" cap="none">
                <a:solidFill>
                  <a:srgbClr val="2E75B5"/>
                </a:solidFill>
                <a:latin typeface="Verdana"/>
                <a:ea typeface="Verdana"/>
                <a:cs typeface="Verdana"/>
                <a:sym typeface="Verdana"/>
              </a:rPr>
              <a:t>99.52%</a:t>
            </a:r>
            <a:endParaRPr sz="1050" b="1" i="0" u="none" strike="noStrike" cap="none">
              <a:solidFill>
                <a:srgbClr val="2E75B5"/>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p:txBody>
      </p:sp>
      <p:grpSp>
        <p:nvGrpSpPr>
          <p:cNvPr id="1493" name="Google Shape;1493;p36"/>
          <p:cNvGrpSpPr/>
          <p:nvPr/>
        </p:nvGrpSpPr>
        <p:grpSpPr>
          <a:xfrm>
            <a:off x="4518018" y="2211184"/>
            <a:ext cx="279124" cy="279124"/>
            <a:chOff x="5314420" y="3148633"/>
            <a:chExt cx="393960" cy="393960"/>
          </a:xfrm>
        </p:grpSpPr>
        <p:sp>
          <p:nvSpPr>
            <p:cNvPr id="1494" name="Google Shape;1494;p36"/>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95" name="Google Shape;1495;p36"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496" name="Google Shape;1496;p36"/>
          <p:cNvGrpSpPr/>
          <p:nvPr/>
        </p:nvGrpSpPr>
        <p:grpSpPr>
          <a:xfrm>
            <a:off x="-1137028" y="2312317"/>
            <a:ext cx="1485928" cy="110322"/>
            <a:chOff x="4951168" y="2845399"/>
            <a:chExt cx="1485928" cy="110322"/>
          </a:xfrm>
        </p:grpSpPr>
        <p:cxnSp>
          <p:nvCxnSpPr>
            <p:cNvPr id="1497" name="Google Shape;1497;p3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498" name="Google Shape;1498;p3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499" name="Google Shape;1499;p36"/>
          <p:cNvSpPr txBox="1"/>
          <p:nvPr/>
        </p:nvSpPr>
        <p:spPr>
          <a:xfrm>
            <a:off x="348900" y="3101848"/>
            <a:ext cx="357820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Falla en la Prestación del Servicio de Aseo</a:t>
            </a:r>
            <a:r>
              <a:rPr lang="es-CO" sz="1050" b="0" i="0" u="none" strike="noStrike" cap="none">
                <a:solidFill>
                  <a:srgbClr val="242853"/>
                </a:solidFill>
                <a:latin typeface="Verdana"/>
                <a:ea typeface="Verdana"/>
                <a:cs typeface="Verdana"/>
                <a:sym typeface="Verdana"/>
              </a:rPr>
              <a:t>: Incumplimiento y retraso en el desarrollo de las rutas de recolección y transporte.</a:t>
            </a:r>
            <a:r>
              <a:rPr lang="es-CO" sz="1050" b="1" i="0" u="none" strike="noStrike" cap="none">
                <a:solidFill>
                  <a:srgbClr val="242853"/>
                </a:solidFill>
                <a:latin typeface="Verdana"/>
                <a:ea typeface="Verdana"/>
                <a:cs typeface="Verdana"/>
                <a:sym typeface="Verdana"/>
              </a:rPr>
              <a:t> </a:t>
            </a:r>
            <a:r>
              <a:rPr lang="es-CO" sz="1050" b="0" i="0" u="none" strike="noStrike" cap="none">
                <a:solidFill>
                  <a:srgbClr val="2D78B3"/>
                </a:solidFill>
                <a:latin typeface="Verdana"/>
                <a:ea typeface="Verdana"/>
                <a:cs typeface="Verdana"/>
                <a:sym typeface="Verdana"/>
              </a:rPr>
              <a:t>CAUSAL 59.1</a:t>
            </a:r>
            <a:endParaRPr sz="1050" b="1" i="0" u="none" strike="noStrike" cap="none">
              <a:solidFill>
                <a:srgbClr val="2D78B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242853"/>
              </a:solidFill>
              <a:latin typeface="Verdana"/>
              <a:ea typeface="Verdana"/>
              <a:cs typeface="Verdana"/>
              <a:sym typeface="Verdana"/>
            </a:endParaRPr>
          </a:p>
        </p:txBody>
      </p:sp>
      <p:sp>
        <p:nvSpPr>
          <p:cNvPr id="1500" name="Google Shape;1500;p36"/>
          <p:cNvSpPr/>
          <p:nvPr/>
        </p:nvSpPr>
        <p:spPr>
          <a:xfrm>
            <a:off x="4722404" y="3236223"/>
            <a:ext cx="7299552" cy="291851"/>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sp>
        <p:nvSpPr>
          <p:cNvPr id="1501" name="Google Shape;1501;p36"/>
          <p:cNvSpPr txBox="1"/>
          <p:nvPr/>
        </p:nvSpPr>
        <p:spPr>
          <a:xfrm>
            <a:off x="4849220" y="3251343"/>
            <a:ext cx="6993880" cy="2616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Superada:  </a:t>
            </a:r>
            <a:r>
              <a:rPr lang="es-CO" sz="1050" b="0" i="0" u="none" strike="noStrike" cap="none">
                <a:solidFill>
                  <a:srgbClr val="2181C1"/>
                </a:solidFill>
                <a:latin typeface="Verdana"/>
                <a:ea typeface="Verdana"/>
                <a:cs typeface="Verdana"/>
                <a:sym typeface="Verdana"/>
              </a:rPr>
              <a:t>Cumplimiento del 100 %</a:t>
            </a:r>
            <a:r>
              <a:rPr lang="es-CO" sz="1050" b="0" i="0" u="none" strike="noStrike" cap="none">
                <a:solidFill>
                  <a:srgbClr val="242853"/>
                </a:solidFill>
                <a:latin typeface="Verdana"/>
                <a:ea typeface="Verdana"/>
                <a:cs typeface="Verdana"/>
                <a:sym typeface="Verdana"/>
              </a:rPr>
              <a:t> de las rutas de recolección y barrido</a:t>
            </a:r>
            <a:endParaRPr sz="1400" b="0" i="0" u="none" strike="noStrike" cap="none">
              <a:solidFill>
                <a:srgbClr val="000000"/>
              </a:solidFill>
              <a:latin typeface="Arial"/>
              <a:ea typeface="Arial"/>
              <a:cs typeface="Arial"/>
              <a:sym typeface="Arial"/>
            </a:endParaRPr>
          </a:p>
        </p:txBody>
      </p:sp>
      <p:grpSp>
        <p:nvGrpSpPr>
          <p:cNvPr id="1502" name="Google Shape;1502;p36"/>
          <p:cNvGrpSpPr/>
          <p:nvPr/>
        </p:nvGrpSpPr>
        <p:grpSpPr>
          <a:xfrm>
            <a:off x="4518018" y="3245155"/>
            <a:ext cx="279124" cy="279124"/>
            <a:chOff x="5314420" y="3148633"/>
            <a:chExt cx="393960" cy="393960"/>
          </a:xfrm>
        </p:grpSpPr>
        <p:sp>
          <p:nvSpPr>
            <p:cNvPr id="1503" name="Google Shape;1503;p36"/>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04" name="Google Shape;1504;p36"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505" name="Google Shape;1505;p36"/>
          <p:cNvGrpSpPr/>
          <p:nvPr/>
        </p:nvGrpSpPr>
        <p:grpSpPr>
          <a:xfrm>
            <a:off x="-1137028" y="3211186"/>
            <a:ext cx="1485928" cy="110322"/>
            <a:chOff x="4951168" y="2845399"/>
            <a:chExt cx="1485928" cy="110322"/>
          </a:xfrm>
        </p:grpSpPr>
        <p:cxnSp>
          <p:nvCxnSpPr>
            <p:cNvPr id="1506" name="Google Shape;1506;p3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507" name="Google Shape;1507;p3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508" name="Google Shape;1508;p36"/>
          <p:cNvSpPr/>
          <p:nvPr/>
        </p:nvSpPr>
        <p:spPr>
          <a:xfrm>
            <a:off x="4726886" y="5680555"/>
            <a:ext cx="7295069" cy="291851"/>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sp>
        <p:nvSpPr>
          <p:cNvPr id="1509" name="Google Shape;1509;p36"/>
          <p:cNvSpPr txBox="1"/>
          <p:nvPr/>
        </p:nvSpPr>
        <p:spPr>
          <a:xfrm>
            <a:off x="353384" y="5687808"/>
            <a:ext cx="414182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Características de los vehículos. </a:t>
            </a:r>
            <a:r>
              <a:rPr lang="es-CO" sz="1050" b="0" i="1" u="none" strike="noStrike" cap="none">
                <a:solidFill>
                  <a:srgbClr val="2D78B3"/>
                </a:solidFill>
                <a:latin typeface="Verdana"/>
                <a:ea typeface="Verdana"/>
                <a:cs typeface="Verdana"/>
                <a:sym typeface="Verdana"/>
              </a:rPr>
              <a:t>CAUSAL 59.1</a:t>
            </a:r>
            <a:endParaRPr sz="1050" b="1" i="1" u="none" strike="noStrike" cap="none">
              <a:solidFill>
                <a:srgbClr val="2D78B3"/>
              </a:solidFill>
              <a:latin typeface="Verdana"/>
              <a:ea typeface="Verdana"/>
              <a:cs typeface="Verdana"/>
              <a:sym typeface="Verdana"/>
            </a:endParaRPr>
          </a:p>
        </p:txBody>
      </p:sp>
      <p:sp>
        <p:nvSpPr>
          <p:cNvPr id="1510" name="Google Shape;1510;p36"/>
          <p:cNvSpPr txBox="1"/>
          <p:nvPr/>
        </p:nvSpPr>
        <p:spPr>
          <a:xfrm>
            <a:off x="4757969" y="5691655"/>
            <a:ext cx="7632300" cy="253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Superada: </a:t>
            </a:r>
            <a:r>
              <a:rPr lang="es-CO" sz="1050" b="0" i="0" u="none" strike="noStrike" cap="none">
                <a:solidFill>
                  <a:srgbClr val="242853"/>
                </a:solidFill>
                <a:latin typeface="Verdana"/>
                <a:ea typeface="Verdana"/>
                <a:cs typeface="Verdana"/>
                <a:sym typeface="Verdana"/>
              </a:rPr>
              <a:t>La empresa cuenta con dos vehículos compactadores, de modelos 2018 y 2024.</a:t>
            </a:r>
            <a:endParaRPr sz="1400" b="0" i="0" u="none" strike="noStrike" cap="none">
              <a:solidFill>
                <a:srgbClr val="000000"/>
              </a:solidFill>
              <a:latin typeface="Arial"/>
              <a:ea typeface="Arial"/>
              <a:cs typeface="Arial"/>
              <a:sym typeface="Arial"/>
            </a:endParaRPr>
          </a:p>
        </p:txBody>
      </p:sp>
      <p:grpSp>
        <p:nvGrpSpPr>
          <p:cNvPr id="1511" name="Google Shape;1511;p36"/>
          <p:cNvGrpSpPr/>
          <p:nvPr/>
        </p:nvGrpSpPr>
        <p:grpSpPr>
          <a:xfrm>
            <a:off x="4522501" y="5675901"/>
            <a:ext cx="279124" cy="279124"/>
            <a:chOff x="5314420" y="3148633"/>
            <a:chExt cx="393960" cy="393960"/>
          </a:xfrm>
        </p:grpSpPr>
        <p:sp>
          <p:nvSpPr>
            <p:cNvPr id="1512" name="Google Shape;1512;p36"/>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13" name="Google Shape;1513;p36"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514" name="Google Shape;1514;p36"/>
          <p:cNvGrpSpPr/>
          <p:nvPr/>
        </p:nvGrpSpPr>
        <p:grpSpPr>
          <a:xfrm>
            <a:off x="-1132545" y="5779613"/>
            <a:ext cx="1485928" cy="110322"/>
            <a:chOff x="4951168" y="2845399"/>
            <a:chExt cx="1485928" cy="110322"/>
          </a:xfrm>
        </p:grpSpPr>
        <p:cxnSp>
          <p:nvCxnSpPr>
            <p:cNvPr id="1515" name="Google Shape;1515;p3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516" name="Google Shape;1516;p3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517" name="Google Shape;1517;p36"/>
          <p:cNvSpPr txBox="1"/>
          <p:nvPr/>
        </p:nvSpPr>
        <p:spPr>
          <a:xfrm>
            <a:off x="348901" y="2662425"/>
            <a:ext cx="369596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Mala calidad en el reporte de la información SUI </a:t>
            </a:r>
            <a:r>
              <a:rPr lang="es-CO" sz="1050" b="0" i="1" u="none" strike="noStrike" cap="none">
                <a:solidFill>
                  <a:srgbClr val="2D78B3"/>
                </a:solidFill>
                <a:latin typeface="Verdana"/>
                <a:ea typeface="Verdana"/>
                <a:cs typeface="Verdana"/>
                <a:sym typeface="Verdana"/>
              </a:rPr>
              <a:t>CAUSAL 59.3</a:t>
            </a:r>
            <a:endParaRPr sz="1050" b="1" i="1" u="none" strike="noStrike" cap="none">
              <a:solidFill>
                <a:srgbClr val="2D78B3"/>
              </a:solidFill>
              <a:latin typeface="Verdana"/>
              <a:ea typeface="Verdana"/>
              <a:cs typeface="Verdana"/>
              <a:sym typeface="Verdana"/>
            </a:endParaRPr>
          </a:p>
        </p:txBody>
      </p:sp>
      <p:sp>
        <p:nvSpPr>
          <p:cNvPr id="1518" name="Google Shape;1518;p36"/>
          <p:cNvSpPr/>
          <p:nvPr/>
        </p:nvSpPr>
        <p:spPr>
          <a:xfrm>
            <a:off x="4722404" y="2571879"/>
            <a:ext cx="7299552" cy="596591"/>
          </a:xfrm>
          <a:prstGeom prst="roundRect">
            <a:avLst>
              <a:gd name="adj" fmla="val 8610"/>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79388"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242853"/>
              </a:solidFill>
              <a:latin typeface="Verdana"/>
              <a:ea typeface="Verdana"/>
              <a:cs typeface="Verdana"/>
              <a:sym typeface="Verdana"/>
            </a:endParaRPr>
          </a:p>
        </p:txBody>
      </p:sp>
      <p:sp>
        <p:nvSpPr>
          <p:cNvPr id="1519" name="Google Shape;1519;p36"/>
          <p:cNvSpPr txBox="1"/>
          <p:nvPr/>
        </p:nvSpPr>
        <p:spPr>
          <a:xfrm>
            <a:off x="4837621" y="2571879"/>
            <a:ext cx="7115801" cy="57708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Superada: </a:t>
            </a:r>
            <a:r>
              <a:rPr lang="es-CO" sz="1050" b="0" i="0" u="none" strike="noStrike" cap="none">
                <a:solidFill>
                  <a:srgbClr val="242853"/>
                </a:solidFill>
                <a:latin typeface="Verdana"/>
                <a:ea typeface="Verdana"/>
                <a:cs typeface="Verdana"/>
                <a:sym typeface="Verdana"/>
              </a:rPr>
              <a:t>El % de reporte al SUI es del 99,9%, quedando pendientes algunos formatos del año 2016 hacia atrás, por la inexistencia de información en la actualidad la empresa cumple oportunamente con el pago de las obligaciones con los distintos proveedores y demás acreedores de la entidad.</a:t>
            </a:r>
            <a:endParaRPr sz="1400" b="0" i="0" u="none" strike="noStrike" cap="none">
              <a:solidFill>
                <a:srgbClr val="000000"/>
              </a:solidFill>
              <a:latin typeface="Arial"/>
              <a:ea typeface="Arial"/>
              <a:cs typeface="Arial"/>
              <a:sym typeface="Arial"/>
            </a:endParaRPr>
          </a:p>
        </p:txBody>
      </p:sp>
      <p:grpSp>
        <p:nvGrpSpPr>
          <p:cNvPr id="1520" name="Google Shape;1520;p36"/>
          <p:cNvGrpSpPr/>
          <p:nvPr/>
        </p:nvGrpSpPr>
        <p:grpSpPr>
          <a:xfrm>
            <a:off x="4518018" y="2730612"/>
            <a:ext cx="279124" cy="279124"/>
            <a:chOff x="5314420" y="3148633"/>
            <a:chExt cx="393960" cy="393960"/>
          </a:xfrm>
        </p:grpSpPr>
        <p:sp>
          <p:nvSpPr>
            <p:cNvPr id="1521" name="Google Shape;1521;p36"/>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22" name="Google Shape;1522;p36"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1523" name="Google Shape;1523;p36"/>
          <p:cNvGrpSpPr/>
          <p:nvPr/>
        </p:nvGrpSpPr>
        <p:grpSpPr>
          <a:xfrm>
            <a:off x="-1137028" y="2815013"/>
            <a:ext cx="1485928" cy="110322"/>
            <a:chOff x="4951168" y="2845399"/>
            <a:chExt cx="1485928" cy="110322"/>
          </a:xfrm>
        </p:grpSpPr>
        <p:cxnSp>
          <p:nvCxnSpPr>
            <p:cNvPr id="1524" name="Google Shape;1524;p3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525" name="Google Shape;1525;p3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526" name="Google Shape;1526;p36"/>
          <p:cNvSpPr txBox="1"/>
          <p:nvPr/>
        </p:nvSpPr>
        <p:spPr>
          <a:xfrm>
            <a:off x="348901" y="5042822"/>
            <a:ext cx="369596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Suspensión del pago de las obligaciones mercantiles </a:t>
            </a:r>
            <a:r>
              <a:rPr lang="es-CO" sz="1050" b="0" i="1" u="none" strike="noStrike" cap="none">
                <a:solidFill>
                  <a:srgbClr val="2D78B3"/>
                </a:solidFill>
                <a:latin typeface="Verdana"/>
                <a:ea typeface="Verdana"/>
                <a:cs typeface="Verdana"/>
                <a:sym typeface="Verdana"/>
              </a:rPr>
              <a:t>CAUSAL 59.7</a:t>
            </a:r>
            <a:endParaRPr sz="1050" b="1" i="1" u="none" strike="noStrike" cap="none">
              <a:solidFill>
                <a:srgbClr val="2D78B3"/>
              </a:solidFill>
              <a:latin typeface="Verdana"/>
              <a:ea typeface="Verdana"/>
              <a:cs typeface="Verdana"/>
              <a:sym typeface="Verdana"/>
            </a:endParaRPr>
          </a:p>
        </p:txBody>
      </p:sp>
      <p:sp>
        <p:nvSpPr>
          <p:cNvPr id="1527" name="Google Shape;1527;p36"/>
          <p:cNvSpPr/>
          <p:nvPr/>
        </p:nvSpPr>
        <p:spPr>
          <a:xfrm>
            <a:off x="4722400" y="4796351"/>
            <a:ext cx="7299600" cy="8163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sp>
        <p:nvSpPr>
          <p:cNvPr id="1528" name="Google Shape;1528;p36"/>
          <p:cNvSpPr txBox="1"/>
          <p:nvPr/>
        </p:nvSpPr>
        <p:spPr>
          <a:xfrm>
            <a:off x="4788325" y="4733613"/>
            <a:ext cx="7115700" cy="90030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Los activos superan ampliamente los pasivos, reflejando una estructura financiera sólida y una posición patrimonial favorable. El resultado del ejercicio presenta excedentes, lo cual evidencia que la operación logra cubrir con suficiencia los gastos y costos operativos.</a:t>
            </a:r>
            <a:endParaRPr sz="1050" b="0" i="0" u="none" strike="noStrike" cap="none">
              <a:solidFill>
                <a:srgbClr val="242853"/>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50"/>
              <a:buFont typeface="Arial"/>
              <a:buNone/>
            </a:pPr>
            <a:r>
              <a:rPr lang="es-CO" sz="1050" b="0" i="0" u="none" strike="noStrike" cap="none">
                <a:solidFill>
                  <a:srgbClr val="242853"/>
                </a:solidFill>
                <a:latin typeface="Verdana"/>
                <a:ea typeface="Verdana"/>
                <a:cs typeface="Verdana"/>
                <a:sym typeface="Verdana"/>
              </a:rPr>
              <a:t>La deuda de la CAS, se presentó solicitud de conciliación ante la Procuraduría, con el resultado de esta conciliación se efectuará el acuerdo de acreedores.</a:t>
            </a:r>
            <a:endParaRPr sz="1050" b="0" i="0" u="none" strike="noStrike" cap="none">
              <a:solidFill>
                <a:srgbClr val="242853"/>
              </a:solidFill>
              <a:latin typeface="Verdana"/>
              <a:ea typeface="Verdana"/>
              <a:cs typeface="Verdana"/>
              <a:sym typeface="Verdana"/>
            </a:endParaRPr>
          </a:p>
        </p:txBody>
      </p:sp>
      <p:grpSp>
        <p:nvGrpSpPr>
          <p:cNvPr id="1529" name="Google Shape;1529;p36"/>
          <p:cNvGrpSpPr/>
          <p:nvPr/>
        </p:nvGrpSpPr>
        <p:grpSpPr>
          <a:xfrm>
            <a:off x="4518018" y="5059891"/>
            <a:ext cx="279124" cy="279124"/>
            <a:chOff x="5314420" y="5636194"/>
            <a:chExt cx="393960" cy="393960"/>
          </a:xfrm>
        </p:grpSpPr>
        <p:sp>
          <p:nvSpPr>
            <p:cNvPr id="1530" name="Google Shape;1530;p36"/>
            <p:cNvSpPr/>
            <p:nvPr/>
          </p:nvSpPr>
          <p:spPr>
            <a:xfrm>
              <a:off x="5314420" y="5636194"/>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31" name="Google Shape;1531;p36" descr="Thumbs up sign con relleno sólido"/>
            <p:cNvPicPr preferRelativeResize="0"/>
            <p:nvPr/>
          </p:nvPicPr>
          <p:blipFill rotWithShape="1">
            <a:blip r:embed="rId4">
              <a:alphaModFix/>
            </a:blip>
            <a:srcRect/>
            <a:stretch/>
          </p:blipFill>
          <p:spPr>
            <a:xfrm rot="-5400000">
              <a:off x="5360148" y="5692540"/>
              <a:ext cx="305311" cy="305311"/>
            </a:xfrm>
            <a:prstGeom prst="rect">
              <a:avLst/>
            </a:prstGeom>
            <a:noFill/>
            <a:ln>
              <a:noFill/>
            </a:ln>
          </p:spPr>
        </p:pic>
      </p:grpSp>
      <p:grpSp>
        <p:nvGrpSpPr>
          <p:cNvPr id="1532" name="Google Shape;1532;p36"/>
          <p:cNvGrpSpPr/>
          <p:nvPr/>
        </p:nvGrpSpPr>
        <p:grpSpPr>
          <a:xfrm>
            <a:off x="-1137028" y="5143431"/>
            <a:ext cx="1485928" cy="110322"/>
            <a:chOff x="4951168" y="2845399"/>
            <a:chExt cx="1485928" cy="110322"/>
          </a:xfrm>
        </p:grpSpPr>
        <p:cxnSp>
          <p:nvCxnSpPr>
            <p:cNvPr id="1533" name="Google Shape;1533;p3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534" name="Google Shape;1534;p3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535" name="Google Shape;1535;p36"/>
          <p:cNvSpPr txBox="1"/>
          <p:nvPr/>
        </p:nvSpPr>
        <p:spPr>
          <a:xfrm>
            <a:off x="337900" y="6392640"/>
            <a:ext cx="161712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EMPREVEL ESP</a:t>
            </a:r>
            <a:endParaRPr sz="1000" b="1" i="1" u="none" strike="noStrike" cap="none">
              <a:solidFill>
                <a:srgbClr val="A5A5A5"/>
              </a:solidFill>
              <a:latin typeface="Verdana"/>
              <a:ea typeface="Verdana"/>
              <a:cs typeface="Verdana"/>
              <a:sym typeface="Verdana"/>
            </a:endParaRPr>
          </a:p>
        </p:txBody>
      </p:sp>
      <p:grpSp>
        <p:nvGrpSpPr>
          <p:cNvPr id="1536" name="Google Shape;1536;p36"/>
          <p:cNvGrpSpPr/>
          <p:nvPr/>
        </p:nvGrpSpPr>
        <p:grpSpPr>
          <a:xfrm>
            <a:off x="157900" y="1270460"/>
            <a:ext cx="360000" cy="360000"/>
            <a:chOff x="5452811" y="305543"/>
            <a:chExt cx="360000" cy="360000"/>
          </a:xfrm>
        </p:grpSpPr>
        <p:sp>
          <p:nvSpPr>
            <p:cNvPr id="1537" name="Google Shape;1537;p36"/>
            <p:cNvSpPr/>
            <p:nvPr/>
          </p:nvSpPr>
          <p:spPr>
            <a:xfrm>
              <a:off x="5452811"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38" name="Google Shape;1538;p36"/>
            <p:cNvSpPr/>
            <p:nvPr/>
          </p:nvSpPr>
          <p:spPr>
            <a:xfrm>
              <a:off x="5452811"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9" name="Google Shape;1539;p36"/>
          <p:cNvGrpSpPr/>
          <p:nvPr/>
        </p:nvGrpSpPr>
        <p:grpSpPr>
          <a:xfrm>
            <a:off x="5617259" y="-617833"/>
            <a:ext cx="360000" cy="360000"/>
            <a:chOff x="6196882" y="305543"/>
            <a:chExt cx="360000" cy="360000"/>
          </a:xfrm>
        </p:grpSpPr>
        <p:sp>
          <p:nvSpPr>
            <p:cNvPr id="1540" name="Google Shape;1540;p36"/>
            <p:cNvSpPr/>
            <p:nvPr/>
          </p:nvSpPr>
          <p:spPr>
            <a:xfrm>
              <a:off x="6196882"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41" name="Google Shape;1541;p36"/>
            <p:cNvSpPr/>
            <p:nvPr/>
          </p:nvSpPr>
          <p:spPr>
            <a:xfrm>
              <a:off x="6196882"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42" name="Google Shape;1542;p36"/>
          <p:cNvGrpSpPr/>
          <p:nvPr/>
        </p:nvGrpSpPr>
        <p:grpSpPr>
          <a:xfrm>
            <a:off x="157900" y="4653164"/>
            <a:ext cx="360000" cy="360000"/>
            <a:chOff x="6815447" y="305543"/>
            <a:chExt cx="360000" cy="360000"/>
          </a:xfrm>
        </p:grpSpPr>
        <p:sp>
          <p:nvSpPr>
            <p:cNvPr id="1543" name="Google Shape;1543;p36"/>
            <p:cNvSpPr/>
            <p:nvPr/>
          </p:nvSpPr>
          <p:spPr>
            <a:xfrm>
              <a:off x="6815447"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44" name="Google Shape;1544;p36"/>
            <p:cNvSpPr/>
            <p:nvPr/>
          </p:nvSpPr>
          <p:spPr>
            <a:xfrm>
              <a:off x="6815447"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545" name="Google Shape;1545;p36" descr="QUIENES SOMOS | EMPREVEL"/>
          <p:cNvPicPr preferRelativeResize="0"/>
          <p:nvPr/>
        </p:nvPicPr>
        <p:blipFill rotWithShape="1">
          <a:blip r:embed="rId5">
            <a:alphaModFix/>
          </a:blip>
          <a:srcRect/>
          <a:stretch/>
        </p:blipFill>
        <p:spPr>
          <a:xfrm>
            <a:off x="5422875" y="349923"/>
            <a:ext cx="1369103" cy="112142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38</a:t>
            </a:fld>
            <a:endParaRPr/>
          </a:p>
        </p:txBody>
      </p:sp>
      <p:graphicFrame>
        <p:nvGraphicFramePr>
          <p:cNvPr id="1551" name="Google Shape;1551;p37"/>
          <p:cNvGraphicFramePr/>
          <p:nvPr/>
        </p:nvGraphicFramePr>
        <p:xfrm>
          <a:off x="769726" y="1267724"/>
          <a:ext cx="3000000" cy="3000000"/>
        </p:xfrm>
        <a:graphic>
          <a:graphicData uri="http://schemas.openxmlformats.org/drawingml/2006/table">
            <a:tbl>
              <a:tblPr firstRow="1" bandRow="1">
                <a:noFill/>
                <a:tableStyleId>{017A3BE1-F5E9-4E22-901A-E6A3D2A46101}</a:tableStyleId>
              </a:tblPr>
              <a:tblGrid>
                <a:gridCol w="1156225">
                  <a:extLst>
                    <a:ext uri="{9D8B030D-6E8A-4147-A177-3AD203B41FA5}">
                      <a16:colId xmlns:a16="http://schemas.microsoft.com/office/drawing/2014/main" val="20000"/>
                    </a:ext>
                  </a:extLst>
                </a:gridCol>
                <a:gridCol w="824850">
                  <a:extLst>
                    <a:ext uri="{9D8B030D-6E8A-4147-A177-3AD203B41FA5}">
                      <a16:colId xmlns:a16="http://schemas.microsoft.com/office/drawing/2014/main" val="20001"/>
                    </a:ext>
                  </a:extLst>
                </a:gridCol>
                <a:gridCol w="1127800">
                  <a:extLst>
                    <a:ext uri="{9D8B030D-6E8A-4147-A177-3AD203B41FA5}">
                      <a16:colId xmlns:a16="http://schemas.microsoft.com/office/drawing/2014/main" val="20002"/>
                    </a:ext>
                  </a:extLst>
                </a:gridCol>
                <a:gridCol w="1290375">
                  <a:extLst>
                    <a:ext uri="{9D8B030D-6E8A-4147-A177-3AD203B41FA5}">
                      <a16:colId xmlns:a16="http://schemas.microsoft.com/office/drawing/2014/main" val="20003"/>
                    </a:ext>
                  </a:extLst>
                </a:gridCol>
                <a:gridCol w="970575">
                  <a:extLst>
                    <a:ext uri="{9D8B030D-6E8A-4147-A177-3AD203B41FA5}">
                      <a16:colId xmlns:a16="http://schemas.microsoft.com/office/drawing/2014/main" val="20004"/>
                    </a:ext>
                  </a:extLst>
                </a:gridCol>
              </a:tblGrid>
              <a:tr h="276225">
                <a:tc rowSpan="2" grid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64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58165" marR="0" lvl="0" indent="0" algn="l" rtl="0">
                        <a:lnSpc>
                          <a:spcPct val="100000"/>
                        </a:lnSpc>
                        <a:spcBef>
                          <a:spcPts val="5"/>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rowSpan="2" hMerge="1">
                  <a:txBody>
                    <a:bodyPr/>
                    <a:lstStyle/>
                    <a:p>
                      <a:endParaRPr lang="es-CO"/>
                    </a:p>
                  </a:txBody>
                  <a:tcPr/>
                </a:tc>
                <a:tc gridSpan="3">
                  <a:txBody>
                    <a:bodyPr/>
                    <a:lstStyle/>
                    <a:p>
                      <a:pPr marL="851535" marR="0" lvl="0" indent="0" algn="l" rtl="0">
                        <a:lnSpc>
                          <a:spcPct val="1125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EMPREVEL E.S.P</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92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773425">
                <a:tc gridSpan="2" vMerge="1">
                  <a:txBody>
                    <a:bodyPr/>
                    <a:lstStyle/>
                    <a:p>
                      <a:endParaRPr lang="es-CO"/>
                    </a:p>
                  </a:txBody>
                  <a:tcPr/>
                </a:tc>
                <a:tc hMerge="1"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8415" marR="12065" lvl="0" indent="156845" algn="l" rtl="0">
                        <a:lnSpc>
                          <a:spcPct val="100000"/>
                        </a:lnSpc>
                        <a:spcBef>
                          <a:spcPts val="5"/>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u="none" strike="noStrike" cap="none">
                        <a:latin typeface="Verdana"/>
                        <a:ea typeface="Verdana"/>
                        <a:cs typeface="Verdana"/>
                        <a:sym typeface="Verdana"/>
                      </a:endParaRPr>
                    </a:p>
                  </a:txBody>
                  <a:tcPr marL="0" marR="0" marT="266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120650" marR="11176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a:t>
                      </a:r>
                      <a:r>
                        <a:rPr lang="es-CO" sz="1200" b="1" u="none" strike="noStrike" cap="none">
                          <a:solidFill>
                            <a:srgbClr val="001F5F"/>
                          </a:solidFill>
                        </a:rPr>
                        <a:t>Noviembre</a:t>
                      </a:r>
                      <a:r>
                        <a:rPr lang="es-CO" sz="1200" b="1" u="none" strike="noStrike" cap="none">
                          <a:solidFill>
                            <a:srgbClr val="001F5F"/>
                          </a:solidFill>
                          <a:latin typeface="Verdana"/>
                          <a:ea typeface="Verdana"/>
                          <a:cs typeface="Verdana"/>
                          <a:sym typeface="Verdana"/>
                        </a:rPr>
                        <a:t> de </a:t>
                      </a:r>
                      <a:r>
                        <a:rPr lang="es-CO" sz="1200" b="1" u="none" strike="noStrike" cap="none">
                          <a:solidFill>
                            <a:srgbClr val="001F5F"/>
                          </a:solidFill>
                        </a:rPr>
                        <a:t>2025</a:t>
                      </a:r>
                      <a:endParaRPr sz="1200" u="none" strike="noStrike" cap="none">
                        <a:solidFill>
                          <a:srgbClr val="FF0000"/>
                        </a:solidFill>
                        <a:latin typeface="Verdana"/>
                        <a:ea typeface="Verdana"/>
                        <a:cs typeface="Verdana"/>
                        <a:sym typeface="Verdana"/>
                      </a:endParaRPr>
                    </a:p>
                  </a:txBody>
                  <a:tcPr marL="0" marR="0" marT="1111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97790" marR="0" lvl="0" indent="0" algn="l" rtl="0">
                        <a:lnSpc>
                          <a:spcPct val="100000"/>
                        </a:lnSpc>
                        <a:spcBef>
                          <a:spcPts val="5"/>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1181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664200">
                <a:tc rowSpan="3">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215"/>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10489"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USUARIOS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3339"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3.266</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4.036</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6642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3339"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2.899</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3.5</a:t>
                      </a:r>
                      <a:r>
                        <a:rPr lang="es-CO" sz="1200" u="none" strike="noStrike" cap="none">
                          <a:solidFill>
                            <a:srgbClr val="001F5F"/>
                          </a:solidFill>
                        </a:rPr>
                        <a:t>90</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6642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3339"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3.081</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a:t>
                      </a:r>
                      <a:r>
                        <a:rPr lang="es-CO" sz="1200" u="none" strike="noStrike" cap="none">
                          <a:solidFill>
                            <a:srgbClr val="001F5F"/>
                          </a:solidFill>
                        </a:rPr>
                        <a:t>820</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664200">
                <a:tc rowSpan="3">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7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4635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COBERTURA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100.0%</a:t>
                      </a:r>
                      <a:endParaRPr sz="1200" u="none" strike="noStrike" cap="none">
                        <a:latin typeface="Verdana"/>
                        <a:ea typeface="Verdana"/>
                        <a:cs typeface="Verdana"/>
                        <a:sym typeface="Verdana"/>
                      </a:endParaRPr>
                    </a:p>
                  </a:txBody>
                  <a:tcPr marL="0" marR="0" marT="641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100.0%</a:t>
                      </a:r>
                      <a:endParaRPr sz="1200" u="none" strike="noStrike" cap="none">
                        <a:latin typeface="Verdana"/>
                        <a:ea typeface="Verdana"/>
                        <a:cs typeface="Verdana"/>
                        <a:sym typeface="Verdana"/>
                      </a:endParaRPr>
                    </a:p>
                  </a:txBody>
                  <a:tcPr marL="0" marR="0" marT="641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r h="627375">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89.0%</a:t>
                      </a:r>
                      <a:endParaRPr sz="1200" u="none" strike="noStrike" cap="none">
                        <a:latin typeface="Verdana"/>
                        <a:ea typeface="Verdana"/>
                        <a:cs typeface="Verdana"/>
                        <a:sym typeface="Verdana"/>
                      </a:endParaRPr>
                    </a:p>
                  </a:txBody>
                  <a:tcPr marL="0" marR="0" marT="45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8</a:t>
                      </a:r>
                      <a:r>
                        <a:rPr lang="es-CO" sz="1200" u="none" strike="noStrike" cap="none">
                          <a:solidFill>
                            <a:srgbClr val="001F5F"/>
                          </a:solidFill>
                        </a:rPr>
                        <a:t>8.95</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45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6"/>
                  </a:ext>
                </a:extLst>
              </a:tr>
              <a:tr h="6642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93.0%</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a:t>
                      </a:r>
                      <a:r>
                        <a:rPr lang="es-CO" sz="1200" u="none" strike="noStrike" cap="none">
                          <a:solidFill>
                            <a:srgbClr val="001F5F"/>
                          </a:solidFill>
                        </a:rPr>
                        <a:t>4.65</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7"/>
                  </a:ext>
                </a:extLst>
              </a:tr>
            </a:tbl>
          </a:graphicData>
        </a:graphic>
      </p:graphicFrame>
      <p:sp>
        <p:nvSpPr>
          <p:cNvPr id="1552" name="Google Shape;1552;p37"/>
          <p:cNvSpPr txBox="1">
            <a:spLocks noGrp="1"/>
          </p:cNvSpPr>
          <p:nvPr>
            <p:ph type="title"/>
          </p:nvPr>
        </p:nvSpPr>
        <p:spPr>
          <a:xfrm>
            <a:off x="3879366" y="679134"/>
            <a:ext cx="7273290" cy="504625"/>
          </a:xfrm>
          <a:prstGeom prst="rect">
            <a:avLst/>
          </a:prstGeom>
          <a:noFill/>
          <a:ln>
            <a:noFill/>
          </a:ln>
        </p:spPr>
        <p:txBody>
          <a:bodyPr spcFirstLastPara="1" wrap="square" lIns="0" tIns="12050" rIns="0" bIns="0" anchor="b" anchorCtr="0">
            <a:spAutoFit/>
          </a:bodyPr>
          <a:lstStyle/>
          <a:p>
            <a:pPr marL="12700" lvl="0" indent="0" algn="ctr" rtl="0">
              <a:lnSpc>
                <a:spcPct val="100000"/>
              </a:lnSpc>
              <a:spcBef>
                <a:spcPts val="0"/>
              </a:spcBef>
              <a:spcAft>
                <a:spcPts val="0"/>
              </a:spcAft>
              <a:buClr>
                <a:srgbClr val="242853"/>
              </a:buClr>
              <a:buSzPts val="3200"/>
              <a:buFont typeface="Verdana"/>
              <a:buNone/>
            </a:pPr>
            <a:r>
              <a:rPr lang="es-CO" sz="3200" b="1">
                <a:solidFill>
                  <a:srgbClr val="242853"/>
                </a:solidFill>
              </a:rPr>
              <a:t>Indicadores</a:t>
            </a:r>
            <a:endParaRPr/>
          </a:p>
        </p:txBody>
      </p:sp>
      <p:graphicFrame>
        <p:nvGraphicFramePr>
          <p:cNvPr id="1553" name="Google Shape;1553;p37"/>
          <p:cNvGraphicFramePr/>
          <p:nvPr/>
        </p:nvGraphicFramePr>
        <p:xfrm>
          <a:off x="6241651" y="1279758"/>
          <a:ext cx="3000000" cy="3000000"/>
        </p:xfrm>
        <a:graphic>
          <a:graphicData uri="http://schemas.openxmlformats.org/drawingml/2006/table">
            <a:tbl>
              <a:tblPr firstRow="1" bandRow="1">
                <a:noFill/>
                <a:tableStyleId>{017A3BE1-F5E9-4E22-901A-E6A3D2A46101}</a:tableStyleId>
              </a:tblPr>
              <a:tblGrid>
                <a:gridCol w="1732275">
                  <a:extLst>
                    <a:ext uri="{9D8B030D-6E8A-4147-A177-3AD203B41FA5}">
                      <a16:colId xmlns:a16="http://schemas.microsoft.com/office/drawing/2014/main" val="20000"/>
                    </a:ext>
                  </a:extLst>
                </a:gridCol>
                <a:gridCol w="1270950">
                  <a:extLst>
                    <a:ext uri="{9D8B030D-6E8A-4147-A177-3AD203B41FA5}">
                      <a16:colId xmlns:a16="http://schemas.microsoft.com/office/drawing/2014/main" val="20001"/>
                    </a:ext>
                  </a:extLst>
                </a:gridCol>
                <a:gridCol w="1212975">
                  <a:extLst>
                    <a:ext uri="{9D8B030D-6E8A-4147-A177-3AD203B41FA5}">
                      <a16:colId xmlns:a16="http://schemas.microsoft.com/office/drawing/2014/main" val="20002"/>
                    </a:ext>
                  </a:extLst>
                </a:gridCol>
                <a:gridCol w="1074775">
                  <a:extLst>
                    <a:ext uri="{9D8B030D-6E8A-4147-A177-3AD203B41FA5}">
                      <a16:colId xmlns:a16="http://schemas.microsoft.com/office/drawing/2014/main" val="20003"/>
                    </a:ext>
                  </a:extLst>
                </a:gridCol>
              </a:tblGrid>
              <a:tr h="295900">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81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44958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gridSpan="3">
                  <a:txBody>
                    <a:bodyPr/>
                    <a:lstStyle/>
                    <a:p>
                      <a:pPr marL="986155" marR="0" lvl="0" indent="0" algn="l" rtl="0">
                        <a:lnSpc>
                          <a:spcPct val="1125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EMPREVEL E.S.P.</a:t>
                      </a:r>
                      <a:endParaRPr sz="1200" u="none" strike="noStrike" cap="none">
                        <a:latin typeface="Verdana"/>
                        <a:ea typeface="Verdana"/>
                        <a:cs typeface="Verdana"/>
                        <a:sym typeface="Verdana"/>
                      </a:endParaRPr>
                    </a:p>
                  </a:txBody>
                  <a:tcPr marL="0" marR="0" marT="1117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796925">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latin typeface="Times New Roman"/>
                        <a:ea typeface="Times New Roman"/>
                        <a:cs typeface="Times New Roman"/>
                        <a:sym typeface="Times New Roman"/>
                      </a:endParaRPr>
                    </a:p>
                    <a:p>
                      <a:pPr marL="97790" marR="90170" lvl="0" indent="127635"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b="1" u="none" strike="noStrike" cap="none">
                        <a:latin typeface="Verdana"/>
                        <a:ea typeface="Verdana"/>
                        <a:cs typeface="Verdana"/>
                        <a:sym typeface="Verdana"/>
                      </a:endParaRPr>
                    </a:p>
                  </a:txBody>
                  <a:tcPr marL="0" marR="0" marT="387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latin typeface="Times New Roman"/>
                        <a:ea typeface="Times New Roman"/>
                        <a:cs typeface="Times New Roman"/>
                        <a:sym typeface="Times New Roman"/>
                      </a:endParaRPr>
                    </a:p>
                    <a:p>
                      <a:pPr marL="24130" marR="17780" lvl="0" indent="194945"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Noviembre de </a:t>
                      </a:r>
                      <a:r>
                        <a:rPr lang="es-CO" sz="1200" b="1" u="none" strike="noStrike" cap="none">
                          <a:solidFill>
                            <a:srgbClr val="001F5F"/>
                          </a:solidFill>
                        </a:rPr>
                        <a:t>2025</a:t>
                      </a:r>
                      <a:endParaRPr sz="1200" b="1" u="none" strike="noStrike" cap="none">
                        <a:solidFill>
                          <a:srgbClr val="FF0000"/>
                        </a:solidFill>
                        <a:latin typeface="Verdana"/>
                        <a:ea typeface="Verdana"/>
                        <a:cs typeface="Verdana"/>
                        <a:sym typeface="Verdana"/>
                      </a:endParaRPr>
                    </a:p>
                  </a:txBody>
                  <a:tcPr marL="0" marR="0" marT="387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latin typeface="Times New Roman"/>
                        <a:ea typeface="Times New Roman"/>
                        <a:cs typeface="Times New Roman"/>
                        <a:sym typeface="Times New Roman"/>
                      </a:endParaRPr>
                    </a:p>
                    <a:p>
                      <a:pPr marL="207645"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b="1" u="none" strike="noStrike" cap="none">
                        <a:latin typeface="Verdana"/>
                        <a:ea typeface="Verdana"/>
                        <a:cs typeface="Verdana"/>
                        <a:sym typeface="Verdana"/>
                      </a:endParaRPr>
                    </a:p>
                  </a:txBody>
                  <a:tcPr marL="0" marR="0" marT="1301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722625">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IANC</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57.2%</a:t>
                      </a:r>
                      <a:endParaRPr sz="1200" u="none" strike="noStrike" cap="none">
                        <a:latin typeface="Verdana"/>
                        <a:ea typeface="Verdana"/>
                        <a:cs typeface="Verdana"/>
                        <a:sym typeface="Verdana"/>
                      </a:endParaRPr>
                    </a:p>
                  </a:txBody>
                  <a:tcPr marL="0" marR="0" marT="933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60.046</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933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710575">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Micromedición</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79.6%</a:t>
                      </a:r>
                      <a:endParaRPr sz="1200" u="none" strike="noStrike" cap="none">
                        <a:latin typeface="Verdana"/>
                        <a:ea typeface="Verdana"/>
                        <a:cs typeface="Verdana"/>
                        <a:sym typeface="Verdana"/>
                      </a:endParaRPr>
                    </a:p>
                  </a:txBody>
                  <a:tcPr marL="0" marR="0" marT="8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a:t>
                      </a:r>
                      <a:r>
                        <a:rPr lang="es-CO" sz="1200" u="none" strike="noStrike" cap="none">
                          <a:solidFill>
                            <a:srgbClr val="001F5F"/>
                          </a:solidFill>
                        </a:rPr>
                        <a:t>9</a:t>
                      </a:r>
                      <a:r>
                        <a:rPr lang="es-CO" sz="1200" u="none" strike="noStrike" cap="none">
                          <a:solidFill>
                            <a:srgbClr val="001F5F"/>
                          </a:solidFill>
                          <a:latin typeface="Verdana"/>
                          <a:ea typeface="Verdana"/>
                          <a:cs typeface="Verdana"/>
                          <a:sym typeface="Verdana"/>
                        </a:rPr>
                        <a:t>.5</a:t>
                      </a:r>
                      <a:r>
                        <a:rPr lang="es-CO" sz="1200" u="none" strike="noStrike" cap="none">
                          <a:solidFill>
                            <a:srgbClr val="001F5F"/>
                          </a:solidFill>
                        </a:rPr>
                        <a:t>2</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8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710575">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IRCA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3.4%</a:t>
                      </a:r>
                      <a:endParaRPr sz="1200" u="none" strike="noStrike" cap="none">
                        <a:latin typeface="Verdana"/>
                        <a:ea typeface="Verdana"/>
                        <a:cs typeface="Verdana"/>
                        <a:sym typeface="Verdana"/>
                      </a:endParaRPr>
                    </a:p>
                  </a:txBody>
                  <a:tcPr marL="0" marR="0" marT="8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1.11</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8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710575">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Continuidad</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229870"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9.7 horas</a:t>
                      </a:r>
                      <a:endParaRPr sz="1200" u="none" strike="noStrike" cap="none">
                        <a:latin typeface="Verdana"/>
                        <a:ea typeface="Verdana"/>
                        <a:cs typeface="Verdana"/>
                        <a:sym typeface="Verdana"/>
                      </a:endParaRPr>
                    </a:p>
                  </a:txBody>
                  <a:tcPr marL="0" marR="0" marT="8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54940"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 19 </a:t>
                      </a:r>
                      <a:r>
                        <a:rPr lang="es-CO" sz="1200" u="none" strike="noStrike" cap="none">
                          <a:solidFill>
                            <a:srgbClr val="001F5F"/>
                          </a:solidFill>
                          <a:latin typeface="Verdana"/>
                          <a:ea typeface="Verdana"/>
                          <a:cs typeface="Verdana"/>
                          <a:sym typeface="Verdana"/>
                        </a:rPr>
                        <a:t>horas</a:t>
                      </a:r>
                      <a:endParaRPr sz="1200" u="none" strike="noStrike" cap="none">
                        <a:latin typeface="Verdana"/>
                        <a:ea typeface="Verdana"/>
                        <a:cs typeface="Verdana"/>
                        <a:sym typeface="Verdana"/>
                      </a:endParaRPr>
                    </a:p>
                  </a:txBody>
                  <a:tcPr marL="0" marR="0" marT="8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Reportes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84.4%</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a:t>
                      </a:r>
                      <a:r>
                        <a:rPr lang="es-CO" sz="1200" u="none" strike="noStrike" cap="none">
                          <a:solidFill>
                            <a:srgbClr val="001F5F"/>
                          </a:solidFill>
                        </a:rPr>
                        <a:t>9</a:t>
                      </a:r>
                      <a:r>
                        <a:rPr lang="es-CO" sz="1200" u="none" strike="noStrike" cap="none">
                          <a:solidFill>
                            <a:srgbClr val="001F5F"/>
                          </a:solidFill>
                          <a:latin typeface="Verdana"/>
                          <a:ea typeface="Verdana"/>
                          <a:cs typeface="Verdana"/>
                          <a:sym typeface="Verdana"/>
                        </a:rPr>
                        <a:t>.</a:t>
                      </a:r>
                      <a:r>
                        <a:rPr lang="es-CO" sz="1200" u="none" strike="noStrike" cap="none">
                          <a:solidFill>
                            <a:srgbClr val="001F5F"/>
                          </a:solidFill>
                        </a:rPr>
                        <a:t>92</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6"/>
                  </a:ext>
                </a:extLst>
              </a:tr>
            </a:tbl>
          </a:graphicData>
        </a:graphic>
      </p:graphicFrame>
      <p:pic>
        <p:nvPicPr>
          <p:cNvPr id="1554" name="Google Shape;1554;p37"/>
          <p:cNvPicPr preferRelativeResize="0"/>
          <p:nvPr/>
        </p:nvPicPr>
        <p:blipFill rotWithShape="1">
          <a:blip r:embed="rId3">
            <a:alphaModFix/>
          </a:blip>
          <a:srcRect/>
          <a:stretch/>
        </p:blipFill>
        <p:spPr>
          <a:xfrm>
            <a:off x="2110700" y="2402271"/>
            <a:ext cx="518205" cy="506012"/>
          </a:xfrm>
          <a:prstGeom prst="rect">
            <a:avLst/>
          </a:prstGeom>
          <a:noFill/>
          <a:ln>
            <a:noFill/>
          </a:ln>
        </p:spPr>
      </p:pic>
      <p:pic>
        <p:nvPicPr>
          <p:cNvPr id="1555" name="Google Shape;1555;p37"/>
          <p:cNvPicPr preferRelativeResize="0"/>
          <p:nvPr/>
        </p:nvPicPr>
        <p:blipFill rotWithShape="1">
          <a:blip r:embed="rId4">
            <a:alphaModFix/>
          </a:blip>
          <a:srcRect/>
          <a:stretch/>
        </p:blipFill>
        <p:spPr>
          <a:xfrm>
            <a:off x="2078132" y="3076956"/>
            <a:ext cx="532478" cy="537971"/>
          </a:xfrm>
          <a:prstGeom prst="rect">
            <a:avLst/>
          </a:prstGeom>
          <a:noFill/>
          <a:ln>
            <a:noFill/>
          </a:ln>
        </p:spPr>
      </p:pic>
      <p:pic>
        <p:nvPicPr>
          <p:cNvPr id="1556" name="Google Shape;1556;p37"/>
          <p:cNvPicPr preferRelativeResize="0"/>
          <p:nvPr/>
        </p:nvPicPr>
        <p:blipFill rotWithShape="1">
          <a:blip r:embed="rId5">
            <a:alphaModFix/>
          </a:blip>
          <a:srcRect/>
          <a:stretch/>
        </p:blipFill>
        <p:spPr>
          <a:xfrm>
            <a:off x="2074164" y="3774947"/>
            <a:ext cx="518159" cy="498347"/>
          </a:xfrm>
          <a:prstGeom prst="rect">
            <a:avLst/>
          </a:prstGeom>
          <a:noFill/>
          <a:ln>
            <a:noFill/>
          </a:ln>
        </p:spPr>
      </p:pic>
      <p:pic>
        <p:nvPicPr>
          <p:cNvPr id="1557" name="Google Shape;1557;p37"/>
          <p:cNvPicPr preferRelativeResize="0"/>
          <p:nvPr/>
        </p:nvPicPr>
        <p:blipFill rotWithShape="1">
          <a:blip r:embed="rId6">
            <a:alphaModFix/>
          </a:blip>
          <a:srcRect/>
          <a:stretch/>
        </p:blipFill>
        <p:spPr>
          <a:xfrm>
            <a:off x="2083030" y="4433315"/>
            <a:ext cx="519949" cy="507491"/>
          </a:xfrm>
          <a:prstGeom prst="rect">
            <a:avLst/>
          </a:prstGeom>
          <a:noFill/>
          <a:ln>
            <a:noFill/>
          </a:ln>
        </p:spPr>
      </p:pic>
      <p:pic>
        <p:nvPicPr>
          <p:cNvPr id="1558" name="Google Shape;1558;p37"/>
          <p:cNvPicPr preferRelativeResize="0"/>
          <p:nvPr/>
        </p:nvPicPr>
        <p:blipFill rotWithShape="1">
          <a:blip r:embed="rId4">
            <a:alphaModFix/>
          </a:blip>
          <a:srcRect/>
          <a:stretch/>
        </p:blipFill>
        <p:spPr>
          <a:xfrm>
            <a:off x="2059845" y="5000566"/>
            <a:ext cx="532478" cy="537971"/>
          </a:xfrm>
          <a:prstGeom prst="rect">
            <a:avLst/>
          </a:prstGeom>
          <a:noFill/>
          <a:ln>
            <a:noFill/>
          </a:ln>
        </p:spPr>
      </p:pic>
      <p:pic>
        <p:nvPicPr>
          <p:cNvPr id="1559" name="Google Shape;1559;p37"/>
          <p:cNvPicPr preferRelativeResize="0"/>
          <p:nvPr/>
        </p:nvPicPr>
        <p:blipFill rotWithShape="1">
          <a:blip r:embed="rId5">
            <a:alphaModFix/>
          </a:blip>
          <a:srcRect/>
          <a:stretch/>
        </p:blipFill>
        <p:spPr>
          <a:xfrm>
            <a:off x="2074164" y="5668078"/>
            <a:ext cx="518159" cy="499871"/>
          </a:xfrm>
          <a:prstGeom prst="rect">
            <a:avLst/>
          </a:prstGeom>
          <a:noFill/>
          <a:ln>
            <a:noFill/>
          </a:ln>
        </p:spPr>
      </p:pic>
      <p:grpSp>
        <p:nvGrpSpPr>
          <p:cNvPr id="1560" name="Google Shape;1560;p37"/>
          <p:cNvGrpSpPr/>
          <p:nvPr/>
        </p:nvGrpSpPr>
        <p:grpSpPr>
          <a:xfrm>
            <a:off x="5292355" y="2418758"/>
            <a:ext cx="696467" cy="594359"/>
            <a:chOff x="5001767" y="2401824"/>
            <a:chExt cx="696467" cy="594359"/>
          </a:xfrm>
        </p:grpSpPr>
        <p:pic>
          <p:nvPicPr>
            <p:cNvPr id="1561" name="Google Shape;1561;p37"/>
            <p:cNvPicPr preferRelativeResize="0"/>
            <p:nvPr/>
          </p:nvPicPr>
          <p:blipFill rotWithShape="1">
            <a:blip r:embed="rId7">
              <a:alphaModFix/>
            </a:blip>
            <a:srcRect/>
            <a:stretch/>
          </p:blipFill>
          <p:spPr>
            <a:xfrm>
              <a:off x="5001767" y="2401824"/>
              <a:ext cx="696467" cy="594359"/>
            </a:xfrm>
            <a:prstGeom prst="rect">
              <a:avLst/>
            </a:prstGeom>
            <a:noFill/>
            <a:ln>
              <a:noFill/>
            </a:ln>
          </p:spPr>
        </p:pic>
        <p:pic>
          <p:nvPicPr>
            <p:cNvPr id="1562" name="Google Shape;1562;p37"/>
            <p:cNvPicPr preferRelativeResize="0"/>
            <p:nvPr/>
          </p:nvPicPr>
          <p:blipFill rotWithShape="1">
            <a:blip r:embed="rId8">
              <a:alphaModFix/>
            </a:blip>
            <a:srcRect/>
            <a:stretch/>
          </p:blipFill>
          <p:spPr>
            <a:xfrm>
              <a:off x="5103875" y="2450592"/>
              <a:ext cx="541019" cy="438911"/>
            </a:xfrm>
            <a:prstGeom prst="rect">
              <a:avLst/>
            </a:prstGeom>
            <a:noFill/>
            <a:ln>
              <a:noFill/>
            </a:ln>
          </p:spPr>
        </p:pic>
      </p:grpSp>
      <p:grpSp>
        <p:nvGrpSpPr>
          <p:cNvPr id="1563" name="Google Shape;1563;p37"/>
          <p:cNvGrpSpPr/>
          <p:nvPr/>
        </p:nvGrpSpPr>
        <p:grpSpPr>
          <a:xfrm>
            <a:off x="5292227" y="3076956"/>
            <a:ext cx="696467" cy="594359"/>
            <a:chOff x="5001767" y="2401824"/>
            <a:chExt cx="696467" cy="594359"/>
          </a:xfrm>
        </p:grpSpPr>
        <p:pic>
          <p:nvPicPr>
            <p:cNvPr id="1564" name="Google Shape;1564;p37"/>
            <p:cNvPicPr preferRelativeResize="0"/>
            <p:nvPr/>
          </p:nvPicPr>
          <p:blipFill rotWithShape="1">
            <a:blip r:embed="rId7">
              <a:alphaModFix/>
            </a:blip>
            <a:srcRect/>
            <a:stretch/>
          </p:blipFill>
          <p:spPr>
            <a:xfrm>
              <a:off x="5001767" y="2401824"/>
              <a:ext cx="696467" cy="594359"/>
            </a:xfrm>
            <a:prstGeom prst="rect">
              <a:avLst/>
            </a:prstGeom>
            <a:noFill/>
            <a:ln>
              <a:noFill/>
            </a:ln>
          </p:spPr>
        </p:pic>
        <p:pic>
          <p:nvPicPr>
            <p:cNvPr id="1565" name="Google Shape;1565;p37"/>
            <p:cNvPicPr preferRelativeResize="0"/>
            <p:nvPr/>
          </p:nvPicPr>
          <p:blipFill rotWithShape="1">
            <a:blip r:embed="rId8">
              <a:alphaModFix/>
            </a:blip>
            <a:srcRect/>
            <a:stretch/>
          </p:blipFill>
          <p:spPr>
            <a:xfrm>
              <a:off x="5103875" y="2450592"/>
              <a:ext cx="541019" cy="438911"/>
            </a:xfrm>
            <a:prstGeom prst="rect">
              <a:avLst/>
            </a:prstGeom>
            <a:noFill/>
            <a:ln>
              <a:noFill/>
            </a:ln>
          </p:spPr>
        </p:pic>
      </p:grpSp>
      <p:grpSp>
        <p:nvGrpSpPr>
          <p:cNvPr id="1566" name="Google Shape;1566;p37"/>
          <p:cNvGrpSpPr/>
          <p:nvPr/>
        </p:nvGrpSpPr>
        <p:grpSpPr>
          <a:xfrm>
            <a:off x="5310995" y="3709741"/>
            <a:ext cx="696467" cy="594359"/>
            <a:chOff x="5001767" y="2401824"/>
            <a:chExt cx="696467" cy="594359"/>
          </a:xfrm>
        </p:grpSpPr>
        <p:pic>
          <p:nvPicPr>
            <p:cNvPr id="1567" name="Google Shape;1567;p37"/>
            <p:cNvPicPr preferRelativeResize="0"/>
            <p:nvPr/>
          </p:nvPicPr>
          <p:blipFill rotWithShape="1">
            <a:blip r:embed="rId7">
              <a:alphaModFix/>
            </a:blip>
            <a:srcRect/>
            <a:stretch/>
          </p:blipFill>
          <p:spPr>
            <a:xfrm>
              <a:off x="5001767" y="2401824"/>
              <a:ext cx="696467" cy="594359"/>
            </a:xfrm>
            <a:prstGeom prst="rect">
              <a:avLst/>
            </a:prstGeom>
            <a:noFill/>
            <a:ln>
              <a:noFill/>
            </a:ln>
          </p:spPr>
        </p:pic>
        <p:pic>
          <p:nvPicPr>
            <p:cNvPr id="1568" name="Google Shape;1568;p37"/>
            <p:cNvPicPr preferRelativeResize="0"/>
            <p:nvPr/>
          </p:nvPicPr>
          <p:blipFill rotWithShape="1">
            <a:blip r:embed="rId8">
              <a:alphaModFix/>
            </a:blip>
            <a:srcRect/>
            <a:stretch/>
          </p:blipFill>
          <p:spPr>
            <a:xfrm>
              <a:off x="5103875" y="2450592"/>
              <a:ext cx="541019" cy="438911"/>
            </a:xfrm>
            <a:prstGeom prst="rect">
              <a:avLst/>
            </a:prstGeom>
            <a:noFill/>
            <a:ln>
              <a:noFill/>
            </a:ln>
          </p:spPr>
        </p:pic>
      </p:grpSp>
      <p:grpSp>
        <p:nvGrpSpPr>
          <p:cNvPr id="1569" name="Google Shape;1569;p37"/>
          <p:cNvGrpSpPr/>
          <p:nvPr/>
        </p:nvGrpSpPr>
        <p:grpSpPr>
          <a:xfrm>
            <a:off x="5328318" y="4361806"/>
            <a:ext cx="696467" cy="594359"/>
            <a:chOff x="5001767" y="2401824"/>
            <a:chExt cx="696467" cy="594359"/>
          </a:xfrm>
        </p:grpSpPr>
        <p:pic>
          <p:nvPicPr>
            <p:cNvPr id="1570" name="Google Shape;1570;p37"/>
            <p:cNvPicPr preferRelativeResize="0"/>
            <p:nvPr/>
          </p:nvPicPr>
          <p:blipFill rotWithShape="1">
            <a:blip r:embed="rId7">
              <a:alphaModFix/>
            </a:blip>
            <a:srcRect/>
            <a:stretch/>
          </p:blipFill>
          <p:spPr>
            <a:xfrm>
              <a:off x="5001767" y="2401824"/>
              <a:ext cx="696467" cy="594359"/>
            </a:xfrm>
            <a:prstGeom prst="rect">
              <a:avLst/>
            </a:prstGeom>
            <a:noFill/>
            <a:ln>
              <a:noFill/>
            </a:ln>
          </p:spPr>
        </p:pic>
        <p:pic>
          <p:nvPicPr>
            <p:cNvPr id="1571" name="Google Shape;1571;p37"/>
            <p:cNvPicPr preferRelativeResize="0"/>
            <p:nvPr/>
          </p:nvPicPr>
          <p:blipFill rotWithShape="1">
            <a:blip r:embed="rId8">
              <a:alphaModFix/>
            </a:blip>
            <a:srcRect/>
            <a:stretch/>
          </p:blipFill>
          <p:spPr>
            <a:xfrm>
              <a:off x="5103875" y="2450592"/>
              <a:ext cx="541019" cy="438911"/>
            </a:xfrm>
            <a:prstGeom prst="rect">
              <a:avLst/>
            </a:prstGeom>
            <a:noFill/>
            <a:ln>
              <a:noFill/>
            </a:ln>
          </p:spPr>
        </p:pic>
      </p:grpSp>
      <p:pic>
        <p:nvPicPr>
          <p:cNvPr id="1572" name="Google Shape;1572;p37"/>
          <p:cNvPicPr preferRelativeResize="0"/>
          <p:nvPr/>
        </p:nvPicPr>
        <p:blipFill rotWithShape="1">
          <a:blip r:embed="rId9">
            <a:alphaModFix/>
          </a:blip>
          <a:srcRect/>
          <a:stretch/>
        </p:blipFill>
        <p:spPr>
          <a:xfrm>
            <a:off x="6783323" y="2580132"/>
            <a:ext cx="548639" cy="440435"/>
          </a:xfrm>
          <a:prstGeom prst="rect">
            <a:avLst/>
          </a:prstGeom>
          <a:noFill/>
          <a:ln>
            <a:noFill/>
          </a:ln>
        </p:spPr>
      </p:pic>
      <p:pic>
        <p:nvPicPr>
          <p:cNvPr id="1573" name="Google Shape;1573;p37"/>
          <p:cNvPicPr preferRelativeResize="0"/>
          <p:nvPr/>
        </p:nvPicPr>
        <p:blipFill rotWithShape="1">
          <a:blip r:embed="rId10">
            <a:alphaModFix/>
          </a:blip>
          <a:srcRect/>
          <a:stretch/>
        </p:blipFill>
        <p:spPr>
          <a:xfrm>
            <a:off x="6822947" y="3276600"/>
            <a:ext cx="469391" cy="409942"/>
          </a:xfrm>
          <a:prstGeom prst="rect">
            <a:avLst/>
          </a:prstGeom>
          <a:noFill/>
          <a:ln>
            <a:noFill/>
          </a:ln>
        </p:spPr>
      </p:pic>
      <p:pic>
        <p:nvPicPr>
          <p:cNvPr id="1574" name="Google Shape;1574;p37"/>
          <p:cNvPicPr preferRelativeResize="0"/>
          <p:nvPr/>
        </p:nvPicPr>
        <p:blipFill rotWithShape="1">
          <a:blip r:embed="rId11">
            <a:alphaModFix/>
          </a:blip>
          <a:srcRect/>
          <a:stretch/>
        </p:blipFill>
        <p:spPr>
          <a:xfrm>
            <a:off x="6815328" y="3995928"/>
            <a:ext cx="484631" cy="475487"/>
          </a:xfrm>
          <a:prstGeom prst="rect">
            <a:avLst/>
          </a:prstGeom>
          <a:noFill/>
          <a:ln>
            <a:noFill/>
          </a:ln>
        </p:spPr>
      </p:pic>
      <p:pic>
        <p:nvPicPr>
          <p:cNvPr id="1575" name="Google Shape;1575;p37"/>
          <p:cNvPicPr preferRelativeResize="0"/>
          <p:nvPr/>
        </p:nvPicPr>
        <p:blipFill rotWithShape="1">
          <a:blip r:embed="rId12">
            <a:alphaModFix/>
          </a:blip>
          <a:srcRect/>
          <a:stretch/>
        </p:blipFill>
        <p:spPr>
          <a:xfrm>
            <a:off x="6835140" y="4725923"/>
            <a:ext cx="443470" cy="417575"/>
          </a:xfrm>
          <a:prstGeom prst="rect">
            <a:avLst/>
          </a:prstGeom>
          <a:noFill/>
          <a:ln>
            <a:noFill/>
          </a:ln>
        </p:spPr>
      </p:pic>
      <p:pic>
        <p:nvPicPr>
          <p:cNvPr id="1576" name="Google Shape;1576;p37"/>
          <p:cNvPicPr preferRelativeResize="0"/>
          <p:nvPr/>
        </p:nvPicPr>
        <p:blipFill rotWithShape="1">
          <a:blip r:embed="rId13">
            <a:alphaModFix/>
          </a:blip>
          <a:srcRect/>
          <a:stretch/>
        </p:blipFill>
        <p:spPr>
          <a:xfrm>
            <a:off x="6705600" y="5411723"/>
            <a:ext cx="704087" cy="414515"/>
          </a:xfrm>
          <a:prstGeom prst="rect">
            <a:avLst/>
          </a:prstGeom>
          <a:noFill/>
          <a:ln>
            <a:noFill/>
          </a:ln>
        </p:spPr>
      </p:pic>
      <p:grpSp>
        <p:nvGrpSpPr>
          <p:cNvPr id="1577" name="Google Shape;1577;p37"/>
          <p:cNvGrpSpPr/>
          <p:nvPr/>
        </p:nvGrpSpPr>
        <p:grpSpPr>
          <a:xfrm>
            <a:off x="10614178" y="3180587"/>
            <a:ext cx="696467" cy="594359"/>
            <a:chOff x="5001767" y="2401824"/>
            <a:chExt cx="696467" cy="594359"/>
          </a:xfrm>
        </p:grpSpPr>
        <p:pic>
          <p:nvPicPr>
            <p:cNvPr id="1578" name="Google Shape;1578;p37"/>
            <p:cNvPicPr preferRelativeResize="0"/>
            <p:nvPr/>
          </p:nvPicPr>
          <p:blipFill rotWithShape="1">
            <a:blip r:embed="rId7">
              <a:alphaModFix/>
            </a:blip>
            <a:srcRect/>
            <a:stretch/>
          </p:blipFill>
          <p:spPr>
            <a:xfrm>
              <a:off x="5001767" y="2401824"/>
              <a:ext cx="696467" cy="594359"/>
            </a:xfrm>
            <a:prstGeom prst="rect">
              <a:avLst/>
            </a:prstGeom>
            <a:noFill/>
            <a:ln>
              <a:noFill/>
            </a:ln>
          </p:spPr>
        </p:pic>
        <p:pic>
          <p:nvPicPr>
            <p:cNvPr id="1579" name="Google Shape;1579;p37"/>
            <p:cNvPicPr preferRelativeResize="0"/>
            <p:nvPr/>
          </p:nvPicPr>
          <p:blipFill rotWithShape="1">
            <a:blip r:embed="rId8">
              <a:alphaModFix/>
            </a:blip>
            <a:srcRect/>
            <a:stretch/>
          </p:blipFill>
          <p:spPr>
            <a:xfrm>
              <a:off x="5103875" y="2450592"/>
              <a:ext cx="541019" cy="438911"/>
            </a:xfrm>
            <a:prstGeom prst="rect">
              <a:avLst/>
            </a:prstGeom>
            <a:noFill/>
            <a:ln>
              <a:noFill/>
            </a:ln>
          </p:spPr>
        </p:pic>
      </p:grpSp>
      <p:grpSp>
        <p:nvGrpSpPr>
          <p:cNvPr id="1580" name="Google Shape;1580;p37"/>
          <p:cNvGrpSpPr/>
          <p:nvPr/>
        </p:nvGrpSpPr>
        <p:grpSpPr>
          <a:xfrm>
            <a:off x="10603737" y="3905490"/>
            <a:ext cx="696467" cy="594359"/>
            <a:chOff x="5001767" y="2401824"/>
            <a:chExt cx="696467" cy="594359"/>
          </a:xfrm>
        </p:grpSpPr>
        <p:pic>
          <p:nvPicPr>
            <p:cNvPr id="1581" name="Google Shape;1581;p37"/>
            <p:cNvPicPr preferRelativeResize="0"/>
            <p:nvPr/>
          </p:nvPicPr>
          <p:blipFill rotWithShape="1">
            <a:blip r:embed="rId7">
              <a:alphaModFix/>
            </a:blip>
            <a:srcRect/>
            <a:stretch/>
          </p:blipFill>
          <p:spPr>
            <a:xfrm>
              <a:off x="5001767" y="2401824"/>
              <a:ext cx="696467" cy="594359"/>
            </a:xfrm>
            <a:prstGeom prst="rect">
              <a:avLst/>
            </a:prstGeom>
            <a:noFill/>
            <a:ln>
              <a:noFill/>
            </a:ln>
          </p:spPr>
        </p:pic>
        <p:pic>
          <p:nvPicPr>
            <p:cNvPr id="1582" name="Google Shape;1582;p37"/>
            <p:cNvPicPr preferRelativeResize="0"/>
            <p:nvPr/>
          </p:nvPicPr>
          <p:blipFill rotWithShape="1">
            <a:blip r:embed="rId8">
              <a:alphaModFix/>
            </a:blip>
            <a:srcRect/>
            <a:stretch/>
          </p:blipFill>
          <p:spPr>
            <a:xfrm>
              <a:off x="5103875" y="2450592"/>
              <a:ext cx="541019" cy="438911"/>
            </a:xfrm>
            <a:prstGeom prst="rect">
              <a:avLst/>
            </a:prstGeom>
            <a:noFill/>
            <a:ln>
              <a:noFill/>
            </a:ln>
          </p:spPr>
        </p:pic>
      </p:grpSp>
      <p:grpSp>
        <p:nvGrpSpPr>
          <p:cNvPr id="1583" name="Google Shape;1583;p37"/>
          <p:cNvGrpSpPr/>
          <p:nvPr/>
        </p:nvGrpSpPr>
        <p:grpSpPr>
          <a:xfrm>
            <a:off x="10698007" y="5269551"/>
            <a:ext cx="696467" cy="594359"/>
            <a:chOff x="5001767" y="2401824"/>
            <a:chExt cx="696467" cy="594359"/>
          </a:xfrm>
        </p:grpSpPr>
        <p:pic>
          <p:nvPicPr>
            <p:cNvPr id="1584" name="Google Shape;1584;p37"/>
            <p:cNvPicPr preferRelativeResize="0"/>
            <p:nvPr/>
          </p:nvPicPr>
          <p:blipFill rotWithShape="1">
            <a:blip r:embed="rId7">
              <a:alphaModFix/>
            </a:blip>
            <a:srcRect/>
            <a:stretch/>
          </p:blipFill>
          <p:spPr>
            <a:xfrm>
              <a:off x="5001767" y="2401824"/>
              <a:ext cx="696467" cy="594359"/>
            </a:xfrm>
            <a:prstGeom prst="rect">
              <a:avLst/>
            </a:prstGeom>
            <a:noFill/>
            <a:ln>
              <a:noFill/>
            </a:ln>
          </p:spPr>
        </p:pic>
        <p:pic>
          <p:nvPicPr>
            <p:cNvPr id="1585" name="Google Shape;1585;p37"/>
            <p:cNvPicPr preferRelativeResize="0"/>
            <p:nvPr/>
          </p:nvPicPr>
          <p:blipFill rotWithShape="1">
            <a:blip r:embed="rId8">
              <a:alphaModFix/>
            </a:blip>
            <a:srcRect/>
            <a:stretch/>
          </p:blipFill>
          <p:spPr>
            <a:xfrm>
              <a:off x="5103875" y="2450592"/>
              <a:ext cx="541019" cy="438911"/>
            </a:xfrm>
            <a:prstGeom prst="rect">
              <a:avLst/>
            </a:prstGeom>
            <a:noFill/>
            <a:ln>
              <a:noFill/>
            </a:ln>
          </p:spPr>
        </p:pic>
      </p:grpSp>
      <p:pic>
        <p:nvPicPr>
          <p:cNvPr id="1586" name="Google Shape;1586;p37" descr="QUIENES SOMOS | EMPREVEL"/>
          <p:cNvPicPr preferRelativeResize="0"/>
          <p:nvPr/>
        </p:nvPicPr>
        <p:blipFill rotWithShape="1">
          <a:blip r:embed="rId14">
            <a:alphaModFix/>
          </a:blip>
          <a:srcRect/>
          <a:stretch/>
        </p:blipFill>
        <p:spPr>
          <a:xfrm>
            <a:off x="2326084" y="31031"/>
            <a:ext cx="1369103" cy="1121427"/>
          </a:xfrm>
          <a:prstGeom prst="rect">
            <a:avLst/>
          </a:prstGeom>
          <a:noFill/>
          <a:ln>
            <a:noFill/>
          </a:ln>
        </p:spPr>
      </p:pic>
      <p:grpSp>
        <p:nvGrpSpPr>
          <p:cNvPr id="1587" name="Google Shape;1587;p37"/>
          <p:cNvGrpSpPr/>
          <p:nvPr/>
        </p:nvGrpSpPr>
        <p:grpSpPr>
          <a:xfrm>
            <a:off x="5310986" y="5000736"/>
            <a:ext cx="696467" cy="595884"/>
            <a:chOff x="4899659" y="2909316"/>
            <a:chExt cx="696467" cy="595884"/>
          </a:xfrm>
        </p:grpSpPr>
        <p:pic>
          <p:nvPicPr>
            <p:cNvPr id="1588" name="Google Shape;1588;p37"/>
            <p:cNvPicPr preferRelativeResize="0"/>
            <p:nvPr/>
          </p:nvPicPr>
          <p:blipFill rotWithShape="1">
            <a:blip r:embed="rId15">
              <a:alphaModFix/>
            </a:blip>
            <a:srcRect/>
            <a:stretch/>
          </p:blipFill>
          <p:spPr>
            <a:xfrm>
              <a:off x="4899659" y="2909316"/>
              <a:ext cx="696467" cy="595884"/>
            </a:xfrm>
            <a:prstGeom prst="rect">
              <a:avLst/>
            </a:prstGeom>
            <a:noFill/>
            <a:ln>
              <a:noFill/>
            </a:ln>
          </p:spPr>
        </p:pic>
        <p:pic>
          <p:nvPicPr>
            <p:cNvPr id="1589" name="Google Shape;1589;p37"/>
            <p:cNvPicPr preferRelativeResize="0"/>
            <p:nvPr/>
          </p:nvPicPr>
          <p:blipFill rotWithShape="1">
            <a:blip r:embed="rId16">
              <a:alphaModFix/>
            </a:blip>
            <a:srcRect/>
            <a:stretch/>
          </p:blipFill>
          <p:spPr>
            <a:xfrm>
              <a:off x="5001767" y="2958084"/>
              <a:ext cx="541019" cy="440435"/>
            </a:xfrm>
            <a:prstGeom prst="rect">
              <a:avLst/>
            </a:prstGeom>
            <a:noFill/>
            <a:ln>
              <a:noFill/>
            </a:ln>
          </p:spPr>
        </p:pic>
      </p:grpSp>
      <p:grpSp>
        <p:nvGrpSpPr>
          <p:cNvPr id="1590" name="Google Shape;1590;p37"/>
          <p:cNvGrpSpPr/>
          <p:nvPr/>
        </p:nvGrpSpPr>
        <p:grpSpPr>
          <a:xfrm rot="-5400000">
            <a:off x="5310990" y="5615578"/>
            <a:ext cx="696467" cy="594359"/>
            <a:chOff x="10594847" y="2859024"/>
            <a:chExt cx="696467" cy="594359"/>
          </a:xfrm>
        </p:grpSpPr>
        <p:pic>
          <p:nvPicPr>
            <p:cNvPr id="1591" name="Google Shape;1591;p37"/>
            <p:cNvPicPr preferRelativeResize="0"/>
            <p:nvPr/>
          </p:nvPicPr>
          <p:blipFill rotWithShape="1">
            <a:blip r:embed="rId7">
              <a:alphaModFix/>
            </a:blip>
            <a:srcRect/>
            <a:stretch/>
          </p:blipFill>
          <p:spPr>
            <a:xfrm>
              <a:off x="10594847" y="2859024"/>
              <a:ext cx="696467" cy="594359"/>
            </a:xfrm>
            <a:prstGeom prst="rect">
              <a:avLst/>
            </a:prstGeom>
            <a:noFill/>
            <a:ln>
              <a:noFill/>
            </a:ln>
          </p:spPr>
        </p:pic>
        <p:pic>
          <p:nvPicPr>
            <p:cNvPr id="1592" name="Google Shape;1592;p37"/>
            <p:cNvPicPr preferRelativeResize="0"/>
            <p:nvPr/>
          </p:nvPicPr>
          <p:blipFill rotWithShape="1">
            <a:blip r:embed="rId17">
              <a:alphaModFix/>
            </a:blip>
            <a:srcRect/>
            <a:stretch/>
          </p:blipFill>
          <p:spPr>
            <a:xfrm>
              <a:off x="10696955" y="2907792"/>
              <a:ext cx="541018" cy="438911"/>
            </a:xfrm>
            <a:prstGeom prst="rect">
              <a:avLst/>
            </a:prstGeom>
            <a:noFill/>
            <a:ln>
              <a:noFill/>
            </a:ln>
          </p:spPr>
        </p:pic>
      </p:grpSp>
      <p:grpSp>
        <p:nvGrpSpPr>
          <p:cNvPr id="1593" name="Google Shape;1593;p37"/>
          <p:cNvGrpSpPr/>
          <p:nvPr/>
        </p:nvGrpSpPr>
        <p:grpSpPr>
          <a:xfrm rot="-5400000">
            <a:off x="10638502" y="2404603"/>
            <a:ext cx="696467" cy="594359"/>
            <a:chOff x="10594847" y="2859024"/>
            <a:chExt cx="696467" cy="594359"/>
          </a:xfrm>
        </p:grpSpPr>
        <p:pic>
          <p:nvPicPr>
            <p:cNvPr id="1594" name="Google Shape;1594;p37"/>
            <p:cNvPicPr preferRelativeResize="0"/>
            <p:nvPr/>
          </p:nvPicPr>
          <p:blipFill rotWithShape="1">
            <a:blip r:embed="rId7">
              <a:alphaModFix/>
            </a:blip>
            <a:srcRect/>
            <a:stretch/>
          </p:blipFill>
          <p:spPr>
            <a:xfrm>
              <a:off x="10594847" y="2859024"/>
              <a:ext cx="696467" cy="594359"/>
            </a:xfrm>
            <a:prstGeom prst="rect">
              <a:avLst/>
            </a:prstGeom>
            <a:noFill/>
            <a:ln>
              <a:noFill/>
            </a:ln>
          </p:spPr>
        </p:pic>
        <p:pic>
          <p:nvPicPr>
            <p:cNvPr id="1595" name="Google Shape;1595;p37"/>
            <p:cNvPicPr preferRelativeResize="0"/>
            <p:nvPr/>
          </p:nvPicPr>
          <p:blipFill rotWithShape="1">
            <a:blip r:embed="rId17">
              <a:alphaModFix/>
            </a:blip>
            <a:srcRect/>
            <a:stretch/>
          </p:blipFill>
          <p:spPr>
            <a:xfrm>
              <a:off x="10696955" y="2907792"/>
              <a:ext cx="541018" cy="438911"/>
            </a:xfrm>
            <a:prstGeom prst="rect">
              <a:avLst/>
            </a:prstGeom>
            <a:noFill/>
            <a:ln>
              <a:noFill/>
            </a:ln>
          </p:spPr>
        </p:pic>
      </p:grpSp>
      <p:grpSp>
        <p:nvGrpSpPr>
          <p:cNvPr id="1596" name="Google Shape;1596;p37"/>
          <p:cNvGrpSpPr/>
          <p:nvPr/>
        </p:nvGrpSpPr>
        <p:grpSpPr>
          <a:xfrm rot="-5400000">
            <a:off x="10638502" y="4587516"/>
            <a:ext cx="696467" cy="594359"/>
            <a:chOff x="10594847" y="2859024"/>
            <a:chExt cx="696467" cy="594359"/>
          </a:xfrm>
        </p:grpSpPr>
        <p:pic>
          <p:nvPicPr>
            <p:cNvPr id="1597" name="Google Shape;1597;p37"/>
            <p:cNvPicPr preferRelativeResize="0"/>
            <p:nvPr/>
          </p:nvPicPr>
          <p:blipFill rotWithShape="1">
            <a:blip r:embed="rId7">
              <a:alphaModFix/>
            </a:blip>
            <a:srcRect/>
            <a:stretch/>
          </p:blipFill>
          <p:spPr>
            <a:xfrm>
              <a:off x="10594847" y="2859024"/>
              <a:ext cx="696467" cy="594359"/>
            </a:xfrm>
            <a:prstGeom prst="rect">
              <a:avLst/>
            </a:prstGeom>
            <a:noFill/>
            <a:ln>
              <a:noFill/>
            </a:ln>
          </p:spPr>
        </p:pic>
        <p:pic>
          <p:nvPicPr>
            <p:cNvPr id="1598" name="Google Shape;1598;p37"/>
            <p:cNvPicPr preferRelativeResize="0"/>
            <p:nvPr/>
          </p:nvPicPr>
          <p:blipFill rotWithShape="1">
            <a:blip r:embed="rId17">
              <a:alphaModFix/>
            </a:blip>
            <a:srcRect/>
            <a:stretch/>
          </p:blipFill>
          <p:spPr>
            <a:xfrm>
              <a:off x="10696955" y="2907792"/>
              <a:ext cx="541018" cy="438911"/>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38"/>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39</a:t>
            </a:fld>
            <a:endParaRPr/>
          </a:p>
        </p:txBody>
      </p:sp>
      <p:sp>
        <p:nvSpPr>
          <p:cNvPr id="1604" name="Google Shape;1604;p38"/>
          <p:cNvSpPr txBox="1"/>
          <p:nvPr/>
        </p:nvSpPr>
        <p:spPr>
          <a:xfrm>
            <a:off x="1018634" y="4479209"/>
            <a:ext cx="478919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MODALIDAD: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Con fines liquidatorios – etapa de administración temporal</a:t>
            </a:r>
            <a:endParaRPr sz="1400" b="0" i="0" u="none" strike="noStrike" cap="none">
              <a:solidFill>
                <a:srgbClr val="242853"/>
              </a:solidFill>
              <a:latin typeface="Verdana"/>
              <a:ea typeface="Verdana"/>
              <a:cs typeface="Verdana"/>
              <a:sym typeface="Verdana"/>
            </a:endParaRPr>
          </a:p>
        </p:txBody>
      </p:sp>
      <p:sp>
        <p:nvSpPr>
          <p:cNvPr id="1605" name="Google Shape;1605;p38"/>
          <p:cNvSpPr txBox="1"/>
          <p:nvPr/>
        </p:nvSpPr>
        <p:spPr>
          <a:xfrm>
            <a:off x="1018634" y="5281786"/>
            <a:ext cx="37266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4 años</a:t>
            </a:r>
            <a:endParaRPr sz="1400" b="1" i="0" u="none" strike="noStrike" cap="none">
              <a:solidFill>
                <a:schemeClr val="dk1"/>
              </a:solidFill>
              <a:latin typeface="Verdana"/>
              <a:ea typeface="Verdana"/>
              <a:cs typeface="Verdana"/>
              <a:sym typeface="Verdana"/>
            </a:endParaRPr>
          </a:p>
        </p:txBody>
      </p:sp>
      <p:sp>
        <p:nvSpPr>
          <p:cNvPr id="1606" name="Google Shape;1606;p38"/>
          <p:cNvSpPr txBox="1"/>
          <p:nvPr/>
        </p:nvSpPr>
        <p:spPr>
          <a:xfrm>
            <a:off x="1252521" y="3582140"/>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RESOLUCIÓN DE 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SSPD 20211000620935 del 31 de mayo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de 2021</a:t>
            </a:r>
            <a:endParaRPr sz="1400" b="0" i="0" u="none" strike="noStrike" cap="none">
              <a:solidFill>
                <a:srgbClr val="2F5496"/>
              </a:solidFill>
              <a:latin typeface="Verdana"/>
              <a:ea typeface="Verdana"/>
              <a:cs typeface="Verdana"/>
              <a:sym typeface="Verdana"/>
            </a:endParaRPr>
          </a:p>
        </p:txBody>
      </p:sp>
      <p:grpSp>
        <p:nvGrpSpPr>
          <p:cNvPr id="1607" name="Google Shape;1607;p38"/>
          <p:cNvGrpSpPr/>
          <p:nvPr/>
        </p:nvGrpSpPr>
        <p:grpSpPr>
          <a:xfrm>
            <a:off x="-535635" y="3729671"/>
            <a:ext cx="1485928" cy="110322"/>
            <a:chOff x="4951168" y="2845399"/>
            <a:chExt cx="1485928" cy="110322"/>
          </a:xfrm>
        </p:grpSpPr>
        <p:cxnSp>
          <p:nvCxnSpPr>
            <p:cNvPr id="1608" name="Google Shape;1608;p38"/>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609" name="Google Shape;1609;p38"/>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610" name="Google Shape;1610;p38"/>
          <p:cNvGrpSpPr/>
          <p:nvPr/>
        </p:nvGrpSpPr>
        <p:grpSpPr>
          <a:xfrm>
            <a:off x="-535635" y="4567871"/>
            <a:ext cx="1485928" cy="110322"/>
            <a:chOff x="4951168" y="2845399"/>
            <a:chExt cx="1485928" cy="110322"/>
          </a:xfrm>
        </p:grpSpPr>
        <p:cxnSp>
          <p:nvCxnSpPr>
            <p:cNvPr id="1611" name="Google Shape;1611;p38"/>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612" name="Google Shape;1612;p38"/>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613" name="Google Shape;1613;p38"/>
          <p:cNvGrpSpPr/>
          <p:nvPr/>
        </p:nvGrpSpPr>
        <p:grpSpPr>
          <a:xfrm>
            <a:off x="-535635" y="5386532"/>
            <a:ext cx="1485928" cy="110322"/>
            <a:chOff x="4951168" y="2845399"/>
            <a:chExt cx="1485928" cy="110322"/>
          </a:xfrm>
        </p:grpSpPr>
        <p:cxnSp>
          <p:nvCxnSpPr>
            <p:cNvPr id="1614" name="Google Shape;1614;p38"/>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615" name="Google Shape;1615;p38"/>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616" name="Google Shape;1616;p38"/>
          <p:cNvSpPr/>
          <p:nvPr/>
        </p:nvSpPr>
        <p:spPr>
          <a:xfrm rot="10800000" flipH="1">
            <a:off x="-84748" y="575077"/>
            <a:ext cx="759018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1617" name="Google Shape;1617;p38"/>
          <p:cNvSpPr txBox="1"/>
          <p:nvPr/>
        </p:nvSpPr>
        <p:spPr>
          <a:xfrm>
            <a:off x="944757" y="604202"/>
            <a:ext cx="5340197"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chemeClr val="lt1"/>
                </a:solidFill>
                <a:latin typeface="Verdana"/>
                <a:ea typeface="Verdana"/>
                <a:cs typeface="Verdana"/>
                <a:sym typeface="Verdana"/>
              </a:rPr>
              <a:t>P&amp;K S.A.S. ESP</a:t>
            </a:r>
            <a:endParaRPr sz="2400" b="1" i="1"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E8E8E8"/>
                </a:solidFill>
                <a:latin typeface="Verdana"/>
                <a:ea typeface="Verdana"/>
                <a:cs typeface="Verdana"/>
                <a:sym typeface="Verdana"/>
              </a:rPr>
              <a:t>Providencia y Santa Catalina Islas</a:t>
            </a:r>
            <a:endParaRPr sz="1400" b="1" i="1" u="none" strike="noStrike" cap="none">
              <a:solidFill>
                <a:schemeClr val="lt1"/>
              </a:solidFill>
              <a:latin typeface="Verdana"/>
              <a:ea typeface="Verdana"/>
              <a:cs typeface="Verdana"/>
              <a:sym typeface="Verdana"/>
            </a:endParaRPr>
          </a:p>
        </p:txBody>
      </p:sp>
      <p:pic>
        <p:nvPicPr>
          <p:cNvPr id="1618" name="Google Shape;1618;p38" descr="Logo empresa P&amp;K "/>
          <p:cNvPicPr preferRelativeResize="0"/>
          <p:nvPr/>
        </p:nvPicPr>
        <p:blipFill rotWithShape="1">
          <a:blip r:embed="rId3">
            <a:alphaModFix/>
          </a:blip>
          <a:srcRect/>
          <a:stretch/>
        </p:blipFill>
        <p:spPr>
          <a:xfrm>
            <a:off x="1924224" y="1819463"/>
            <a:ext cx="1615986" cy="1316581"/>
          </a:xfrm>
          <a:prstGeom prst="rect">
            <a:avLst/>
          </a:prstGeom>
          <a:noFill/>
          <a:ln>
            <a:noFill/>
          </a:ln>
        </p:spPr>
      </p:pic>
      <p:sp>
        <p:nvSpPr>
          <p:cNvPr id="1619" name="Google Shape;1619;p38"/>
          <p:cNvSpPr/>
          <p:nvPr/>
        </p:nvSpPr>
        <p:spPr>
          <a:xfrm>
            <a:off x="6818899" y="4712958"/>
            <a:ext cx="5034434" cy="1406726"/>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620" name="Google Shape;1620;p38"/>
          <p:cNvSpPr txBox="1"/>
          <p:nvPr/>
        </p:nvSpPr>
        <p:spPr>
          <a:xfrm>
            <a:off x="7571551" y="5391059"/>
            <a:ext cx="35907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Acta 001 de 24 de enero de 2020 de la Asamblea General Ordinaria de Accionistas.</a:t>
            </a:r>
            <a:endParaRPr sz="1400" b="0" i="0" u="none" strike="noStrike" cap="none">
              <a:solidFill>
                <a:srgbClr val="000000"/>
              </a:solidFill>
              <a:latin typeface="Arial"/>
              <a:ea typeface="Arial"/>
              <a:cs typeface="Arial"/>
              <a:sym typeface="Arial"/>
            </a:endParaRPr>
          </a:p>
        </p:txBody>
      </p:sp>
      <p:sp>
        <p:nvSpPr>
          <p:cNvPr id="1621" name="Google Shape;1621;p38"/>
          <p:cNvSpPr txBox="1"/>
          <p:nvPr/>
        </p:nvSpPr>
        <p:spPr>
          <a:xfrm>
            <a:off x="7571551" y="4374404"/>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Revisor Fiscal</a:t>
            </a:r>
            <a:endParaRPr sz="1400" b="0" i="0" u="none" strike="noStrike" cap="none">
              <a:solidFill>
                <a:srgbClr val="000000"/>
              </a:solidFill>
              <a:latin typeface="Arial"/>
              <a:ea typeface="Arial"/>
              <a:cs typeface="Arial"/>
              <a:sym typeface="Arial"/>
            </a:endParaRPr>
          </a:p>
        </p:txBody>
      </p:sp>
      <p:sp>
        <p:nvSpPr>
          <p:cNvPr id="1622" name="Google Shape;1622;p38"/>
          <p:cNvSpPr txBox="1"/>
          <p:nvPr/>
        </p:nvSpPr>
        <p:spPr>
          <a:xfrm>
            <a:off x="7578520" y="4818287"/>
            <a:ext cx="428178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Hadid Armando Fernández Fernández</a:t>
            </a:r>
            <a:endParaRPr sz="14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Contador público</a:t>
            </a:r>
            <a:endParaRPr sz="1400" b="0" i="0" u="none" strike="noStrike" cap="none">
              <a:solidFill>
                <a:srgbClr val="000000"/>
              </a:solidFill>
              <a:latin typeface="Arial"/>
              <a:ea typeface="Arial"/>
              <a:cs typeface="Arial"/>
              <a:sym typeface="Arial"/>
            </a:endParaRPr>
          </a:p>
        </p:txBody>
      </p:sp>
      <p:sp>
        <p:nvSpPr>
          <p:cNvPr id="1623" name="Google Shape;1623;p38"/>
          <p:cNvSpPr/>
          <p:nvPr/>
        </p:nvSpPr>
        <p:spPr>
          <a:xfrm>
            <a:off x="6096000" y="4227600"/>
            <a:ext cx="1475552" cy="1475552"/>
          </a:xfrm>
          <a:prstGeom prst="ellipse">
            <a:avLst/>
          </a:prstGeom>
          <a:solidFill>
            <a:srgbClr val="FB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24" name="Google Shape;1624;p38"/>
          <p:cNvPicPr preferRelativeResize="0"/>
          <p:nvPr/>
        </p:nvPicPr>
        <p:blipFill rotWithShape="1">
          <a:blip r:embed="rId4">
            <a:alphaModFix/>
          </a:blip>
          <a:srcRect/>
          <a:stretch/>
        </p:blipFill>
        <p:spPr>
          <a:xfrm>
            <a:off x="6155763" y="4287363"/>
            <a:ext cx="1356027" cy="1356027"/>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176"/>
              </a:srgbClr>
            </a:outerShdw>
          </a:effectLst>
        </p:spPr>
      </p:pic>
      <p:grpSp>
        <p:nvGrpSpPr>
          <p:cNvPr id="1625" name="Google Shape;1625;p38"/>
          <p:cNvGrpSpPr/>
          <p:nvPr/>
        </p:nvGrpSpPr>
        <p:grpSpPr>
          <a:xfrm>
            <a:off x="6097153" y="1765210"/>
            <a:ext cx="5756180" cy="2185822"/>
            <a:chOff x="6097153" y="1994066"/>
            <a:chExt cx="5756180" cy="2185822"/>
          </a:xfrm>
        </p:grpSpPr>
        <p:sp>
          <p:nvSpPr>
            <p:cNvPr id="1626" name="Google Shape;1626;p38"/>
            <p:cNvSpPr/>
            <p:nvPr/>
          </p:nvSpPr>
          <p:spPr>
            <a:xfrm>
              <a:off x="6818899" y="2503158"/>
              <a:ext cx="5034434" cy="1676730"/>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627" name="Google Shape;1627;p38"/>
            <p:cNvSpPr/>
            <p:nvPr/>
          </p:nvSpPr>
          <p:spPr>
            <a:xfrm>
              <a:off x="6097153" y="1994066"/>
              <a:ext cx="1475551" cy="1475551"/>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628" name="Google Shape;1628;p38"/>
            <p:cNvSpPr txBox="1"/>
            <p:nvPr/>
          </p:nvSpPr>
          <p:spPr>
            <a:xfrm>
              <a:off x="7559873" y="3310647"/>
              <a:ext cx="407457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20241000023365 del 18/01/2024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Posesión en el cargo: </a:t>
              </a:r>
              <a:r>
                <a:rPr lang="es-CO" sz="1200" b="0" i="1" u="none" strike="noStrike" cap="none">
                  <a:solidFill>
                    <a:srgbClr val="242853"/>
                  </a:solidFill>
                  <a:latin typeface="Verdana"/>
                  <a:ea typeface="Verdana"/>
                  <a:cs typeface="Verdana"/>
                  <a:sym typeface="Verdana"/>
                </a:rPr>
                <a:t>24/01/2024.</a:t>
              </a:r>
              <a:endParaRPr sz="1400" b="0" i="0" u="none" strike="noStrike" cap="none">
                <a:solidFill>
                  <a:srgbClr val="000000"/>
                </a:solidFill>
                <a:latin typeface="Arial"/>
                <a:ea typeface="Arial"/>
                <a:cs typeface="Arial"/>
                <a:sym typeface="Arial"/>
              </a:endParaRPr>
            </a:p>
          </p:txBody>
        </p:sp>
        <p:sp>
          <p:nvSpPr>
            <p:cNvPr id="1629" name="Google Shape;1629;p38"/>
            <p:cNvSpPr txBox="1"/>
            <p:nvPr/>
          </p:nvSpPr>
          <p:spPr>
            <a:xfrm>
              <a:off x="7571551" y="2522911"/>
              <a:ext cx="407458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Kathline Rebeca Rankin Bent</a:t>
              </a:r>
              <a:endParaRPr sz="14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Administradora de negocios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Especialista en servicios públicos</a:t>
              </a:r>
              <a:endParaRPr sz="1400" b="0" i="1" u="none" strike="noStrike" cap="none">
                <a:solidFill>
                  <a:srgbClr val="242853"/>
                </a:solidFill>
                <a:latin typeface="Verdana"/>
                <a:ea typeface="Verdana"/>
                <a:cs typeface="Verdana"/>
                <a:sym typeface="Verdana"/>
              </a:endParaRPr>
            </a:p>
          </p:txBody>
        </p:sp>
        <p:pic>
          <p:nvPicPr>
            <p:cNvPr id="1630" name="Google Shape;1630;p38"/>
            <p:cNvPicPr preferRelativeResize="0"/>
            <p:nvPr/>
          </p:nvPicPr>
          <p:blipFill rotWithShape="1">
            <a:blip r:embed="rId5">
              <a:alphaModFix/>
            </a:blip>
            <a:srcRect/>
            <a:stretch/>
          </p:blipFill>
          <p:spPr>
            <a:xfrm>
              <a:off x="6212638" y="2109551"/>
              <a:ext cx="1244580" cy="1244580"/>
            </a:xfrm>
            <a:prstGeom prst="rect">
              <a:avLst/>
            </a:prstGeom>
            <a:noFill/>
            <a:ln>
              <a:noFill/>
            </a:ln>
          </p:spPr>
        </p:pic>
        <p:sp>
          <p:nvSpPr>
            <p:cNvPr id="1631" name="Google Shape;1631;p38"/>
            <p:cNvSpPr/>
            <p:nvPr/>
          </p:nvSpPr>
          <p:spPr>
            <a:xfrm>
              <a:off x="6109983" y="1999631"/>
              <a:ext cx="1463019" cy="1463019"/>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632" name="Google Shape;1632;p38"/>
            <p:cNvSpPr txBox="1"/>
            <p:nvPr/>
          </p:nvSpPr>
          <p:spPr>
            <a:xfrm>
              <a:off x="7560644" y="2176155"/>
              <a:ext cx="41852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Agente Especial</a:t>
              </a:r>
              <a:endParaRPr sz="1400" b="0" i="0" u="none" strike="noStrike" cap="none">
                <a:solidFill>
                  <a:srgbClr val="000000"/>
                </a:solidFill>
                <a:latin typeface="Arial"/>
                <a:ea typeface="Arial"/>
                <a:cs typeface="Arial"/>
                <a:sym typeface="Arial"/>
              </a:endParaRPr>
            </a:p>
          </p:txBody>
        </p:sp>
        <p:pic>
          <p:nvPicPr>
            <p:cNvPr id="1633" name="Google Shape;1633;p38"/>
            <p:cNvPicPr preferRelativeResize="0"/>
            <p:nvPr/>
          </p:nvPicPr>
          <p:blipFill rotWithShape="1">
            <a:blip r:embed="rId6">
              <a:alphaModFix/>
            </a:blip>
            <a:srcRect/>
            <a:stretch/>
          </p:blipFill>
          <p:spPr>
            <a:xfrm>
              <a:off x="6158671" y="2048319"/>
              <a:ext cx="1365642" cy="1365642"/>
            </a:xfrm>
            <a:prstGeom prst="rect">
              <a:avLst/>
            </a:prstGeom>
            <a:noFill/>
            <a:ln>
              <a:noFill/>
            </a:ln>
          </p:spPr>
        </p:pic>
      </p:grpSp>
      <p:sp>
        <p:nvSpPr>
          <p:cNvPr id="1634" name="Google Shape;1634;p38"/>
          <p:cNvSpPr txBox="1"/>
          <p:nvPr/>
        </p:nvSpPr>
        <p:spPr>
          <a:xfrm>
            <a:off x="1031045" y="6050720"/>
            <a:ext cx="536969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a:t>
            </a:r>
            <a:r>
              <a:rPr lang="es-CO" sz="1400" b="0" i="0" u="none" strike="noStrike" cap="none">
                <a:solidFill>
                  <a:srgbClr val="242853"/>
                </a:solidFill>
                <a:latin typeface="Verdana"/>
                <a:ea typeface="Verdana"/>
                <a:cs typeface="Verdana"/>
                <a:sym typeface="Verdana"/>
              </a:rPr>
              <a:t> viabilidad financiera – inexistencia de un esquema tarifario diferencial para zona insular.</a:t>
            </a:r>
            <a:endParaRPr sz="1400" b="0" i="0" u="none" strike="noStrike" cap="none">
              <a:solidFill>
                <a:srgbClr val="242853"/>
              </a:solidFill>
              <a:latin typeface="Verdana"/>
              <a:ea typeface="Verdana"/>
              <a:cs typeface="Verdana"/>
              <a:sym typeface="Verdana"/>
            </a:endParaRPr>
          </a:p>
        </p:txBody>
      </p:sp>
      <p:grpSp>
        <p:nvGrpSpPr>
          <p:cNvPr id="1635" name="Google Shape;1635;p38"/>
          <p:cNvGrpSpPr/>
          <p:nvPr/>
        </p:nvGrpSpPr>
        <p:grpSpPr>
          <a:xfrm>
            <a:off x="-523223" y="6208415"/>
            <a:ext cx="1485928" cy="110322"/>
            <a:chOff x="4951168" y="2845399"/>
            <a:chExt cx="1485928" cy="110322"/>
          </a:xfrm>
        </p:grpSpPr>
        <p:cxnSp>
          <p:nvCxnSpPr>
            <p:cNvPr id="1636" name="Google Shape;1636;p38"/>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1637" name="Google Shape;1637;p38"/>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88"/>
          <p:cNvSpPr txBox="1">
            <a:spLocks noGrp="1"/>
          </p:cNvSpPr>
          <p:nvPr>
            <p:ph type="ctrTitle"/>
          </p:nvPr>
        </p:nvSpPr>
        <p:spPr>
          <a:xfrm>
            <a:off x="1524000" y="2518117"/>
            <a:ext cx="9144000" cy="15220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42853"/>
              </a:buClr>
              <a:buSzPts val="4400"/>
              <a:buFont typeface="Verdana"/>
              <a:buNone/>
            </a:pPr>
            <a:r>
              <a:rPr lang="es-CO" sz="4400" b="1">
                <a:solidFill>
                  <a:srgbClr val="242853"/>
                </a:solidFill>
              </a:rPr>
              <a:t>1.Esquema de toma de posesión </a:t>
            </a:r>
            <a:endParaRPr sz="4400" b="1">
              <a:solidFill>
                <a:srgbClr val="242853"/>
              </a:solidFill>
            </a:endParaRPr>
          </a:p>
        </p:txBody>
      </p:sp>
      <p:sp>
        <p:nvSpPr>
          <p:cNvPr id="333" name="Google Shape;333;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4</a:t>
            </a:fld>
            <a:endParaRPr/>
          </a:p>
        </p:txBody>
      </p:sp>
      <p:sp>
        <p:nvSpPr>
          <p:cNvPr id="334" name="Google Shape;334;p88"/>
          <p:cNvSpPr txBox="1"/>
          <p:nvPr/>
        </p:nvSpPr>
        <p:spPr>
          <a:xfrm>
            <a:off x="568410" y="4591298"/>
            <a:ext cx="777295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04040"/>
              </a:buClr>
              <a:buSzPts val="4300"/>
              <a:buFont typeface="Verdana"/>
              <a:buNone/>
            </a:pPr>
            <a:endParaRPr sz="4300" b="1" i="0" u="none" strike="noStrike" cap="none">
              <a:solidFill>
                <a:srgbClr val="404040"/>
              </a:solidFill>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39"/>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40</a:t>
            </a:fld>
            <a:endParaRPr/>
          </a:p>
        </p:txBody>
      </p:sp>
      <p:pic>
        <p:nvPicPr>
          <p:cNvPr id="1643" name="Google Shape;1643;p39"/>
          <p:cNvPicPr preferRelativeResize="0"/>
          <p:nvPr/>
        </p:nvPicPr>
        <p:blipFill rotWithShape="1">
          <a:blip r:embed="rId3">
            <a:alphaModFix/>
          </a:blip>
          <a:srcRect/>
          <a:stretch/>
        </p:blipFill>
        <p:spPr>
          <a:xfrm>
            <a:off x="351851" y="1632709"/>
            <a:ext cx="3274989" cy="4680000"/>
          </a:xfrm>
          <a:prstGeom prst="rect">
            <a:avLst/>
          </a:prstGeom>
          <a:noFill/>
          <a:ln>
            <a:noFill/>
          </a:ln>
        </p:spPr>
      </p:pic>
      <p:pic>
        <p:nvPicPr>
          <p:cNvPr id="1644" name="Google Shape;1644;p39"/>
          <p:cNvPicPr preferRelativeResize="0"/>
          <p:nvPr/>
        </p:nvPicPr>
        <p:blipFill rotWithShape="1">
          <a:blip r:embed="rId4">
            <a:alphaModFix/>
          </a:blip>
          <a:srcRect/>
          <a:stretch/>
        </p:blipFill>
        <p:spPr>
          <a:xfrm>
            <a:off x="4742513" y="3921927"/>
            <a:ext cx="323215" cy="323215"/>
          </a:xfrm>
          <a:prstGeom prst="rect">
            <a:avLst/>
          </a:prstGeom>
          <a:noFill/>
          <a:ln>
            <a:noFill/>
          </a:ln>
        </p:spPr>
      </p:pic>
      <p:graphicFrame>
        <p:nvGraphicFramePr>
          <p:cNvPr id="1645" name="Google Shape;1645;p39"/>
          <p:cNvGraphicFramePr/>
          <p:nvPr/>
        </p:nvGraphicFramePr>
        <p:xfrm>
          <a:off x="4144596" y="5062590"/>
          <a:ext cx="3000000" cy="3000000"/>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400" i="1" u="none" strike="noStrike" cap="none">
                        <a:solidFill>
                          <a:srgbClr val="242853"/>
                        </a:solidFill>
                      </a:endParaRPr>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i="1" u="none" strike="noStrike" cap="none">
                        <a:solidFill>
                          <a:srgbClr val="242853"/>
                        </a:solidFill>
                      </a:endParaRPr>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1646" name="Google Shape;1646;p39"/>
          <p:cNvGraphicFramePr/>
          <p:nvPr/>
        </p:nvGraphicFramePr>
        <p:xfrm>
          <a:off x="4144596" y="4544058"/>
          <a:ext cx="3000000" cy="3000000"/>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400" i="1" u="none" strike="noStrike" cap="none">
                        <a:solidFill>
                          <a:srgbClr val="242853"/>
                        </a:solidFill>
                      </a:endParaRPr>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i="1" u="none" strike="noStrike" cap="none">
                        <a:solidFill>
                          <a:srgbClr val="242853"/>
                        </a:solidFill>
                      </a:endParaRPr>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1647" name="Google Shape;1647;p39"/>
          <p:cNvSpPr txBox="1"/>
          <p:nvPr/>
        </p:nvSpPr>
        <p:spPr>
          <a:xfrm>
            <a:off x="4653171" y="4602243"/>
            <a:ext cx="1066604" cy="3455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Habitantes</a:t>
            </a:r>
            <a:endParaRPr sz="1050" b="0" i="0" u="none" strike="noStrike" cap="none">
              <a:solidFill>
                <a:srgbClr val="242853"/>
              </a:solidFill>
              <a:latin typeface="Verdana"/>
              <a:ea typeface="Verdana"/>
              <a:cs typeface="Verdana"/>
              <a:sym typeface="Verdana"/>
            </a:endParaRPr>
          </a:p>
        </p:txBody>
      </p:sp>
      <p:sp>
        <p:nvSpPr>
          <p:cNvPr id="1648" name="Google Shape;1648;p39"/>
          <p:cNvSpPr txBox="1"/>
          <p:nvPr/>
        </p:nvSpPr>
        <p:spPr>
          <a:xfrm>
            <a:off x="5670189" y="4662772"/>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400" b="1" i="1" u="none" strike="noStrike" cap="none">
                <a:solidFill>
                  <a:srgbClr val="242853"/>
                </a:solidFill>
                <a:latin typeface="Verdana"/>
                <a:ea typeface="Verdana"/>
                <a:cs typeface="Verdana"/>
                <a:sym typeface="Verdana"/>
              </a:rPr>
              <a:t>5.936</a:t>
            </a:r>
            <a:endParaRPr sz="1400" b="1" i="1" u="none" strike="noStrike" cap="none">
              <a:solidFill>
                <a:srgbClr val="242853"/>
              </a:solidFill>
              <a:latin typeface="Verdana"/>
              <a:ea typeface="Verdana"/>
              <a:cs typeface="Verdana"/>
              <a:sym typeface="Verdana"/>
            </a:endParaRPr>
          </a:p>
        </p:txBody>
      </p:sp>
      <p:pic>
        <p:nvPicPr>
          <p:cNvPr id="1649" name="Google Shape;1649;p39"/>
          <p:cNvPicPr preferRelativeResize="0"/>
          <p:nvPr/>
        </p:nvPicPr>
        <p:blipFill rotWithShape="1">
          <a:blip r:embed="rId5">
            <a:alphaModFix/>
          </a:blip>
          <a:srcRect/>
          <a:stretch/>
        </p:blipFill>
        <p:spPr>
          <a:xfrm>
            <a:off x="4220899" y="4618283"/>
            <a:ext cx="323790" cy="323057"/>
          </a:xfrm>
          <a:prstGeom prst="rect">
            <a:avLst/>
          </a:prstGeom>
          <a:noFill/>
          <a:ln>
            <a:noFill/>
          </a:ln>
        </p:spPr>
      </p:pic>
      <p:sp>
        <p:nvSpPr>
          <p:cNvPr id="1650" name="Google Shape;1650;p39"/>
          <p:cNvSpPr txBox="1"/>
          <p:nvPr/>
        </p:nvSpPr>
        <p:spPr>
          <a:xfrm>
            <a:off x="4653171" y="5125860"/>
            <a:ext cx="1066604" cy="3455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Domicilios</a:t>
            </a:r>
            <a:endParaRPr sz="1050" b="0" i="0" u="none" strike="noStrike" cap="none">
              <a:solidFill>
                <a:srgbClr val="242853"/>
              </a:solidFill>
              <a:latin typeface="Verdana"/>
              <a:ea typeface="Verdana"/>
              <a:cs typeface="Verdana"/>
              <a:sym typeface="Verdana"/>
            </a:endParaRPr>
          </a:p>
        </p:txBody>
      </p:sp>
      <p:sp>
        <p:nvSpPr>
          <p:cNvPr id="1651" name="Google Shape;1651;p39"/>
          <p:cNvSpPr txBox="1"/>
          <p:nvPr/>
        </p:nvSpPr>
        <p:spPr>
          <a:xfrm>
            <a:off x="5670189" y="5183472"/>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400" b="1" i="1" u="none" strike="noStrike" cap="none">
                <a:solidFill>
                  <a:srgbClr val="242853"/>
                </a:solidFill>
                <a:latin typeface="Verdana"/>
                <a:ea typeface="Verdana"/>
                <a:cs typeface="Verdana"/>
                <a:sym typeface="Verdana"/>
              </a:rPr>
              <a:t>2.476</a:t>
            </a:r>
            <a:endParaRPr sz="1400" b="1" i="1" u="none" strike="noStrike" cap="none">
              <a:solidFill>
                <a:srgbClr val="242853"/>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400" b="1" i="1" u="none" strike="noStrike" cap="none">
              <a:solidFill>
                <a:srgbClr val="242853"/>
              </a:solidFill>
              <a:latin typeface="Verdana"/>
              <a:ea typeface="Verdana"/>
              <a:cs typeface="Verdana"/>
              <a:sym typeface="Verdana"/>
            </a:endParaRPr>
          </a:p>
        </p:txBody>
      </p:sp>
      <p:pic>
        <p:nvPicPr>
          <p:cNvPr id="1652" name="Google Shape;1652;p39"/>
          <p:cNvPicPr preferRelativeResize="0"/>
          <p:nvPr/>
        </p:nvPicPr>
        <p:blipFill rotWithShape="1">
          <a:blip r:embed="rId6">
            <a:alphaModFix/>
          </a:blip>
          <a:srcRect/>
          <a:stretch/>
        </p:blipFill>
        <p:spPr>
          <a:xfrm>
            <a:off x="4220899" y="5139071"/>
            <a:ext cx="323790" cy="323413"/>
          </a:xfrm>
          <a:prstGeom prst="rect">
            <a:avLst/>
          </a:prstGeom>
          <a:noFill/>
          <a:ln>
            <a:noFill/>
          </a:ln>
        </p:spPr>
      </p:pic>
      <p:sp>
        <p:nvSpPr>
          <p:cNvPr id="1653" name="Google Shape;1653;p39"/>
          <p:cNvSpPr/>
          <p:nvPr/>
        </p:nvSpPr>
        <p:spPr>
          <a:xfrm>
            <a:off x="7827046" y="1268918"/>
            <a:ext cx="4070400" cy="5016300"/>
          </a:xfrm>
          <a:prstGeom prst="roundRect">
            <a:avLst>
              <a:gd name="adj" fmla="val 4602"/>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00" b="1" i="1" u="none" strike="noStrike" cap="none">
              <a:solidFill>
                <a:srgbClr val="242853"/>
              </a:solidFill>
              <a:latin typeface="Verdana"/>
              <a:ea typeface="Verdana"/>
              <a:cs typeface="Verdana"/>
              <a:sym typeface="Verdana"/>
            </a:endParaRPr>
          </a:p>
        </p:txBody>
      </p:sp>
      <p:sp>
        <p:nvSpPr>
          <p:cNvPr id="1654" name="Google Shape;1654;p39"/>
          <p:cNvSpPr/>
          <p:nvPr/>
        </p:nvSpPr>
        <p:spPr>
          <a:xfrm>
            <a:off x="8798621" y="3783553"/>
            <a:ext cx="2738400" cy="3303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12 Administrativos</a:t>
            </a:r>
            <a:endParaRPr sz="1400" b="1" i="1" u="none" strike="noStrike" cap="none">
              <a:solidFill>
                <a:srgbClr val="242853"/>
              </a:solidFill>
              <a:latin typeface="Verdana"/>
              <a:ea typeface="Verdana"/>
              <a:cs typeface="Verdana"/>
              <a:sym typeface="Verdana"/>
            </a:endParaRPr>
          </a:p>
        </p:txBody>
      </p:sp>
      <p:sp>
        <p:nvSpPr>
          <p:cNvPr id="1655" name="Google Shape;1655;p39"/>
          <p:cNvSpPr/>
          <p:nvPr/>
        </p:nvSpPr>
        <p:spPr>
          <a:xfrm>
            <a:off x="8798621" y="3120181"/>
            <a:ext cx="2738400" cy="3303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46 Operativos</a:t>
            </a:r>
            <a:endParaRPr sz="1400" b="1" i="1" u="none" strike="noStrike" cap="none">
              <a:solidFill>
                <a:srgbClr val="242853"/>
              </a:solidFill>
              <a:latin typeface="Verdana"/>
              <a:ea typeface="Verdana"/>
              <a:cs typeface="Verdana"/>
              <a:sym typeface="Verdana"/>
            </a:endParaRPr>
          </a:p>
        </p:txBody>
      </p:sp>
      <p:sp>
        <p:nvSpPr>
          <p:cNvPr id="1656" name="Google Shape;1656;p39"/>
          <p:cNvSpPr/>
          <p:nvPr/>
        </p:nvSpPr>
        <p:spPr>
          <a:xfrm>
            <a:off x="8798621" y="2516677"/>
            <a:ext cx="2738400" cy="3303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1 Directivo</a:t>
            </a:r>
            <a:endParaRPr sz="1400" b="1" i="1" u="none" strike="noStrike" cap="none">
              <a:solidFill>
                <a:srgbClr val="242853"/>
              </a:solidFill>
              <a:latin typeface="Verdana"/>
              <a:ea typeface="Verdana"/>
              <a:cs typeface="Verdana"/>
              <a:sym typeface="Verdana"/>
            </a:endParaRPr>
          </a:p>
        </p:txBody>
      </p:sp>
      <p:sp>
        <p:nvSpPr>
          <p:cNvPr id="1657" name="Google Shape;1657;p39"/>
          <p:cNvSpPr txBox="1"/>
          <p:nvPr/>
        </p:nvSpPr>
        <p:spPr>
          <a:xfrm>
            <a:off x="8811380" y="4229657"/>
            <a:ext cx="2738400" cy="1416000"/>
          </a:xfrm>
          <a:prstGeom prst="rect">
            <a:avLst/>
          </a:prstGeom>
          <a:noFill/>
          <a:ln>
            <a:noFill/>
          </a:ln>
        </p:spPr>
        <p:txBody>
          <a:bodyPr spcFirstLastPara="1" wrap="square" lIns="91425" tIns="45700" rIns="91425" bIns="45700" anchor="t" anchorCtr="0">
            <a:spAutoFit/>
          </a:bodyPr>
          <a:lstStyle/>
          <a:p>
            <a:pPr marL="0" marR="0" lvl="0" indent="7938" algn="l" rtl="0">
              <a:lnSpc>
                <a:spcPct val="100000"/>
              </a:lnSpc>
              <a:spcBef>
                <a:spcPts val="0"/>
              </a:spcBef>
              <a:spcAft>
                <a:spcPts val="0"/>
              </a:spcAft>
              <a:buClr>
                <a:srgbClr val="000000"/>
              </a:buClr>
              <a:buSzPts val="1400"/>
              <a:buFont typeface="Arial"/>
              <a:buNone/>
            </a:pPr>
            <a:r>
              <a:rPr lang="es-CO" sz="1400" b="1" i="1" u="none" strike="noStrike" cap="none">
                <a:solidFill>
                  <a:srgbClr val="2181C1"/>
                </a:solidFill>
                <a:latin typeface="Verdana"/>
                <a:ea typeface="Verdana"/>
                <a:cs typeface="Verdana"/>
                <a:sym typeface="Verdana"/>
              </a:rPr>
              <a:t>Total de personal </a:t>
            </a:r>
            <a:r>
              <a:rPr lang="es-CO" sz="1400" b="1" i="1" u="none" strike="noStrike" cap="none">
                <a:solidFill>
                  <a:srgbClr val="242853"/>
                </a:solidFill>
                <a:latin typeface="Verdana"/>
                <a:ea typeface="Verdana"/>
                <a:cs typeface="Verdana"/>
                <a:sym typeface="Verdana"/>
              </a:rPr>
              <a:t>59</a:t>
            </a:r>
            <a:endParaRPr sz="1400" b="0" i="0" u="none" strike="noStrike" cap="none">
              <a:solidFill>
                <a:srgbClr val="000000"/>
              </a:solidFill>
              <a:latin typeface="Arial"/>
              <a:ea typeface="Arial"/>
              <a:cs typeface="Arial"/>
              <a:sym typeface="Arial"/>
            </a:endParaRPr>
          </a:p>
          <a:p>
            <a:pPr marL="0" marR="0" lvl="0" indent="7938" algn="l" rtl="0">
              <a:lnSpc>
                <a:spcPct val="100000"/>
              </a:lnSpc>
              <a:spcBef>
                <a:spcPts val="0"/>
              </a:spcBef>
              <a:spcAft>
                <a:spcPts val="0"/>
              </a:spcAft>
              <a:buClr>
                <a:srgbClr val="000000"/>
              </a:buClr>
              <a:buSzPts val="1400"/>
              <a:buFont typeface="Arial"/>
              <a:buNone/>
            </a:pPr>
            <a:endParaRPr sz="1400" b="1" i="1" u="none" strike="noStrike" cap="none">
              <a:solidFill>
                <a:srgbClr val="2181C1"/>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Contratistas de prestación de servicios: 7</a:t>
            </a:r>
            <a:endParaRPr sz="1500" b="1" i="0" u="none" strike="noStrike" cap="none">
              <a:solidFill>
                <a:srgbClr val="FF0000"/>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endParaRPr sz="1500" b="1" i="0"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r>
              <a:rPr lang="es-CO" sz="1500" b="1" i="0" u="none" strike="noStrike" cap="none">
                <a:solidFill>
                  <a:srgbClr val="242853"/>
                </a:solidFill>
                <a:latin typeface="Verdana"/>
                <a:ea typeface="Verdana"/>
                <a:cs typeface="Verdana"/>
                <a:sym typeface="Verdana"/>
              </a:rPr>
              <a:t>Sindicatos: </a:t>
            </a:r>
            <a:r>
              <a:rPr lang="es-CO" sz="1400" b="1" i="1" u="none" strike="noStrike" cap="none">
                <a:solidFill>
                  <a:srgbClr val="242853"/>
                </a:solidFill>
                <a:latin typeface="Verdana"/>
                <a:ea typeface="Verdana"/>
                <a:cs typeface="Verdana"/>
                <a:sym typeface="Verdana"/>
              </a:rPr>
              <a:t>0</a:t>
            </a:r>
            <a:endParaRPr sz="1400" b="0" i="0" u="none" strike="noStrike" cap="none">
              <a:solidFill>
                <a:srgbClr val="000000"/>
              </a:solidFill>
              <a:latin typeface="Arial"/>
              <a:ea typeface="Arial"/>
              <a:cs typeface="Arial"/>
              <a:sym typeface="Arial"/>
            </a:endParaRPr>
          </a:p>
        </p:txBody>
      </p:sp>
      <p:sp>
        <p:nvSpPr>
          <p:cNvPr id="1658" name="Google Shape;1658;p39"/>
          <p:cNvSpPr/>
          <p:nvPr/>
        </p:nvSpPr>
        <p:spPr>
          <a:xfrm>
            <a:off x="8394148" y="2382053"/>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659" name="Google Shape;1659;p39"/>
          <p:cNvSpPr/>
          <p:nvPr/>
        </p:nvSpPr>
        <p:spPr>
          <a:xfrm>
            <a:off x="8394148" y="3001814"/>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660" name="Google Shape;1660;p39"/>
          <p:cNvSpPr/>
          <p:nvPr/>
        </p:nvSpPr>
        <p:spPr>
          <a:xfrm>
            <a:off x="8394148" y="3630153"/>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61" name="Google Shape;1661;p39"/>
          <p:cNvPicPr preferRelativeResize="0"/>
          <p:nvPr/>
        </p:nvPicPr>
        <p:blipFill rotWithShape="1">
          <a:blip r:embed="rId7">
            <a:alphaModFix/>
          </a:blip>
          <a:srcRect/>
          <a:stretch/>
        </p:blipFill>
        <p:spPr>
          <a:xfrm>
            <a:off x="8489148" y="2483611"/>
            <a:ext cx="351357" cy="351357"/>
          </a:xfrm>
          <a:prstGeom prst="rect">
            <a:avLst/>
          </a:prstGeom>
          <a:noFill/>
          <a:ln>
            <a:noFill/>
          </a:ln>
        </p:spPr>
      </p:pic>
      <p:pic>
        <p:nvPicPr>
          <p:cNvPr id="1662" name="Google Shape;1662;p39"/>
          <p:cNvPicPr preferRelativeResize="0"/>
          <p:nvPr/>
        </p:nvPicPr>
        <p:blipFill rotWithShape="1">
          <a:blip r:embed="rId8">
            <a:alphaModFix/>
          </a:blip>
          <a:srcRect/>
          <a:stretch/>
        </p:blipFill>
        <p:spPr>
          <a:xfrm>
            <a:off x="8531031" y="3084019"/>
            <a:ext cx="267590" cy="346703"/>
          </a:xfrm>
          <a:prstGeom prst="rect">
            <a:avLst/>
          </a:prstGeom>
          <a:noFill/>
          <a:ln>
            <a:noFill/>
          </a:ln>
        </p:spPr>
      </p:pic>
      <p:pic>
        <p:nvPicPr>
          <p:cNvPr id="1663" name="Google Shape;1663;p39"/>
          <p:cNvPicPr preferRelativeResize="0"/>
          <p:nvPr/>
        </p:nvPicPr>
        <p:blipFill rotWithShape="1">
          <a:blip r:embed="rId9">
            <a:alphaModFix/>
          </a:blip>
          <a:srcRect/>
          <a:stretch/>
        </p:blipFill>
        <p:spPr>
          <a:xfrm>
            <a:off x="8489148" y="3740419"/>
            <a:ext cx="351357" cy="318781"/>
          </a:xfrm>
          <a:prstGeom prst="rect">
            <a:avLst/>
          </a:prstGeom>
          <a:noFill/>
          <a:ln>
            <a:noFill/>
          </a:ln>
        </p:spPr>
      </p:pic>
      <p:sp>
        <p:nvSpPr>
          <p:cNvPr id="1664" name="Google Shape;1664;p39"/>
          <p:cNvSpPr txBox="1"/>
          <p:nvPr/>
        </p:nvSpPr>
        <p:spPr>
          <a:xfrm>
            <a:off x="8489148" y="1706052"/>
            <a:ext cx="268695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0" u="none" strike="noStrike" cap="none">
                <a:solidFill>
                  <a:srgbClr val="242853"/>
                </a:solidFill>
                <a:latin typeface="Verdana"/>
                <a:ea typeface="Verdana"/>
                <a:cs typeface="Verdana"/>
                <a:sym typeface="Verdana"/>
              </a:rPr>
              <a:t>Planta de personal</a:t>
            </a:r>
            <a:endParaRPr sz="1400" b="0" i="0" u="none" strike="noStrike" cap="none">
              <a:solidFill>
                <a:srgbClr val="000000"/>
              </a:solidFill>
              <a:latin typeface="Arial"/>
              <a:ea typeface="Arial"/>
              <a:cs typeface="Arial"/>
              <a:sym typeface="Arial"/>
            </a:endParaRPr>
          </a:p>
        </p:txBody>
      </p:sp>
      <p:sp>
        <p:nvSpPr>
          <p:cNvPr id="1665" name="Google Shape;1665;p39"/>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P&amp;K S.A.S. ESP</a:t>
            </a:r>
            <a:endParaRPr sz="1000" b="1" i="1" u="none" strike="noStrike" cap="none">
              <a:solidFill>
                <a:srgbClr val="A5A5A5"/>
              </a:solidFill>
              <a:latin typeface="Verdana"/>
              <a:ea typeface="Verdana"/>
              <a:cs typeface="Verdana"/>
              <a:sym typeface="Verdana"/>
            </a:endParaRPr>
          </a:p>
        </p:txBody>
      </p:sp>
      <p:sp>
        <p:nvSpPr>
          <p:cNvPr id="1666" name="Google Shape;1666;p39"/>
          <p:cNvSpPr/>
          <p:nvPr/>
        </p:nvSpPr>
        <p:spPr>
          <a:xfrm rot="10800000" flipH="1">
            <a:off x="-84748" y="556749"/>
            <a:ext cx="6902237"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667" name="Google Shape;1667;p39"/>
          <p:cNvSpPr txBox="1"/>
          <p:nvPr/>
        </p:nvSpPr>
        <p:spPr>
          <a:xfrm>
            <a:off x="862997" y="655940"/>
            <a:ext cx="52517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Datos generales relevantes de la E.S.P.</a:t>
            </a:r>
            <a:endParaRPr sz="1400" b="0" i="0" u="none" strike="noStrike" cap="none">
              <a:solidFill>
                <a:srgbClr val="000000"/>
              </a:solidFill>
              <a:latin typeface="Arial"/>
              <a:ea typeface="Arial"/>
              <a:cs typeface="Arial"/>
              <a:sym typeface="Arial"/>
            </a:endParaRPr>
          </a:p>
        </p:txBody>
      </p:sp>
      <p:pic>
        <p:nvPicPr>
          <p:cNvPr id="1668" name="Google Shape;1668;p39" descr="Logo empresa P&amp;K "/>
          <p:cNvPicPr preferRelativeResize="0"/>
          <p:nvPr/>
        </p:nvPicPr>
        <p:blipFill rotWithShape="1">
          <a:blip r:embed="rId10">
            <a:alphaModFix/>
          </a:blip>
          <a:srcRect/>
          <a:stretch/>
        </p:blipFill>
        <p:spPr>
          <a:xfrm>
            <a:off x="4653171" y="2188753"/>
            <a:ext cx="1615986" cy="131658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40"/>
          <p:cNvSpPr/>
          <p:nvPr/>
        </p:nvSpPr>
        <p:spPr>
          <a:xfrm>
            <a:off x="4498724" y="1706738"/>
            <a:ext cx="7329300" cy="656400"/>
          </a:xfrm>
          <a:prstGeom prst="roundRect">
            <a:avLst>
              <a:gd name="adj" fmla="val 10985"/>
            </a:avLst>
          </a:prstGeom>
          <a:solidFill>
            <a:srgbClr val="F2F2F2"/>
          </a:solidFill>
          <a:ln w="2857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Superada: </a:t>
            </a:r>
            <a:r>
              <a:rPr lang="es-CO" sz="1100" b="0" i="0" u="none" strike="noStrike" cap="none">
                <a:solidFill>
                  <a:srgbClr val="242853"/>
                </a:solidFill>
                <a:latin typeface="Verdana"/>
                <a:ea typeface="Verdana"/>
                <a:cs typeface="Verdana"/>
                <a:sym typeface="Verdana"/>
              </a:rPr>
              <a:t>Con la planta desalinizadora, P&amp;K presenta en noviembre de 2025 una continuidad de 16.1 horas diarias e IRCA 0.</a:t>
            </a:r>
            <a:endParaRPr sz="1400" b="0" i="0" u="none" strike="noStrike" cap="none">
              <a:solidFill>
                <a:srgbClr val="000000"/>
              </a:solidFill>
              <a:latin typeface="Arial"/>
              <a:ea typeface="Arial"/>
              <a:cs typeface="Arial"/>
              <a:sym typeface="Arial"/>
            </a:endParaRPr>
          </a:p>
        </p:txBody>
      </p:sp>
      <p:sp>
        <p:nvSpPr>
          <p:cNvPr id="1674" name="Google Shape;1674;p40"/>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41</a:t>
            </a:fld>
            <a:endParaRPr/>
          </a:p>
        </p:txBody>
      </p:sp>
      <p:sp>
        <p:nvSpPr>
          <p:cNvPr id="1675" name="Google Shape;1675;p40"/>
          <p:cNvSpPr/>
          <p:nvPr/>
        </p:nvSpPr>
        <p:spPr>
          <a:xfrm>
            <a:off x="444797" y="1752227"/>
            <a:ext cx="3597814" cy="656369"/>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just" rtl="0">
              <a:lnSpc>
                <a:spcPct val="90000"/>
              </a:lnSpc>
              <a:spcBef>
                <a:spcPts val="0"/>
              </a:spcBef>
              <a:spcAft>
                <a:spcPts val="0"/>
              </a:spcAft>
              <a:buClr>
                <a:srgbClr val="2D78B3"/>
              </a:buClr>
              <a:buSzPts val="1100"/>
              <a:buFont typeface="Verdana"/>
              <a:buNone/>
            </a:pPr>
            <a:r>
              <a:rPr lang="es-CO" sz="1100" b="1" i="0" u="none" strike="noStrike" cap="none">
                <a:solidFill>
                  <a:srgbClr val="2D78B3"/>
                </a:solidFill>
                <a:latin typeface="Verdana"/>
                <a:ea typeface="Verdana"/>
                <a:cs typeface="Verdana"/>
                <a:sym typeface="Verdana"/>
              </a:rPr>
              <a:t>Deficiente continuidad y calidad </a:t>
            </a:r>
            <a:r>
              <a:rPr lang="es-CO" sz="1100" b="0" i="0" u="none" strike="noStrike" cap="none">
                <a:solidFill>
                  <a:srgbClr val="242853"/>
                </a:solidFill>
                <a:latin typeface="Verdana"/>
                <a:ea typeface="Verdana"/>
                <a:cs typeface="Verdana"/>
                <a:sym typeface="Verdana"/>
              </a:rPr>
              <a:t>en la prestación del servicio de acueducto. En el momento de la intervención la continuidad era de 1.3 horas diarias y la calidad de agua - IRCA 23.73%</a:t>
            </a:r>
            <a:endParaRPr sz="1100" b="0" i="0" u="none" strike="noStrike" cap="none">
              <a:solidFill>
                <a:srgbClr val="242853"/>
              </a:solidFill>
              <a:latin typeface="Verdana"/>
              <a:ea typeface="Verdana"/>
              <a:cs typeface="Verdana"/>
              <a:sym typeface="Verdana"/>
            </a:endParaRPr>
          </a:p>
        </p:txBody>
      </p:sp>
      <p:grpSp>
        <p:nvGrpSpPr>
          <p:cNvPr id="1676" name="Google Shape;1676;p40"/>
          <p:cNvGrpSpPr/>
          <p:nvPr/>
        </p:nvGrpSpPr>
        <p:grpSpPr>
          <a:xfrm>
            <a:off x="-1124560" y="2025250"/>
            <a:ext cx="1485928" cy="110322"/>
            <a:chOff x="4951168" y="2845399"/>
            <a:chExt cx="1485928" cy="110322"/>
          </a:xfrm>
        </p:grpSpPr>
        <p:cxnSp>
          <p:nvCxnSpPr>
            <p:cNvPr id="1677" name="Google Shape;1677;p40"/>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678" name="Google Shape;1678;p40"/>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679" name="Google Shape;1679;p40"/>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P&amp;K S.A.S. ESP</a:t>
            </a:r>
            <a:endParaRPr sz="1000" b="1" i="1" u="none" strike="noStrike" cap="none">
              <a:solidFill>
                <a:srgbClr val="A5A5A5"/>
              </a:solidFill>
              <a:latin typeface="Verdana"/>
              <a:ea typeface="Verdana"/>
              <a:cs typeface="Verdana"/>
              <a:sym typeface="Verdana"/>
            </a:endParaRPr>
          </a:p>
        </p:txBody>
      </p:sp>
      <p:sp>
        <p:nvSpPr>
          <p:cNvPr id="1680" name="Google Shape;1680;p40"/>
          <p:cNvSpPr/>
          <p:nvPr/>
        </p:nvSpPr>
        <p:spPr>
          <a:xfrm rot="10800000" flipH="1">
            <a:off x="7550916" y="713717"/>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681" name="Google Shape;1681;p40"/>
          <p:cNvSpPr/>
          <p:nvPr/>
        </p:nvSpPr>
        <p:spPr>
          <a:xfrm rot="10800000" flipH="1">
            <a:off x="-41230" y="370817"/>
            <a:ext cx="5114391"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682" name="Google Shape;1682;p40"/>
          <p:cNvSpPr txBox="1"/>
          <p:nvPr/>
        </p:nvSpPr>
        <p:spPr>
          <a:xfrm>
            <a:off x="906514" y="470008"/>
            <a:ext cx="47738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400" b="0" i="0" u="none" strike="noStrike" cap="none">
              <a:solidFill>
                <a:srgbClr val="000000"/>
              </a:solidFill>
              <a:latin typeface="Arial"/>
              <a:ea typeface="Arial"/>
              <a:cs typeface="Arial"/>
              <a:sym typeface="Arial"/>
            </a:endParaRPr>
          </a:p>
        </p:txBody>
      </p:sp>
      <p:sp>
        <p:nvSpPr>
          <p:cNvPr id="1683" name="Google Shape;1683;p40"/>
          <p:cNvSpPr txBox="1"/>
          <p:nvPr/>
        </p:nvSpPr>
        <p:spPr>
          <a:xfrm>
            <a:off x="8233459" y="820128"/>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grpSp>
        <p:nvGrpSpPr>
          <p:cNvPr id="1684" name="Google Shape;1684;p40"/>
          <p:cNvGrpSpPr/>
          <p:nvPr/>
        </p:nvGrpSpPr>
        <p:grpSpPr>
          <a:xfrm rot="10800000">
            <a:off x="4149508" y="1883431"/>
            <a:ext cx="393960" cy="393960"/>
            <a:chOff x="5314420" y="4377665"/>
            <a:chExt cx="393960" cy="393960"/>
          </a:xfrm>
        </p:grpSpPr>
        <p:sp>
          <p:nvSpPr>
            <p:cNvPr id="1685" name="Google Shape;1685;p40"/>
            <p:cNvSpPr/>
            <p:nvPr/>
          </p:nvSpPr>
          <p:spPr>
            <a:xfrm>
              <a:off x="5314420" y="4377665"/>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Verdana"/>
                <a:ea typeface="Verdana"/>
                <a:cs typeface="Verdana"/>
                <a:sym typeface="Verdana"/>
              </a:endParaRPr>
            </a:p>
          </p:txBody>
        </p:sp>
        <p:pic>
          <p:nvPicPr>
            <p:cNvPr id="1686" name="Google Shape;1686;p40" descr="Thumbs up sign con relleno sólido"/>
            <p:cNvPicPr preferRelativeResize="0"/>
            <p:nvPr/>
          </p:nvPicPr>
          <p:blipFill rotWithShape="1">
            <a:blip r:embed="rId3">
              <a:alphaModFix/>
            </a:blip>
            <a:srcRect/>
            <a:stretch/>
          </p:blipFill>
          <p:spPr>
            <a:xfrm rot="10800000">
              <a:off x="5359164" y="4441876"/>
              <a:ext cx="305311" cy="305311"/>
            </a:xfrm>
            <a:prstGeom prst="rect">
              <a:avLst/>
            </a:prstGeom>
            <a:noFill/>
            <a:ln>
              <a:noFill/>
            </a:ln>
          </p:spPr>
        </p:pic>
      </p:grpSp>
      <p:sp>
        <p:nvSpPr>
          <p:cNvPr id="1687" name="Google Shape;1687;p40"/>
          <p:cNvSpPr/>
          <p:nvPr/>
        </p:nvSpPr>
        <p:spPr>
          <a:xfrm>
            <a:off x="4498724" y="3474172"/>
            <a:ext cx="7329300" cy="626100"/>
          </a:xfrm>
          <a:prstGeom prst="roundRect">
            <a:avLst>
              <a:gd name="adj" fmla="val 11991"/>
            </a:avLst>
          </a:prstGeom>
          <a:solidFill>
            <a:srgbClr val="F2F2F2"/>
          </a:solidFill>
          <a:ln w="2857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Con mejoras: </a:t>
            </a:r>
            <a:r>
              <a:rPr lang="es-CO" sz="1100" b="0" i="0" u="none" strike="noStrike" cap="none">
                <a:solidFill>
                  <a:srgbClr val="242853"/>
                </a:solidFill>
                <a:latin typeface="Verdana"/>
                <a:ea typeface="Verdana"/>
                <a:cs typeface="Verdana"/>
                <a:sym typeface="Verdana"/>
              </a:rPr>
              <a:t>El Fondo Empresarial contrató y entregó a la empresa los estudios y diseños para la solución de largo plazo a la prestación del servicio de alcantarillado en la isla de Santa Catalina.</a:t>
            </a:r>
            <a:endParaRPr sz="1400" b="0" i="0" u="none" strike="noStrike" cap="none">
              <a:solidFill>
                <a:srgbClr val="000000"/>
              </a:solidFill>
              <a:latin typeface="Arial"/>
              <a:ea typeface="Arial"/>
              <a:cs typeface="Arial"/>
              <a:sym typeface="Arial"/>
            </a:endParaRPr>
          </a:p>
        </p:txBody>
      </p:sp>
      <p:sp>
        <p:nvSpPr>
          <p:cNvPr id="1688" name="Google Shape;1688;p40"/>
          <p:cNvSpPr/>
          <p:nvPr/>
        </p:nvSpPr>
        <p:spPr>
          <a:xfrm>
            <a:off x="444797" y="3493131"/>
            <a:ext cx="3600543" cy="533300"/>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l" rtl="0">
              <a:lnSpc>
                <a:spcPct val="90000"/>
              </a:lnSpc>
              <a:spcBef>
                <a:spcPts val="0"/>
              </a:spcBef>
              <a:spcAft>
                <a:spcPts val="0"/>
              </a:spcAft>
              <a:buClr>
                <a:srgbClr val="2D78B3"/>
              </a:buClr>
              <a:buSzPts val="1100"/>
              <a:buFont typeface="Verdana"/>
              <a:buNone/>
            </a:pPr>
            <a:r>
              <a:rPr lang="es-CO" sz="1100" b="1" i="0" u="none" strike="noStrike" cap="none">
                <a:solidFill>
                  <a:srgbClr val="2D78B3"/>
                </a:solidFill>
                <a:latin typeface="Verdana"/>
                <a:ea typeface="Verdana"/>
                <a:cs typeface="Verdana"/>
                <a:sym typeface="Verdana"/>
              </a:rPr>
              <a:t>Inoperancia del servicio </a:t>
            </a:r>
            <a:r>
              <a:rPr lang="es-CO" sz="1100" b="0" i="0" u="none" strike="noStrike" cap="none">
                <a:solidFill>
                  <a:srgbClr val="242853"/>
                </a:solidFill>
                <a:latin typeface="Verdana"/>
                <a:ea typeface="Verdana"/>
                <a:cs typeface="Verdana"/>
                <a:sym typeface="Verdana"/>
              </a:rPr>
              <a:t>de alcantarillado.</a:t>
            </a:r>
            <a:endParaRPr sz="1100" b="0" i="0" u="none" strike="noStrike" cap="none">
              <a:solidFill>
                <a:srgbClr val="242853"/>
              </a:solidFill>
              <a:latin typeface="Verdana"/>
              <a:ea typeface="Verdana"/>
              <a:cs typeface="Verdana"/>
              <a:sym typeface="Verdana"/>
            </a:endParaRPr>
          </a:p>
        </p:txBody>
      </p:sp>
      <p:grpSp>
        <p:nvGrpSpPr>
          <p:cNvPr id="1689" name="Google Shape;1689;p40"/>
          <p:cNvGrpSpPr/>
          <p:nvPr/>
        </p:nvGrpSpPr>
        <p:grpSpPr>
          <a:xfrm>
            <a:off x="-1124560" y="3704749"/>
            <a:ext cx="1485928" cy="110322"/>
            <a:chOff x="4951168" y="2845399"/>
            <a:chExt cx="1485928" cy="110322"/>
          </a:xfrm>
        </p:grpSpPr>
        <p:cxnSp>
          <p:nvCxnSpPr>
            <p:cNvPr id="1690" name="Google Shape;1690;p40"/>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691" name="Google Shape;1691;p40"/>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692" name="Google Shape;1692;p40"/>
          <p:cNvSpPr/>
          <p:nvPr/>
        </p:nvSpPr>
        <p:spPr>
          <a:xfrm>
            <a:off x="4498724" y="4253665"/>
            <a:ext cx="7329300" cy="683700"/>
          </a:xfrm>
          <a:prstGeom prst="roundRect">
            <a:avLst>
              <a:gd name="adj" fmla="val 9406"/>
            </a:avLst>
          </a:prstGeom>
          <a:solidFill>
            <a:srgbClr val="F2F2F2"/>
          </a:solidFill>
          <a:ln w="2857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Superada: </a:t>
            </a:r>
            <a:r>
              <a:rPr lang="es-CO" sz="1100" b="0" i="0" u="none" strike="noStrike" cap="none">
                <a:solidFill>
                  <a:srgbClr val="242853"/>
                </a:solidFill>
                <a:latin typeface="Verdana"/>
                <a:ea typeface="Verdana"/>
                <a:cs typeface="Verdana"/>
                <a:sym typeface="Verdana"/>
              </a:rPr>
              <a:t>El servicio de aseo se presta con una cobertura y continuidad del 100 %; además, se realizó el estudio y diseño para la optimización del sitio de disposición final y el Fondo Empresarial cuenta con los recursos (MHCP) para la ejecución de las obras correspondientes.</a:t>
            </a:r>
            <a:endParaRPr sz="1400" b="0" i="0" u="none" strike="noStrike" cap="none">
              <a:solidFill>
                <a:srgbClr val="000000"/>
              </a:solidFill>
              <a:latin typeface="Arial"/>
              <a:ea typeface="Arial"/>
              <a:cs typeface="Arial"/>
              <a:sym typeface="Arial"/>
            </a:endParaRPr>
          </a:p>
        </p:txBody>
      </p:sp>
      <p:sp>
        <p:nvSpPr>
          <p:cNvPr id="1693" name="Google Shape;1693;p40"/>
          <p:cNvSpPr/>
          <p:nvPr/>
        </p:nvSpPr>
        <p:spPr>
          <a:xfrm>
            <a:off x="444797" y="4331415"/>
            <a:ext cx="3139759" cy="528377"/>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l" rtl="0">
              <a:lnSpc>
                <a:spcPct val="90000"/>
              </a:lnSpc>
              <a:spcBef>
                <a:spcPts val="0"/>
              </a:spcBef>
              <a:spcAft>
                <a:spcPts val="0"/>
              </a:spcAft>
              <a:buClr>
                <a:srgbClr val="2D78B3"/>
              </a:buClr>
              <a:buSzPts val="1100"/>
              <a:buFont typeface="Verdana"/>
              <a:buNone/>
            </a:pPr>
            <a:r>
              <a:rPr lang="es-CO" sz="1100" b="1" i="0" u="none" strike="noStrike" cap="none">
                <a:solidFill>
                  <a:srgbClr val="2D78B3"/>
                </a:solidFill>
                <a:latin typeface="Verdana"/>
                <a:ea typeface="Verdana"/>
                <a:cs typeface="Verdana"/>
                <a:sym typeface="Verdana"/>
              </a:rPr>
              <a:t>No se prestaba con calidad el servicio</a:t>
            </a:r>
            <a:r>
              <a:rPr lang="es-CO" sz="1100" b="0" i="0" u="none" strike="noStrike" cap="none">
                <a:solidFill>
                  <a:srgbClr val="2D78B3"/>
                </a:solidFill>
                <a:latin typeface="Verdana"/>
                <a:ea typeface="Verdana"/>
                <a:cs typeface="Verdana"/>
                <a:sym typeface="Verdana"/>
              </a:rPr>
              <a:t> de aseo. </a:t>
            </a:r>
            <a:endParaRPr sz="1100" b="0" i="0" u="none" strike="noStrike" cap="none">
              <a:solidFill>
                <a:srgbClr val="2D78B3"/>
              </a:solidFill>
              <a:latin typeface="Verdana"/>
              <a:ea typeface="Verdana"/>
              <a:cs typeface="Verdana"/>
              <a:sym typeface="Verdana"/>
            </a:endParaRPr>
          </a:p>
        </p:txBody>
      </p:sp>
      <p:grpSp>
        <p:nvGrpSpPr>
          <p:cNvPr id="1694" name="Google Shape;1694;p40"/>
          <p:cNvGrpSpPr/>
          <p:nvPr/>
        </p:nvGrpSpPr>
        <p:grpSpPr>
          <a:xfrm>
            <a:off x="-1124560" y="4540414"/>
            <a:ext cx="1485928" cy="110322"/>
            <a:chOff x="4951168" y="2845399"/>
            <a:chExt cx="1485928" cy="110322"/>
          </a:xfrm>
        </p:grpSpPr>
        <p:cxnSp>
          <p:nvCxnSpPr>
            <p:cNvPr id="1695" name="Google Shape;1695;p40"/>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696" name="Google Shape;1696;p40"/>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697" name="Google Shape;1697;p40"/>
          <p:cNvGrpSpPr/>
          <p:nvPr/>
        </p:nvGrpSpPr>
        <p:grpSpPr>
          <a:xfrm rot="10800000">
            <a:off x="4149508" y="4398595"/>
            <a:ext cx="393960" cy="393960"/>
            <a:chOff x="5314420" y="4377665"/>
            <a:chExt cx="393960" cy="393960"/>
          </a:xfrm>
        </p:grpSpPr>
        <p:sp>
          <p:nvSpPr>
            <p:cNvPr id="1698" name="Google Shape;1698;p40"/>
            <p:cNvSpPr/>
            <p:nvPr/>
          </p:nvSpPr>
          <p:spPr>
            <a:xfrm>
              <a:off x="5314420" y="4377665"/>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chemeClr val="lt1"/>
                </a:solidFill>
                <a:latin typeface="Verdana"/>
                <a:ea typeface="Verdana"/>
                <a:cs typeface="Verdana"/>
                <a:sym typeface="Verdana"/>
              </a:endParaRPr>
            </a:p>
          </p:txBody>
        </p:sp>
        <p:pic>
          <p:nvPicPr>
            <p:cNvPr id="1699" name="Google Shape;1699;p40" descr="Thumbs up sign con relleno sólido"/>
            <p:cNvPicPr preferRelativeResize="0"/>
            <p:nvPr/>
          </p:nvPicPr>
          <p:blipFill rotWithShape="1">
            <a:blip r:embed="rId3">
              <a:alphaModFix/>
            </a:blip>
            <a:srcRect/>
            <a:stretch/>
          </p:blipFill>
          <p:spPr>
            <a:xfrm rot="10800000">
              <a:off x="5359164" y="4441876"/>
              <a:ext cx="305311" cy="305311"/>
            </a:xfrm>
            <a:prstGeom prst="rect">
              <a:avLst/>
            </a:prstGeom>
            <a:noFill/>
            <a:ln>
              <a:noFill/>
            </a:ln>
          </p:spPr>
        </p:pic>
      </p:grpSp>
      <p:sp>
        <p:nvSpPr>
          <p:cNvPr id="1700" name="Google Shape;1700;p40"/>
          <p:cNvSpPr/>
          <p:nvPr/>
        </p:nvSpPr>
        <p:spPr>
          <a:xfrm>
            <a:off x="4498725" y="2522501"/>
            <a:ext cx="7329300" cy="739800"/>
          </a:xfrm>
          <a:prstGeom prst="roundRect">
            <a:avLst>
              <a:gd name="adj" fmla="val 11991"/>
            </a:avLst>
          </a:prstGeom>
          <a:solidFill>
            <a:srgbClr val="F2F2F2"/>
          </a:solidFill>
          <a:ln w="2857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endParaRPr sz="1100" b="1" i="0" u="none" strike="noStrike" cap="none">
              <a:solidFill>
                <a:srgbClr val="242853"/>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Persiste</a:t>
            </a:r>
            <a:r>
              <a:rPr lang="es-CO" sz="1100" b="0" i="0" u="none" strike="noStrike" cap="none">
                <a:solidFill>
                  <a:srgbClr val="242853"/>
                </a:solidFill>
                <a:latin typeface="Verdana"/>
                <a:ea typeface="Verdana"/>
                <a:cs typeface="Verdana"/>
                <a:sym typeface="Verdana"/>
              </a:rPr>
              <a:t> la situación crítica de liquidez, una alta dependencia de endeudamiento y un deterioro que limita severamente la sostenibilidad operativa sin intervención o apoyo externo. Los ingresos son insuficientes para cubrir los costos y los gastos de operación.</a:t>
            </a:r>
            <a:endParaRPr sz="800" b="1" i="0" u="none" strike="noStrike" cap="none">
              <a:solidFill>
                <a:srgbClr val="242853"/>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40"/>
          <p:cNvSpPr/>
          <p:nvPr/>
        </p:nvSpPr>
        <p:spPr>
          <a:xfrm>
            <a:off x="444797" y="2518612"/>
            <a:ext cx="3761282" cy="656369"/>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l" rtl="0">
              <a:lnSpc>
                <a:spcPct val="90000"/>
              </a:lnSpc>
              <a:spcBef>
                <a:spcPts val="0"/>
              </a:spcBef>
              <a:spcAft>
                <a:spcPts val="0"/>
              </a:spcAft>
              <a:buClr>
                <a:srgbClr val="242853"/>
              </a:buClr>
              <a:buSzPts val="1100"/>
              <a:buFont typeface="Verdana"/>
              <a:buNone/>
            </a:pPr>
            <a:r>
              <a:rPr lang="es-CO" sz="1100" b="0" i="0" u="none" strike="noStrike" cap="none">
                <a:solidFill>
                  <a:srgbClr val="242853"/>
                </a:solidFill>
                <a:latin typeface="Verdana"/>
                <a:ea typeface="Verdana"/>
                <a:cs typeface="Verdana"/>
                <a:sym typeface="Verdana"/>
              </a:rPr>
              <a:t>El esquema de prestación </a:t>
            </a:r>
            <a:r>
              <a:rPr lang="es-CO" sz="1100" b="1" i="0" u="none" strike="noStrike" cap="none">
                <a:solidFill>
                  <a:srgbClr val="2181C1"/>
                </a:solidFill>
                <a:latin typeface="Verdana"/>
                <a:ea typeface="Verdana"/>
                <a:cs typeface="Verdana"/>
                <a:sym typeface="Verdana"/>
              </a:rPr>
              <a:t>no era sostenible</a:t>
            </a:r>
            <a:r>
              <a:rPr lang="es-CO" sz="1100" b="0" i="0" u="none" strike="noStrike" cap="none">
                <a:solidFill>
                  <a:srgbClr val="2181C1"/>
                </a:solidFill>
                <a:latin typeface="Verdana"/>
                <a:ea typeface="Verdana"/>
                <a:cs typeface="Verdana"/>
                <a:sym typeface="Verdana"/>
              </a:rPr>
              <a:t>, </a:t>
            </a:r>
            <a:r>
              <a:rPr lang="es-CO" sz="1100" b="0" i="0" u="none" strike="noStrike" cap="none">
                <a:solidFill>
                  <a:srgbClr val="242853"/>
                </a:solidFill>
                <a:latin typeface="Verdana"/>
                <a:ea typeface="Verdana"/>
                <a:cs typeface="Verdana"/>
                <a:sym typeface="Verdana"/>
              </a:rPr>
              <a:t>dado el </a:t>
            </a:r>
            <a:r>
              <a:rPr lang="es-CO" sz="1100" b="1" i="0" u="none" strike="noStrike" cap="none">
                <a:solidFill>
                  <a:srgbClr val="242853"/>
                </a:solidFill>
                <a:latin typeface="Verdana"/>
                <a:ea typeface="Verdana"/>
                <a:cs typeface="Verdana"/>
                <a:sym typeface="Verdana"/>
              </a:rPr>
              <a:t>bajo recaudo e insuficiencia financiera</a:t>
            </a:r>
            <a:r>
              <a:rPr lang="es-CO" sz="1100" b="0" i="0" u="none" strike="noStrike" cap="none">
                <a:solidFill>
                  <a:srgbClr val="242853"/>
                </a:solidFill>
                <a:latin typeface="Verdana"/>
                <a:ea typeface="Verdana"/>
                <a:cs typeface="Verdana"/>
                <a:sym typeface="Verdana"/>
              </a:rPr>
              <a:t>.</a:t>
            </a:r>
            <a:endParaRPr sz="1100" b="0" i="0" u="none" strike="noStrike" cap="none">
              <a:solidFill>
                <a:srgbClr val="242853"/>
              </a:solidFill>
              <a:latin typeface="Verdana"/>
              <a:ea typeface="Verdana"/>
              <a:cs typeface="Verdana"/>
              <a:sym typeface="Verdana"/>
            </a:endParaRPr>
          </a:p>
        </p:txBody>
      </p:sp>
      <p:grpSp>
        <p:nvGrpSpPr>
          <p:cNvPr id="1702" name="Google Shape;1702;p40"/>
          <p:cNvGrpSpPr/>
          <p:nvPr/>
        </p:nvGrpSpPr>
        <p:grpSpPr>
          <a:xfrm>
            <a:off x="-1124560" y="2791635"/>
            <a:ext cx="1485928" cy="110322"/>
            <a:chOff x="4951168" y="2845399"/>
            <a:chExt cx="1485928" cy="110322"/>
          </a:xfrm>
        </p:grpSpPr>
        <p:cxnSp>
          <p:nvCxnSpPr>
            <p:cNvPr id="1703" name="Google Shape;1703;p40"/>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704" name="Google Shape;1704;p40"/>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705" name="Google Shape;1705;p40"/>
          <p:cNvSpPr/>
          <p:nvPr/>
        </p:nvSpPr>
        <p:spPr>
          <a:xfrm>
            <a:off x="4498724" y="5104878"/>
            <a:ext cx="7329300" cy="434100"/>
          </a:xfrm>
          <a:prstGeom prst="roundRect">
            <a:avLst>
              <a:gd name="adj" fmla="val 20459"/>
            </a:avLst>
          </a:prstGeom>
          <a:solidFill>
            <a:srgbClr val="F2F2F2"/>
          </a:solidFill>
          <a:ln w="2857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Con mejoras: </a:t>
            </a:r>
            <a:r>
              <a:rPr lang="es-CO" sz="1100" b="0" i="0" u="none" strike="noStrike" cap="none">
                <a:solidFill>
                  <a:srgbClr val="242853"/>
                </a:solidFill>
                <a:latin typeface="Verdana"/>
                <a:ea typeface="Verdana"/>
                <a:cs typeface="Verdana"/>
                <a:sym typeface="Verdana"/>
              </a:rPr>
              <a:t>Se tramitan los permisos pendientes ante la autoridad ambiental (CORALINA); sin embargo, la Corporación adelanta los trámites sobre el particular.</a:t>
            </a:r>
            <a:endParaRPr sz="1400" b="0" i="0" u="none" strike="noStrike" cap="none">
              <a:solidFill>
                <a:srgbClr val="000000"/>
              </a:solidFill>
              <a:latin typeface="Arial"/>
              <a:ea typeface="Arial"/>
              <a:cs typeface="Arial"/>
              <a:sym typeface="Arial"/>
            </a:endParaRPr>
          </a:p>
        </p:txBody>
      </p:sp>
      <p:sp>
        <p:nvSpPr>
          <p:cNvPr id="1706" name="Google Shape;1706;p40"/>
          <p:cNvSpPr/>
          <p:nvPr/>
        </p:nvSpPr>
        <p:spPr>
          <a:xfrm>
            <a:off x="444797" y="4993739"/>
            <a:ext cx="3600543" cy="656369"/>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l" rtl="0">
              <a:lnSpc>
                <a:spcPct val="90000"/>
              </a:lnSpc>
              <a:spcBef>
                <a:spcPts val="0"/>
              </a:spcBef>
              <a:spcAft>
                <a:spcPts val="0"/>
              </a:spcAft>
              <a:buClr>
                <a:srgbClr val="2181C1"/>
              </a:buClr>
              <a:buSzPts val="1100"/>
              <a:buFont typeface="Verdana"/>
              <a:buNone/>
            </a:pPr>
            <a:r>
              <a:rPr lang="es-CO" sz="1100" b="1" i="0" u="none" strike="noStrike" cap="none">
                <a:solidFill>
                  <a:srgbClr val="2181C1"/>
                </a:solidFill>
                <a:latin typeface="Verdana"/>
                <a:ea typeface="Verdana"/>
                <a:cs typeface="Verdana"/>
                <a:sym typeface="Verdana"/>
              </a:rPr>
              <a:t>Ausencia de permisos ambientales </a:t>
            </a:r>
            <a:r>
              <a:rPr lang="es-CO" sz="1100" b="0" i="0" u="none" strike="noStrike" cap="none">
                <a:solidFill>
                  <a:srgbClr val="242853"/>
                </a:solidFill>
                <a:latin typeface="Verdana"/>
                <a:ea typeface="Verdana"/>
                <a:cs typeface="Verdana"/>
                <a:sym typeface="Verdana"/>
              </a:rPr>
              <a:t>para la actividad de disposición final de residuos. </a:t>
            </a:r>
            <a:endParaRPr sz="1100" b="0" i="0" u="none" strike="noStrike" cap="none">
              <a:solidFill>
                <a:srgbClr val="242853"/>
              </a:solidFill>
              <a:latin typeface="Verdana"/>
              <a:ea typeface="Verdana"/>
              <a:cs typeface="Verdana"/>
              <a:sym typeface="Verdana"/>
            </a:endParaRPr>
          </a:p>
        </p:txBody>
      </p:sp>
      <p:grpSp>
        <p:nvGrpSpPr>
          <p:cNvPr id="1707" name="Google Shape;1707;p40"/>
          <p:cNvGrpSpPr/>
          <p:nvPr/>
        </p:nvGrpSpPr>
        <p:grpSpPr>
          <a:xfrm>
            <a:off x="-1124560" y="5266762"/>
            <a:ext cx="1485928" cy="110322"/>
            <a:chOff x="4951168" y="2845399"/>
            <a:chExt cx="1485928" cy="110322"/>
          </a:xfrm>
        </p:grpSpPr>
        <p:cxnSp>
          <p:nvCxnSpPr>
            <p:cNvPr id="1708" name="Google Shape;1708;p40"/>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709" name="Google Shape;1709;p40"/>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710" name="Google Shape;1710;p40"/>
          <p:cNvSpPr/>
          <p:nvPr/>
        </p:nvSpPr>
        <p:spPr>
          <a:xfrm>
            <a:off x="4498724" y="5687116"/>
            <a:ext cx="7329300" cy="739800"/>
          </a:xfrm>
          <a:prstGeom prst="roundRect">
            <a:avLst>
              <a:gd name="adj" fmla="val 9407"/>
            </a:avLst>
          </a:prstGeom>
          <a:solidFill>
            <a:srgbClr val="F2F2F2"/>
          </a:solidFill>
          <a:ln w="2857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Con mejoras: </a:t>
            </a:r>
            <a:r>
              <a:rPr lang="es-CO" sz="1100" b="0" i="0" u="none" strike="noStrike" cap="none">
                <a:solidFill>
                  <a:srgbClr val="242853"/>
                </a:solidFill>
                <a:latin typeface="Verdana"/>
                <a:ea typeface="Verdana"/>
                <a:cs typeface="Verdana"/>
                <a:sym typeface="Verdana"/>
              </a:rPr>
              <a:t>Se ejecutaron obras como la optimización de la planta de tratamiento, la instalación y puesta en funcionamiento de los tanques de Lloreda, la reposición e instalación de redes; y se está ejecutando el Plan Maestro de Acueducto, el cual presenta algunos retrasos, pero con el que se estima superar al 100 % esta causal.</a:t>
            </a:r>
            <a:endParaRPr sz="1400" b="0" i="0" u="none" strike="noStrike" cap="none">
              <a:solidFill>
                <a:srgbClr val="000000"/>
              </a:solidFill>
              <a:latin typeface="Arial"/>
              <a:ea typeface="Arial"/>
              <a:cs typeface="Arial"/>
              <a:sym typeface="Arial"/>
            </a:endParaRPr>
          </a:p>
        </p:txBody>
      </p:sp>
      <p:sp>
        <p:nvSpPr>
          <p:cNvPr id="1711" name="Google Shape;1711;p40"/>
          <p:cNvSpPr/>
          <p:nvPr/>
        </p:nvSpPr>
        <p:spPr>
          <a:xfrm>
            <a:off x="444797" y="5657055"/>
            <a:ext cx="3600543" cy="800770"/>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l" rtl="0">
              <a:lnSpc>
                <a:spcPct val="90000"/>
              </a:lnSpc>
              <a:spcBef>
                <a:spcPts val="0"/>
              </a:spcBef>
              <a:spcAft>
                <a:spcPts val="0"/>
              </a:spcAft>
              <a:buClr>
                <a:srgbClr val="242853"/>
              </a:buClr>
              <a:buSzPts val="1100"/>
              <a:buFont typeface="Verdana"/>
              <a:buNone/>
            </a:pPr>
            <a:r>
              <a:rPr lang="es-CO" sz="1100" b="0" i="0" u="none" strike="noStrike" cap="none">
                <a:solidFill>
                  <a:srgbClr val="242853"/>
                </a:solidFill>
                <a:latin typeface="Verdana"/>
                <a:ea typeface="Verdana"/>
                <a:cs typeface="Verdana"/>
                <a:sym typeface="Verdana"/>
              </a:rPr>
              <a:t>El impacto del huracán Iota afectó gravemente la infraestructura física </a:t>
            </a:r>
            <a:r>
              <a:rPr lang="es-CO" sz="1100" b="1" i="0" u="none" strike="noStrike" cap="none">
                <a:solidFill>
                  <a:srgbClr val="2181C1"/>
                </a:solidFill>
                <a:latin typeface="Verdana"/>
                <a:ea typeface="Verdana"/>
                <a:cs typeface="Verdana"/>
                <a:sym typeface="Verdana"/>
              </a:rPr>
              <a:t>(98 %) </a:t>
            </a:r>
            <a:r>
              <a:rPr lang="es-CO" sz="1100" b="0" i="0" u="none" strike="noStrike" cap="none">
                <a:solidFill>
                  <a:srgbClr val="242853"/>
                </a:solidFill>
                <a:latin typeface="Verdana"/>
                <a:ea typeface="Verdana"/>
                <a:cs typeface="Verdana"/>
                <a:sym typeface="Verdana"/>
              </a:rPr>
              <a:t>y de servicios públicos de las islas.</a:t>
            </a:r>
            <a:endParaRPr sz="1100" b="0" i="0" u="none" strike="noStrike" cap="none">
              <a:solidFill>
                <a:srgbClr val="242853"/>
              </a:solidFill>
              <a:latin typeface="Verdana"/>
              <a:ea typeface="Verdana"/>
              <a:cs typeface="Verdana"/>
              <a:sym typeface="Verdana"/>
            </a:endParaRPr>
          </a:p>
        </p:txBody>
      </p:sp>
      <p:grpSp>
        <p:nvGrpSpPr>
          <p:cNvPr id="1712" name="Google Shape;1712;p40"/>
          <p:cNvGrpSpPr/>
          <p:nvPr/>
        </p:nvGrpSpPr>
        <p:grpSpPr>
          <a:xfrm>
            <a:off x="-1124560" y="6001912"/>
            <a:ext cx="1485928" cy="110322"/>
            <a:chOff x="4951168" y="2845399"/>
            <a:chExt cx="1485928" cy="110322"/>
          </a:xfrm>
        </p:grpSpPr>
        <p:cxnSp>
          <p:nvCxnSpPr>
            <p:cNvPr id="1713" name="Google Shape;1713;p40"/>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714" name="Google Shape;1714;p40"/>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715" name="Google Shape;1715;p40"/>
          <p:cNvGrpSpPr/>
          <p:nvPr/>
        </p:nvGrpSpPr>
        <p:grpSpPr>
          <a:xfrm>
            <a:off x="157900" y="1490220"/>
            <a:ext cx="360000" cy="360000"/>
            <a:chOff x="5452811" y="305543"/>
            <a:chExt cx="360000" cy="360000"/>
          </a:xfrm>
        </p:grpSpPr>
        <p:sp>
          <p:nvSpPr>
            <p:cNvPr id="1716" name="Google Shape;1716;p40"/>
            <p:cNvSpPr/>
            <p:nvPr/>
          </p:nvSpPr>
          <p:spPr>
            <a:xfrm>
              <a:off x="5452811"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17" name="Google Shape;1717;p40"/>
            <p:cNvSpPr/>
            <p:nvPr/>
          </p:nvSpPr>
          <p:spPr>
            <a:xfrm>
              <a:off x="5452811"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8" name="Google Shape;1718;p40"/>
          <p:cNvGrpSpPr/>
          <p:nvPr/>
        </p:nvGrpSpPr>
        <p:grpSpPr>
          <a:xfrm>
            <a:off x="157900" y="3220611"/>
            <a:ext cx="360000" cy="360000"/>
            <a:chOff x="6196882" y="305543"/>
            <a:chExt cx="360000" cy="360000"/>
          </a:xfrm>
        </p:grpSpPr>
        <p:sp>
          <p:nvSpPr>
            <p:cNvPr id="1719" name="Google Shape;1719;p40"/>
            <p:cNvSpPr/>
            <p:nvPr/>
          </p:nvSpPr>
          <p:spPr>
            <a:xfrm>
              <a:off x="6196882"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20" name="Google Shape;1720;p40"/>
            <p:cNvSpPr/>
            <p:nvPr/>
          </p:nvSpPr>
          <p:spPr>
            <a:xfrm>
              <a:off x="6196882"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1" name="Google Shape;1721;p40"/>
          <p:cNvGrpSpPr/>
          <p:nvPr/>
        </p:nvGrpSpPr>
        <p:grpSpPr>
          <a:xfrm>
            <a:off x="157900" y="4219839"/>
            <a:ext cx="360000" cy="360000"/>
            <a:chOff x="6815447" y="305543"/>
            <a:chExt cx="360000" cy="360000"/>
          </a:xfrm>
        </p:grpSpPr>
        <p:sp>
          <p:nvSpPr>
            <p:cNvPr id="1722" name="Google Shape;1722;p40"/>
            <p:cNvSpPr/>
            <p:nvPr/>
          </p:nvSpPr>
          <p:spPr>
            <a:xfrm>
              <a:off x="6815447"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23" name="Google Shape;1723;p40"/>
            <p:cNvSpPr/>
            <p:nvPr/>
          </p:nvSpPr>
          <p:spPr>
            <a:xfrm>
              <a:off x="6815447"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24" name="Google Shape;1724;p40" descr="Logo empresa P&amp;K "/>
          <p:cNvPicPr preferRelativeResize="0"/>
          <p:nvPr/>
        </p:nvPicPr>
        <p:blipFill rotWithShape="1">
          <a:blip r:embed="rId4">
            <a:alphaModFix/>
          </a:blip>
          <a:srcRect/>
          <a:stretch/>
        </p:blipFill>
        <p:spPr>
          <a:xfrm>
            <a:off x="5447587" y="298691"/>
            <a:ext cx="1615986" cy="1316581"/>
          </a:xfrm>
          <a:prstGeom prst="rect">
            <a:avLst/>
          </a:prstGeom>
          <a:noFill/>
          <a:ln>
            <a:noFill/>
          </a:ln>
        </p:spPr>
      </p:pic>
      <p:grpSp>
        <p:nvGrpSpPr>
          <p:cNvPr id="1725" name="Google Shape;1725;p40"/>
          <p:cNvGrpSpPr/>
          <p:nvPr/>
        </p:nvGrpSpPr>
        <p:grpSpPr>
          <a:xfrm>
            <a:off x="4139830" y="2628843"/>
            <a:ext cx="413319" cy="413280"/>
            <a:chOff x="5314420" y="5636194"/>
            <a:chExt cx="393900" cy="393900"/>
          </a:xfrm>
        </p:grpSpPr>
        <p:sp>
          <p:nvSpPr>
            <p:cNvPr id="1726" name="Google Shape;1726;p40"/>
            <p:cNvSpPr/>
            <p:nvPr/>
          </p:nvSpPr>
          <p:spPr>
            <a:xfrm>
              <a:off x="5314420" y="5636194"/>
              <a:ext cx="393900" cy="393900"/>
            </a:xfrm>
            <a:prstGeom prst="ellipse">
              <a:avLst/>
            </a:prstGeom>
            <a:solidFill>
              <a:srgbClr val="D8D8D8"/>
            </a:solidFill>
            <a:ln w="37625" cap="flat" cmpd="sng">
              <a:solidFill>
                <a:srgbClr val="1C3052"/>
              </a:solidFill>
              <a:prstDash val="solid"/>
              <a:miter lim="800000"/>
              <a:headEnd type="none" w="sm" len="sm"/>
              <a:tailEnd type="none" w="sm" len="sm"/>
            </a:ln>
          </p:spPr>
          <p:txBody>
            <a:bodyPr spcFirstLastPara="1" wrap="square" lIns="135400" tIns="67675" rIns="135400" bIns="67675" anchor="ctr" anchorCtr="0">
              <a:noAutofit/>
            </a:bodyPr>
            <a:lstStyle/>
            <a:p>
              <a:pPr marL="0" marR="0" lvl="0" indent="0" algn="ctr" rtl="0">
                <a:lnSpc>
                  <a:spcPct val="100000"/>
                </a:lnSpc>
                <a:spcBef>
                  <a:spcPts val="0"/>
                </a:spcBef>
                <a:spcAft>
                  <a:spcPts val="0"/>
                </a:spcAft>
                <a:buClr>
                  <a:srgbClr val="000000"/>
                </a:buClr>
                <a:buSzPts val="2666"/>
                <a:buFont typeface="Arial"/>
                <a:buNone/>
              </a:pPr>
              <a:endParaRPr sz="2665" b="0" i="0" u="none" strike="noStrike" cap="none">
                <a:solidFill>
                  <a:schemeClr val="lt1"/>
                </a:solidFill>
                <a:latin typeface="Verdana"/>
                <a:ea typeface="Verdana"/>
                <a:cs typeface="Verdana"/>
                <a:sym typeface="Verdana"/>
              </a:endParaRPr>
            </a:p>
          </p:txBody>
        </p:sp>
        <p:pic>
          <p:nvPicPr>
            <p:cNvPr id="1727" name="Google Shape;1727;p40" descr="Thumbs up sign con relleno sólido"/>
            <p:cNvPicPr preferRelativeResize="0"/>
            <p:nvPr/>
          </p:nvPicPr>
          <p:blipFill rotWithShape="1">
            <a:blip r:embed="rId5">
              <a:alphaModFix/>
            </a:blip>
            <a:srcRect/>
            <a:stretch/>
          </p:blipFill>
          <p:spPr>
            <a:xfrm rot="-5400000">
              <a:off x="5360148" y="5692540"/>
              <a:ext cx="305311" cy="305311"/>
            </a:xfrm>
            <a:prstGeom prst="rect">
              <a:avLst/>
            </a:prstGeom>
            <a:noFill/>
            <a:ln>
              <a:noFill/>
            </a:ln>
          </p:spPr>
        </p:pic>
      </p:grpSp>
      <p:grpSp>
        <p:nvGrpSpPr>
          <p:cNvPr id="1728" name="Google Shape;1728;p40"/>
          <p:cNvGrpSpPr/>
          <p:nvPr/>
        </p:nvGrpSpPr>
        <p:grpSpPr>
          <a:xfrm>
            <a:off x="4126030" y="3572882"/>
            <a:ext cx="413319" cy="413280"/>
            <a:chOff x="5314420" y="5636194"/>
            <a:chExt cx="393900" cy="393900"/>
          </a:xfrm>
        </p:grpSpPr>
        <p:sp>
          <p:nvSpPr>
            <p:cNvPr id="1729" name="Google Shape;1729;p40"/>
            <p:cNvSpPr/>
            <p:nvPr/>
          </p:nvSpPr>
          <p:spPr>
            <a:xfrm>
              <a:off x="5314420" y="5636194"/>
              <a:ext cx="393900" cy="393900"/>
            </a:xfrm>
            <a:prstGeom prst="ellipse">
              <a:avLst/>
            </a:prstGeom>
            <a:solidFill>
              <a:srgbClr val="D8D8D8"/>
            </a:solidFill>
            <a:ln w="37625" cap="flat" cmpd="sng">
              <a:solidFill>
                <a:srgbClr val="1C3052"/>
              </a:solidFill>
              <a:prstDash val="solid"/>
              <a:miter lim="800000"/>
              <a:headEnd type="none" w="sm" len="sm"/>
              <a:tailEnd type="none" w="sm" len="sm"/>
            </a:ln>
          </p:spPr>
          <p:txBody>
            <a:bodyPr spcFirstLastPara="1" wrap="square" lIns="135400" tIns="67675" rIns="135400" bIns="67675" anchor="ctr" anchorCtr="0">
              <a:noAutofit/>
            </a:bodyPr>
            <a:lstStyle/>
            <a:p>
              <a:pPr marL="0" marR="0" lvl="0" indent="0" algn="ctr" rtl="0">
                <a:lnSpc>
                  <a:spcPct val="100000"/>
                </a:lnSpc>
                <a:spcBef>
                  <a:spcPts val="0"/>
                </a:spcBef>
                <a:spcAft>
                  <a:spcPts val="0"/>
                </a:spcAft>
                <a:buClr>
                  <a:srgbClr val="000000"/>
                </a:buClr>
                <a:buSzPts val="2666"/>
                <a:buFont typeface="Arial"/>
                <a:buNone/>
              </a:pPr>
              <a:endParaRPr sz="2665" b="0" i="0" u="none" strike="noStrike" cap="none">
                <a:solidFill>
                  <a:schemeClr val="lt1"/>
                </a:solidFill>
                <a:latin typeface="Verdana"/>
                <a:ea typeface="Verdana"/>
                <a:cs typeface="Verdana"/>
                <a:sym typeface="Verdana"/>
              </a:endParaRPr>
            </a:p>
          </p:txBody>
        </p:sp>
        <p:pic>
          <p:nvPicPr>
            <p:cNvPr id="1730" name="Google Shape;1730;p40" descr="Thumbs up sign con relleno sólido"/>
            <p:cNvPicPr preferRelativeResize="0"/>
            <p:nvPr/>
          </p:nvPicPr>
          <p:blipFill rotWithShape="1">
            <a:blip r:embed="rId5">
              <a:alphaModFix/>
            </a:blip>
            <a:srcRect/>
            <a:stretch/>
          </p:blipFill>
          <p:spPr>
            <a:xfrm rot="-5400000">
              <a:off x="5360148" y="5692540"/>
              <a:ext cx="305311" cy="305311"/>
            </a:xfrm>
            <a:prstGeom prst="rect">
              <a:avLst/>
            </a:prstGeom>
            <a:noFill/>
            <a:ln>
              <a:noFill/>
            </a:ln>
          </p:spPr>
        </p:pic>
      </p:grpSp>
      <p:grpSp>
        <p:nvGrpSpPr>
          <p:cNvPr id="1731" name="Google Shape;1731;p40"/>
          <p:cNvGrpSpPr/>
          <p:nvPr/>
        </p:nvGrpSpPr>
        <p:grpSpPr>
          <a:xfrm>
            <a:off x="4126030" y="5122633"/>
            <a:ext cx="413319" cy="413280"/>
            <a:chOff x="5314420" y="5636194"/>
            <a:chExt cx="393900" cy="393900"/>
          </a:xfrm>
        </p:grpSpPr>
        <p:sp>
          <p:nvSpPr>
            <p:cNvPr id="1732" name="Google Shape;1732;p40"/>
            <p:cNvSpPr/>
            <p:nvPr/>
          </p:nvSpPr>
          <p:spPr>
            <a:xfrm>
              <a:off x="5314420" y="5636194"/>
              <a:ext cx="393900" cy="393900"/>
            </a:xfrm>
            <a:prstGeom prst="ellipse">
              <a:avLst/>
            </a:prstGeom>
            <a:solidFill>
              <a:srgbClr val="D8D8D8"/>
            </a:solidFill>
            <a:ln w="37625" cap="flat" cmpd="sng">
              <a:solidFill>
                <a:srgbClr val="1C3052"/>
              </a:solidFill>
              <a:prstDash val="solid"/>
              <a:miter lim="800000"/>
              <a:headEnd type="none" w="sm" len="sm"/>
              <a:tailEnd type="none" w="sm" len="sm"/>
            </a:ln>
          </p:spPr>
          <p:txBody>
            <a:bodyPr spcFirstLastPara="1" wrap="square" lIns="135400" tIns="67675" rIns="135400" bIns="67675" anchor="ctr" anchorCtr="0">
              <a:noAutofit/>
            </a:bodyPr>
            <a:lstStyle/>
            <a:p>
              <a:pPr marL="0" marR="0" lvl="0" indent="0" algn="ctr" rtl="0">
                <a:lnSpc>
                  <a:spcPct val="100000"/>
                </a:lnSpc>
                <a:spcBef>
                  <a:spcPts val="0"/>
                </a:spcBef>
                <a:spcAft>
                  <a:spcPts val="0"/>
                </a:spcAft>
                <a:buClr>
                  <a:srgbClr val="000000"/>
                </a:buClr>
                <a:buSzPts val="2666"/>
                <a:buFont typeface="Arial"/>
                <a:buNone/>
              </a:pPr>
              <a:endParaRPr sz="2665" b="0" i="0" u="none" strike="noStrike" cap="none">
                <a:solidFill>
                  <a:schemeClr val="lt1"/>
                </a:solidFill>
                <a:latin typeface="Verdana"/>
                <a:ea typeface="Verdana"/>
                <a:cs typeface="Verdana"/>
                <a:sym typeface="Verdana"/>
              </a:endParaRPr>
            </a:p>
          </p:txBody>
        </p:sp>
        <p:pic>
          <p:nvPicPr>
            <p:cNvPr id="1733" name="Google Shape;1733;p40" descr="Thumbs up sign con relleno sólido"/>
            <p:cNvPicPr preferRelativeResize="0"/>
            <p:nvPr/>
          </p:nvPicPr>
          <p:blipFill rotWithShape="1">
            <a:blip r:embed="rId5">
              <a:alphaModFix/>
            </a:blip>
            <a:srcRect/>
            <a:stretch/>
          </p:blipFill>
          <p:spPr>
            <a:xfrm rot="-5400000">
              <a:off x="5360148" y="5692540"/>
              <a:ext cx="305311" cy="305311"/>
            </a:xfrm>
            <a:prstGeom prst="rect">
              <a:avLst/>
            </a:prstGeom>
            <a:noFill/>
            <a:ln>
              <a:noFill/>
            </a:ln>
          </p:spPr>
        </p:pic>
      </p:grpSp>
      <p:grpSp>
        <p:nvGrpSpPr>
          <p:cNvPr id="1734" name="Google Shape;1734;p40"/>
          <p:cNvGrpSpPr/>
          <p:nvPr/>
        </p:nvGrpSpPr>
        <p:grpSpPr>
          <a:xfrm>
            <a:off x="4126030" y="5850430"/>
            <a:ext cx="413319" cy="413280"/>
            <a:chOff x="5314420" y="5636194"/>
            <a:chExt cx="393900" cy="393900"/>
          </a:xfrm>
        </p:grpSpPr>
        <p:sp>
          <p:nvSpPr>
            <p:cNvPr id="1735" name="Google Shape;1735;p40"/>
            <p:cNvSpPr/>
            <p:nvPr/>
          </p:nvSpPr>
          <p:spPr>
            <a:xfrm>
              <a:off x="5314420" y="5636194"/>
              <a:ext cx="393900" cy="393900"/>
            </a:xfrm>
            <a:prstGeom prst="ellipse">
              <a:avLst/>
            </a:prstGeom>
            <a:solidFill>
              <a:srgbClr val="D8D8D8"/>
            </a:solidFill>
            <a:ln w="37625" cap="flat" cmpd="sng">
              <a:solidFill>
                <a:srgbClr val="1C3052"/>
              </a:solidFill>
              <a:prstDash val="solid"/>
              <a:miter lim="800000"/>
              <a:headEnd type="none" w="sm" len="sm"/>
              <a:tailEnd type="none" w="sm" len="sm"/>
            </a:ln>
          </p:spPr>
          <p:txBody>
            <a:bodyPr spcFirstLastPara="1" wrap="square" lIns="135400" tIns="67675" rIns="135400" bIns="67675" anchor="ctr" anchorCtr="0">
              <a:noAutofit/>
            </a:bodyPr>
            <a:lstStyle/>
            <a:p>
              <a:pPr marL="0" marR="0" lvl="0" indent="0" algn="ctr" rtl="0">
                <a:lnSpc>
                  <a:spcPct val="100000"/>
                </a:lnSpc>
                <a:spcBef>
                  <a:spcPts val="0"/>
                </a:spcBef>
                <a:spcAft>
                  <a:spcPts val="0"/>
                </a:spcAft>
                <a:buClr>
                  <a:srgbClr val="000000"/>
                </a:buClr>
                <a:buSzPts val="2666"/>
                <a:buFont typeface="Arial"/>
                <a:buNone/>
              </a:pPr>
              <a:endParaRPr sz="2665" b="0" i="0" u="none" strike="noStrike" cap="none">
                <a:solidFill>
                  <a:schemeClr val="lt1"/>
                </a:solidFill>
                <a:latin typeface="Verdana"/>
                <a:ea typeface="Verdana"/>
                <a:cs typeface="Verdana"/>
                <a:sym typeface="Verdana"/>
              </a:endParaRPr>
            </a:p>
          </p:txBody>
        </p:sp>
        <p:pic>
          <p:nvPicPr>
            <p:cNvPr id="1736" name="Google Shape;1736;p40" descr="Thumbs up sign con relleno sólido"/>
            <p:cNvPicPr preferRelativeResize="0"/>
            <p:nvPr/>
          </p:nvPicPr>
          <p:blipFill rotWithShape="1">
            <a:blip r:embed="rId5">
              <a:alphaModFix/>
            </a:blip>
            <a:srcRect/>
            <a:stretch/>
          </p:blipFill>
          <p:spPr>
            <a:xfrm rot="-5400000">
              <a:off x="5360148" y="5692540"/>
              <a:ext cx="305311" cy="305311"/>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sp>
        <p:nvSpPr>
          <p:cNvPr id="1741" name="Google Shape;174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42</a:t>
            </a:fld>
            <a:endParaRPr/>
          </a:p>
        </p:txBody>
      </p:sp>
      <p:sp>
        <p:nvSpPr>
          <p:cNvPr id="1742" name="Google Shape;1742;p41"/>
          <p:cNvSpPr txBox="1">
            <a:spLocks noGrp="1"/>
          </p:cNvSpPr>
          <p:nvPr>
            <p:ph type="title"/>
          </p:nvPr>
        </p:nvSpPr>
        <p:spPr>
          <a:xfrm>
            <a:off x="3471290" y="564241"/>
            <a:ext cx="7273290" cy="504625"/>
          </a:xfrm>
          <a:prstGeom prst="rect">
            <a:avLst/>
          </a:prstGeom>
          <a:noFill/>
          <a:ln>
            <a:noFill/>
          </a:ln>
        </p:spPr>
        <p:txBody>
          <a:bodyPr spcFirstLastPara="1" wrap="square" lIns="0" tIns="12050" rIns="0" bIns="0" anchor="b" anchorCtr="0">
            <a:spAutoFit/>
          </a:bodyPr>
          <a:lstStyle/>
          <a:p>
            <a:pPr marL="12700" lvl="0" indent="0" algn="ctr" rtl="0">
              <a:lnSpc>
                <a:spcPct val="100000"/>
              </a:lnSpc>
              <a:spcBef>
                <a:spcPts val="0"/>
              </a:spcBef>
              <a:spcAft>
                <a:spcPts val="0"/>
              </a:spcAft>
              <a:buClr>
                <a:srgbClr val="242853"/>
              </a:buClr>
              <a:buSzPts val="3200"/>
              <a:buFont typeface="Verdana"/>
              <a:buNone/>
            </a:pPr>
            <a:r>
              <a:rPr lang="es-CO" sz="3200" b="1">
                <a:solidFill>
                  <a:srgbClr val="242853"/>
                </a:solidFill>
              </a:rPr>
              <a:t>Indicadores</a:t>
            </a:r>
            <a:endParaRPr/>
          </a:p>
        </p:txBody>
      </p:sp>
      <p:graphicFrame>
        <p:nvGraphicFramePr>
          <p:cNvPr id="1743" name="Google Shape;1743;p41"/>
          <p:cNvGraphicFramePr/>
          <p:nvPr/>
        </p:nvGraphicFramePr>
        <p:xfrm>
          <a:off x="642547" y="1197706"/>
          <a:ext cx="5254400" cy="4911279"/>
        </p:xfrm>
        <a:graphic>
          <a:graphicData uri="http://schemas.openxmlformats.org/drawingml/2006/table">
            <a:tbl>
              <a:tblPr firstRow="1" bandRow="1">
                <a:noFill/>
                <a:tableStyleId>{017A3BE1-F5E9-4E22-901A-E6A3D2A46101}</a:tableStyleId>
              </a:tblPr>
              <a:tblGrid>
                <a:gridCol w="116650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1109350">
                  <a:extLst>
                    <a:ext uri="{9D8B030D-6E8A-4147-A177-3AD203B41FA5}">
                      <a16:colId xmlns:a16="http://schemas.microsoft.com/office/drawing/2014/main" val="20002"/>
                    </a:ext>
                  </a:extLst>
                </a:gridCol>
                <a:gridCol w="1236450">
                  <a:extLst>
                    <a:ext uri="{9D8B030D-6E8A-4147-A177-3AD203B41FA5}">
                      <a16:colId xmlns:a16="http://schemas.microsoft.com/office/drawing/2014/main" val="20003"/>
                    </a:ext>
                  </a:extLst>
                </a:gridCol>
                <a:gridCol w="961050">
                  <a:extLst>
                    <a:ext uri="{9D8B030D-6E8A-4147-A177-3AD203B41FA5}">
                      <a16:colId xmlns:a16="http://schemas.microsoft.com/office/drawing/2014/main" val="20004"/>
                    </a:ext>
                  </a:extLst>
                </a:gridCol>
              </a:tblGrid>
              <a:tr h="276225">
                <a:tc rowSpan="2" grid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21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5816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rowSpan="2" hMerge="1">
                  <a:txBody>
                    <a:bodyPr/>
                    <a:lstStyle/>
                    <a:p>
                      <a:endParaRPr lang="es-CO"/>
                    </a:p>
                  </a:txBody>
                  <a:tcPr/>
                </a:tc>
                <a:tc gridSpan="3">
                  <a:txBody>
                    <a:bodyPr/>
                    <a:lstStyle/>
                    <a:p>
                      <a:pPr marL="0" marR="0" lvl="0" indent="0" algn="ctr" rtl="0">
                        <a:lnSpc>
                          <a:spcPct val="11291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P&amp;K</a:t>
                      </a:r>
                      <a:endParaRPr sz="1200" u="none" strike="noStrike" cap="none">
                        <a:latin typeface="Verdana"/>
                        <a:ea typeface="Verdana"/>
                        <a:cs typeface="Verdana"/>
                        <a:sym typeface="Verdana"/>
                      </a:endParaRPr>
                    </a:p>
                  </a:txBody>
                  <a:tcPr marL="0" marR="0" marT="92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664200">
                <a:tc gridSpan="2" vMerge="1">
                  <a:txBody>
                    <a:bodyPr/>
                    <a:lstStyle/>
                    <a:p>
                      <a:endParaRPr lang="es-CO"/>
                    </a:p>
                  </a:txBody>
                  <a:tcPr/>
                </a:tc>
                <a:tc hMerge="1" vMerge="1">
                  <a:txBody>
                    <a:bodyPr/>
                    <a:lstStyle/>
                    <a:p>
                      <a:endParaRPr lang="es-CO"/>
                    </a:p>
                  </a:txBody>
                  <a:tcPr/>
                </a:tc>
                <a:tc>
                  <a:txBody>
                    <a:bodyPr/>
                    <a:lstStyle/>
                    <a:p>
                      <a:pPr marL="18415" marR="12065" lvl="0" indent="156845"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u="none" strike="noStrike" cap="none">
                        <a:latin typeface="Verdana"/>
                        <a:ea typeface="Verdana"/>
                        <a:cs typeface="Verdana"/>
                        <a:sym typeface="Verdana"/>
                      </a:endParaRPr>
                    </a:p>
                  </a:txBody>
                  <a:tcPr marL="0" marR="0" marT="1473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120650" marR="11176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a:t>
                      </a:r>
                      <a:r>
                        <a:rPr lang="es-CO" sz="1200" b="1" u="none" strike="noStrike" cap="none">
                          <a:solidFill>
                            <a:srgbClr val="001F5F"/>
                          </a:solidFill>
                        </a:rPr>
                        <a:t> Noviembre</a:t>
                      </a:r>
                      <a:r>
                        <a:rPr lang="es-CO" sz="1200" b="1" u="none" strike="noStrike" cap="none">
                          <a:solidFill>
                            <a:srgbClr val="001F5F"/>
                          </a:solidFill>
                          <a:latin typeface="Verdana"/>
                          <a:ea typeface="Verdana"/>
                          <a:cs typeface="Verdana"/>
                          <a:sym typeface="Verdana"/>
                        </a:rPr>
                        <a:t> d</a:t>
                      </a:r>
                      <a:r>
                        <a:rPr lang="es-CO" sz="1200" b="1" u="none" strike="noStrike" cap="none">
                          <a:solidFill>
                            <a:srgbClr val="001F5F"/>
                          </a:solidFill>
                        </a:rPr>
                        <a:t>e 2025</a:t>
                      </a:r>
                      <a:endParaRPr sz="1200" u="none" strike="noStrike" cap="none">
                        <a:solidFill>
                          <a:srgbClr val="FF0000"/>
                        </a:solidFill>
                        <a:latin typeface="Verdana"/>
                        <a:ea typeface="Verdana"/>
                        <a:cs typeface="Verdana"/>
                        <a:sym typeface="Verdana"/>
                      </a:endParaRPr>
                    </a:p>
                  </a:txBody>
                  <a:tcPr marL="0" marR="0" marT="558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9779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664200">
                <a:tc rowSpan="3">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875"/>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2509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USUARIOS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1.444</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1.6</a:t>
                      </a:r>
                      <a:r>
                        <a:rPr lang="es-CO" sz="1200" u="none" strike="noStrike" cap="none">
                          <a:solidFill>
                            <a:srgbClr val="001F5F"/>
                          </a:solidFill>
                        </a:rPr>
                        <a:t>29</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6642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2705"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4</a:t>
                      </a:r>
                      <a:r>
                        <a:rPr lang="es-CO" sz="1200" u="none" strike="noStrike" cap="none">
                          <a:solidFill>
                            <a:srgbClr val="001F5F"/>
                          </a:solidFill>
                        </a:rPr>
                        <a:t>4**</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39</a:t>
                      </a:r>
                      <a:endParaRPr sz="1200" b="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6642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2705"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1.231</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a:t>
                      </a:r>
                      <a:r>
                        <a:rPr lang="es-CO" sz="1200" u="none" strike="noStrike" cap="none">
                          <a:solidFill>
                            <a:srgbClr val="001F5F"/>
                          </a:solidFill>
                        </a:rPr>
                        <a:t>303</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664200">
                <a:tc rowSpan="3">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7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6096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COBERTURA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0.0%</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70</a:t>
                      </a:r>
                      <a:r>
                        <a:rPr lang="es-CO" sz="1200" u="none" strike="noStrike" cap="none">
                          <a:solidFill>
                            <a:srgbClr val="001F5F"/>
                          </a:solidFill>
                          <a:latin typeface="Verdana"/>
                          <a:ea typeface="Verdana"/>
                          <a:cs typeface="Verdana"/>
                          <a:sym typeface="Verdana"/>
                        </a:rPr>
                        <a:t>.</a:t>
                      </a:r>
                      <a:r>
                        <a:rPr lang="es-CO" sz="1200" u="none" strike="noStrike" cap="none">
                          <a:solidFill>
                            <a:srgbClr val="001F5F"/>
                          </a:solidFill>
                        </a:rPr>
                        <a:t>73</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r h="627375">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3.2%</a:t>
                      </a:r>
                      <a:endParaRPr sz="1200" u="none" strike="noStrike" cap="none">
                        <a:latin typeface="Verdana"/>
                        <a:ea typeface="Verdana"/>
                        <a:cs typeface="Verdana"/>
                        <a:sym typeface="Verdana"/>
                      </a:endParaRPr>
                    </a:p>
                  </a:txBody>
                  <a:tcPr marL="0" marR="0" marT="45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1</a:t>
                      </a:r>
                      <a:r>
                        <a:rPr lang="es-CO" sz="1200" u="none" strike="noStrike" cap="none">
                          <a:solidFill>
                            <a:srgbClr val="001F5F"/>
                          </a:solidFill>
                          <a:latin typeface="Verdana"/>
                          <a:ea typeface="Verdana"/>
                          <a:cs typeface="Verdana"/>
                          <a:sym typeface="Verdana"/>
                        </a:rPr>
                        <a:t>,70 %**</a:t>
                      </a:r>
                      <a:endParaRPr sz="1200" u="none" strike="noStrike" cap="none">
                        <a:latin typeface="Verdana"/>
                        <a:ea typeface="Verdana"/>
                        <a:cs typeface="Verdana"/>
                        <a:sym typeface="Verdana"/>
                      </a:endParaRPr>
                    </a:p>
                  </a:txBody>
                  <a:tcPr marL="0" marR="0" marT="45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6"/>
                  </a:ext>
                </a:extLst>
              </a:tr>
              <a:tr h="6642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0.0%</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100 %</a:t>
                      </a:r>
                      <a:endParaRPr sz="1200" u="none" strike="noStrike" cap="none">
                        <a:latin typeface="Verdana"/>
                        <a:ea typeface="Verdana"/>
                        <a:cs typeface="Verdana"/>
                        <a:sym typeface="Verdana"/>
                      </a:endParaRPr>
                    </a:p>
                  </a:txBody>
                  <a:tcPr marL="0" marR="0" marT="635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7"/>
                  </a:ext>
                </a:extLst>
              </a:tr>
            </a:tbl>
          </a:graphicData>
        </a:graphic>
      </p:graphicFrame>
      <p:graphicFrame>
        <p:nvGraphicFramePr>
          <p:cNvPr id="1744" name="Google Shape;1744;p41"/>
          <p:cNvGraphicFramePr/>
          <p:nvPr/>
        </p:nvGraphicFramePr>
        <p:xfrm>
          <a:off x="6387302" y="1197706"/>
          <a:ext cx="5257300" cy="4372254"/>
        </p:xfrm>
        <a:graphic>
          <a:graphicData uri="http://schemas.openxmlformats.org/drawingml/2006/table">
            <a:tbl>
              <a:tblPr firstRow="1" bandRow="1">
                <a:noFill/>
                <a:tableStyleId>{017A3BE1-F5E9-4E22-901A-E6A3D2A46101}</a:tableStyleId>
              </a:tblPr>
              <a:tblGrid>
                <a:gridCol w="1732275">
                  <a:extLst>
                    <a:ext uri="{9D8B030D-6E8A-4147-A177-3AD203B41FA5}">
                      <a16:colId xmlns:a16="http://schemas.microsoft.com/office/drawing/2014/main" val="20000"/>
                    </a:ext>
                  </a:extLst>
                </a:gridCol>
                <a:gridCol w="1171225">
                  <a:extLst>
                    <a:ext uri="{9D8B030D-6E8A-4147-A177-3AD203B41FA5}">
                      <a16:colId xmlns:a16="http://schemas.microsoft.com/office/drawing/2014/main" val="20001"/>
                    </a:ext>
                  </a:extLst>
                </a:gridCol>
                <a:gridCol w="1298050">
                  <a:extLst>
                    <a:ext uri="{9D8B030D-6E8A-4147-A177-3AD203B41FA5}">
                      <a16:colId xmlns:a16="http://schemas.microsoft.com/office/drawing/2014/main" val="20002"/>
                    </a:ext>
                  </a:extLst>
                </a:gridCol>
                <a:gridCol w="1055750">
                  <a:extLst>
                    <a:ext uri="{9D8B030D-6E8A-4147-A177-3AD203B41FA5}">
                      <a16:colId xmlns:a16="http://schemas.microsoft.com/office/drawing/2014/main" val="20003"/>
                    </a:ext>
                  </a:extLst>
                </a:gridCol>
              </a:tblGrid>
              <a:tr h="279400">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26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44958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gridSpan="3">
                  <a:txBody>
                    <a:bodyPr/>
                    <a:lstStyle/>
                    <a:p>
                      <a:pPr marL="635" marR="0" lvl="0" indent="0" algn="ctr" rtl="0">
                        <a:lnSpc>
                          <a:spcPct val="1125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P&amp;K</a:t>
                      </a:r>
                      <a:endParaRPr sz="1200" u="none" strike="noStrike" cap="none">
                        <a:latin typeface="Verdana"/>
                        <a:ea typeface="Verdana"/>
                        <a:cs typeface="Verdana"/>
                        <a:sym typeface="Verdana"/>
                      </a:endParaRPr>
                    </a:p>
                  </a:txBody>
                  <a:tcPr marL="0" marR="0" marT="952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673100">
                <a:tc vMerge="1">
                  <a:txBody>
                    <a:bodyPr/>
                    <a:lstStyle/>
                    <a:p>
                      <a:endParaRPr lang="es-CO"/>
                    </a:p>
                  </a:txBody>
                  <a:tcPr/>
                </a:tc>
                <a:tc>
                  <a:txBody>
                    <a:bodyPr/>
                    <a:lstStyle/>
                    <a:p>
                      <a:pPr marL="33655" marR="24765" lvl="0" indent="15494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u="none" strike="noStrike" cap="none">
                        <a:latin typeface="Verdana"/>
                        <a:ea typeface="Verdana"/>
                        <a:cs typeface="Verdana"/>
                        <a:sym typeface="Verdana"/>
                      </a:endParaRPr>
                    </a:p>
                  </a:txBody>
                  <a:tcPr marL="0" marR="0" marT="1524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179705" marR="17145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a:t>
                      </a:r>
                      <a:r>
                        <a:rPr lang="es-CO" sz="1200" b="1" u="none" strike="noStrike" cap="none">
                          <a:solidFill>
                            <a:srgbClr val="001F5F"/>
                          </a:solidFill>
                        </a:rPr>
                        <a:t>Noviembre</a:t>
                      </a:r>
                      <a:r>
                        <a:rPr lang="es-CO" sz="1200" b="1" u="none" strike="noStrike" cap="none">
                          <a:solidFill>
                            <a:srgbClr val="001F5F"/>
                          </a:solidFill>
                          <a:latin typeface="Verdana"/>
                          <a:ea typeface="Verdana"/>
                          <a:cs typeface="Verdana"/>
                          <a:sym typeface="Verdana"/>
                        </a:rPr>
                        <a:t> de</a:t>
                      </a:r>
                      <a:r>
                        <a:rPr lang="es-CO" sz="1200" b="1" u="none" strike="noStrike" cap="none">
                          <a:solidFill>
                            <a:srgbClr val="001F5F"/>
                          </a:solidFill>
                        </a:rPr>
                        <a:t> 2025</a:t>
                      </a:r>
                      <a:endParaRPr sz="1200" u="none" strike="noStrike" cap="none">
                        <a:solidFill>
                          <a:srgbClr val="FF0000"/>
                        </a:solidFill>
                        <a:latin typeface="Verdana"/>
                        <a:ea typeface="Verdana"/>
                        <a:cs typeface="Verdana"/>
                        <a:sym typeface="Verdana"/>
                      </a:endParaRPr>
                    </a:p>
                  </a:txBody>
                  <a:tcPr marL="0" marR="0" marT="609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5684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685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IANC</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ND*</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5</a:t>
                      </a:r>
                      <a:r>
                        <a:rPr lang="es-CO" sz="1200" u="none" strike="noStrike" cap="none">
                          <a:solidFill>
                            <a:srgbClr val="001F5F"/>
                          </a:solidFill>
                        </a:rPr>
                        <a:t>1</a:t>
                      </a:r>
                      <a:r>
                        <a:rPr lang="es-CO" sz="1200" u="none" strike="noStrike" cap="none">
                          <a:solidFill>
                            <a:srgbClr val="001F5F"/>
                          </a:solidFill>
                          <a:latin typeface="Verdana"/>
                          <a:ea typeface="Verdana"/>
                          <a:cs typeface="Verdana"/>
                          <a:sym typeface="Verdana"/>
                        </a:rPr>
                        <a:t>.</a:t>
                      </a:r>
                      <a:r>
                        <a:rPr lang="es-CO" sz="1200" u="none" strike="noStrike" cap="none">
                          <a:solidFill>
                            <a:srgbClr val="001F5F"/>
                          </a:solidFill>
                        </a:rPr>
                        <a:t>71</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Micromedición</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ND*</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100.00</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IRCA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23.73%</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0</a:t>
                      </a:r>
                      <a:r>
                        <a:rPr lang="es-CO" sz="1200" u="none" strike="noStrike" cap="none">
                          <a:solidFill>
                            <a:srgbClr val="001F5F"/>
                          </a:solidFill>
                          <a:latin typeface="Verdana"/>
                          <a:ea typeface="Verdana"/>
                          <a:cs typeface="Verdana"/>
                          <a:sym typeface="Verdana"/>
                        </a:rPr>
                        <a:t>,</a:t>
                      </a:r>
                      <a:r>
                        <a:rPr lang="es-CO" sz="1200" u="none" strike="noStrike" cap="none">
                          <a:solidFill>
                            <a:srgbClr val="001F5F"/>
                          </a:solidFill>
                        </a:rPr>
                        <a:t>00</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70295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Continuidad</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220345"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1.3 Horas</a:t>
                      </a:r>
                      <a:endParaRPr sz="1200" u="none" strike="noStrike" cap="none">
                        <a:latin typeface="Verdana"/>
                        <a:ea typeface="Verdana"/>
                        <a:cs typeface="Verdana"/>
                        <a:sym typeface="Verdana"/>
                      </a:endParaRPr>
                    </a:p>
                  </a:txBody>
                  <a:tcPr marL="0" marR="0" marT="831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a:t>
                      </a:r>
                      <a:r>
                        <a:rPr lang="es-CO" sz="1200" u="none" strike="noStrike" cap="none">
                          <a:solidFill>
                            <a:srgbClr val="001F5F"/>
                          </a:solidFill>
                        </a:rPr>
                        <a:t>6,1</a:t>
                      </a:r>
                      <a:r>
                        <a:rPr lang="es-CO" sz="1200" u="none" strike="noStrike" cap="none">
                          <a:solidFill>
                            <a:srgbClr val="001F5F"/>
                          </a:solidFill>
                          <a:latin typeface="Verdana"/>
                          <a:ea typeface="Verdana"/>
                          <a:cs typeface="Verdana"/>
                          <a:sym typeface="Verdana"/>
                        </a:rPr>
                        <a:t> Horas</a:t>
                      </a:r>
                      <a:endParaRPr sz="1200" u="none" strike="noStrike" cap="none">
                        <a:latin typeface="Verdana"/>
                        <a:ea typeface="Verdana"/>
                        <a:cs typeface="Verdana"/>
                        <a:sym typeface="Verdana"/>
                      </a:endParaRPr>
                    </a:p>
                  </a:txBody>
                  <a:tcPr marL="0" marR="0" marT="831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r h="680725">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Reportes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0.0</a:t>
                      </a:r>
                      <a:endParaRPr sz="1200" u="none" strike="noStrike" cap="none">
                        <a:latin typeface="Verdana"/>
                        <a:ea typeface="Verdana"/>
                        <a:cs typeface="Verdana"/>
                        <a:sym typeface="Verdana"/>
                      </a:endParaRPr>
                    </a:p>
                  </a:txBody>
                  <a:tcPr marL="0" marR="0" marT="724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93</a:t>
                      </a:r>
                      <a:r>
                        <a:rPr lang="es-CO" sz="1200" u="none" strike="noStrike" cap="none">
                          <a:solidFill>
                            <a:srgbClr val="001F5F"/>
                          </a:solidFill>
                          <a:latin typeface="Verdana"/>
                          <a:ea typeface="Verdana"/>
                          <a:cs typeface="Verdana"/>
                          <a:sym typeface="Verdana"/>
                        </a:rPr>
                        <a:t>.</a:t>
                      </a:r>
                      <a:r>
                        <a:rPr lang="es-CO" sz="1200" u="none" strike="noStrike" cap="none">
                          <a:solidFill>
                            <a:srgbClr val="001F5F"/>
                          </a:solidFill>
                        </a:rPr>
                        <a:t>00</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724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6"/>
                  </a:ext>
                </a:extLst>
              </a:tr>
            </a:tbl>
          </a:graphicData>
        </a:graphic>
      </p:graphicFrame>
      <p:sp>
        <p:nvSpPr>
          <p:cNvPr id="1745" name="Google Shape;1745;p41"/>
          <p:cNvSpPr/>
          <p:nvPr/>
        </p:nvSpPr>
        <p:spPr>
          <a:xfrm>
            <a:off x="6387300" y="5547447"/>
            <a:ext cx="5144100" cy="747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es-CO" sz="800" b="0" i="0" u="none" strike="noStrike" cap="none">
                <a:solidFill>
                  <a:schemeClr val="dk1"/>
                </a:solidFill>
                <a:latin typeface="Verdana"/>
                <a:ea typeface="Verdana"/>
                <a:cs typeface="Verdana"/>
                <a:sym typeface="Verdana"/>
              </a:rPr>
              <a:t>*Al momento de la intervención, por efectos del Huracán Iota, la UNGRD garantizaba la distribución de agua a través de carrotanques y el municipio no efectuó reportes respecto de la prestación de los servicios.</a:t>
            </a:r>
            <a:endParaRPr sz="800" b="0" i="0" u="none" strike="noStrike" cap="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800"/>
              <a:buFont typeface="Arial"/>
              <a:buNone/>
            </a:pPr>
            <a:r>
              <a:rPr lang="es-CO" sz="800" b="0" i="0" u="none" strike="noStrike" cap="none">
                <a:solidFill>
                  <a:schemeClr val="dk1"/>
                </a:solidFill>
                <a:latin typeface="Verdana"/>
                <a:ea typeface="Verdana"/>
                <a:cs typeface="Verdana"/>
                <a:sym typeface="Verdana"/>
              </a:rPr>
              <a:t>**La cobertura de alcantarillado varió debido a que aumentaron los suscriptores de acueducto.</a:t>
            </a:r>
            <a:endParaRPr sz="800" b="0" i="0" u="none" strike="noStrike" cap="none">
              <a:solidFill>
                <a:schemeClr val="dk1"/>
              </a:solidFill>
              <a:latin typeface="Verdana"/>
              <a:ea typeface="Verdana"/>
              <a:cs typeface="Verdana"/>
              <a:sym typeface="Verdana"/>
            </a:endParaRPr>
          </a:p>
        </p:txBody>
      </p:sp>
      <p:pic>
        <p:nvPicPr>
          <p:cNvPr id="1746" name="Google Shape;1746;p41"/>
          <p:cNvPicPr preferRelativeResize="0"/>
          <p:nvPr/>
        </p:nvPicPr>
        <p:blipFill rotWithShape="1">
          <a:blip r:embed="rId3">
            <a:alphaModFix/>
          </a:blip>
          <a:srcRect/>
          <a:stretch/>
        </p:blipFill>
        <p:spPr>
          <a:xfrm>
            <a:off x="1953907" y="2244851"/>
            <a:ext cx="530206" cy="495299"/>
          </a:xfrm>
          <a:prstGeom prst="rect">
            <a:avLst/>
          </a:prstGeom>
          <a:noFill/>
          <a:ln>
            <a:noFill/>
          </a:ln>
        </p:spPr>
      </p:pic>
      <p:pic>
        <p:nvPicPr>
          <p:cNvPr id="1747" name="Google Shape;1747;p41"/>
          <p:cNvPicPr preferRelativeResize="0"/>
          <p:nvPr/>
        </p:nvPicPr>
        <p:blipFill rotWithShape="1">
          <a:blip r:embed="rId3">
            <a:alphaModFix/>
          </a:blip>
          <a:srcRect/>
          <a:stretch/>
        </p:blipFill>
        <p:spPr>
          <a:xfrm>
            <a:off x="1949978" y="4256446"/>
            <a:ext cx="530206" cy="495299"/>
          </a:xfrm>
          <a:prstGeom prst="rect">
            <a:avLst/>
          </a:prstGeom>
          <a:noFill/>
          <a:ln>
            <a:noFill/>
          </a:ln>
        </p:spPr>
      </p:pic>
      <p:pic>
        <p:nvPicPr>
          <p:cNvPr id="1748" name="Google Shape;1748;p41"/>
          <p:cNvPicPr preferRelativeResize="0"/>
          <p:nvPr/>
        </p:nvPicPr>
        <p:blipFill rotWithShape="1">
          <a:blip r:embed="rId4">
            <a:alphaModFix/>
          </a:blip>
          <a:srcRect/>
          <a:stretch/>
        </p:blipFill>
        <p:spPr>
          <a:xfrm>
            <a:off x="1949007" y="2877311"/>
            <a:ext cx="541207" cy="534923"/>
          </a:xfrm>
          <a:prstGeom prst="rect">
            <a:avLst/>
          </a:prstGeom>
          <a:noFill/>
          <a:ln>
            <a:noFill/>
          </a:ln>
        </p:spPr>
      </p:pic>
      <p:pic>
        <p:nvPicPr>
          <p:cNvPr id="1749" name="Google Shape;1749;p41"/>
          <p:cNvPicPr preferRelativeResize="0"/>
          <p:nvPr/>
        </p:nvPicPr>
        <p:blipFill rotWithShape="1">
          <a:blip r:embed="rId5">
            <a:alphaModFix/>
          </a:blip>
          <a:srcRect/>
          <a:stretch/>
        </p:blipFill>
        <p:spPr>
          <a:xfrm>
            <a:off x="1940051" y="3543300"/>
            <a:ext cx="537971" cy="504443"/>
          </a:xfrm>
          <a:prstGeom prst="rect">
            <a:avLst/>
          </a:prstGeom>
          <a:noFill/>
          <a:ln>
            <a:noFill/>
          </a:ln>
        </p:spPr>
      </p:pic>
      <p:pic>
        <p:nvPicPr>
          <p:cNvPr id="1750" name="Google Shape;1750;p41"/>
          <p:cNvPicPr preferRelativeResize="0"/>
          <p:nvPr/>
        </p:nvPicPr>
        <p:blipFill rotWithShape="1">
          <a:blip r:embed="rId5">
            <a:alphaModFix/>
          </a:blip>
          <a:srcRect/>
          <a:stretch/>
        </p:blipFill>
        <p:spPr>
          <a:xfrm>
            <a:off x="1952243" y="5505606"/>
            <a:ext cx="537971" cy="504443"/>
          </a:xfrm>
          <a:prstGeom prst="rect">
            <a:avLst/>
          </a:prstGeom>
          <a:noFill/>
          <a:ln>
            <a:noFill/>
          </a:ln>
        </p:spPr>
      </p:pic>
      <p:pic>
        <p:nvPicPr>
          <p:cNvPr id="1751" name="Google Shape;1751;p41"/>
          <p:cNvPicPr preferRelativeResize="0"/>
          <p:nvPr/>
        </p:nvPicPr>
        <p:blipFill rotWithShape="1">
          <a:blip r:embed="rId4">
            <a:alphaModFix/>
          </a:blip>
          <a:srcRect/>
          <a:stretch/>
        </p:blipFill>
        <p:spPr>
          <a:xfrm>
            <a:off x="1949007" y="4898583"/>
            <a:ext cx="541207" cy="534923"/>
          </a:xfrm>
          <a:prstGeom prst="rect">
            <a:avLst/>
          </a:prstGeom>
          <a:noFill/>
          <a:ln>
            <a:noFill/>
          </a:ln>
        </p:spPr>
      </p:pic>
      <p:grpSp>
        <p:nvGrpSpPr>
          <p:cNvPr id="1752" name="Google Shape;1752;p41"/>
          <p:cNvGrpSpPr/>
          <p:nvPr/>
        </p:nvGrpSpPr>
        <p:grpSpPr>
          <a:xfrm>
            <a:off x="5001767" y="2230753"/>
            <a:ext cx="696467" cy="594359"/>
            <a:chOff x="4899659" y="2255520"/>
            <a:chExt cx="696467" cy="594359"/>
          </a:xfrm>
        </p:grpSpPr>
        <p:pic>
          <p:nvPicPr>
            <p:cNvPr id="1753" name="Google Shape;1753;p41"/>
            <p:cNvPicPr preferRelativeResize="0"/>
            <p:nvPr/>
          </p:nvPicPr>
          <p:blipFill rotWithShape="1">
            <a:blip r:embed="rId6">
              <a:alphaModFix/>
            </a:blip>
            <a:srcRect/>
            <a:stretch/>
          </p:blipFill>
          <p:spPr>
            <a:xfrm>
              <a:off x="4899659" y="2255520"/>
              <a:ext cx="696467" cy="594359"/>
            </a:xfrm>
            <a:prstGeom prst="rect">
              <a:avLst/>
            </a:prstGeom>
            <a:noFill/>
            <a:ln>
              <a:noFill/>
            </a:ln>
          </p:spPr>
        </p:pic>
        <p:pic>
          <p:nvPicPr>
            <p:cNvPr id="1754" name="Google Shape;1754;p41"/>
            <p:cNvPicPr preferRelativeResize="0"/>
            <p:nvPr/>
          </p:nvPicPr>
          <p:blipFill rotWithShape="1">
            <a:blip r:embed="rId7">
              <a:alphaModFix/>
            </a:blip>
            <a:srcRect/>
            <a:stretch/>
          </p:blipFill>
          <p:spPr>
            <a:xfrm>
              <a:off x="5001767" y="2304288"/>
              <a:ext cx="541019" cy="438911"/>
            </a:xfrm>
            <a:prstGeom prst="rect">
              <a:avLst/>
            </a:prstGeom>
            <a:noFill/>
            <a:ln>
              <a:noFill/>
            </a:ln>
          </p:spPr>
        </p:pic>
      </p:grpSp>
      <p:pic>
        <p:nvPicPr>
          <p:cNvPr id="1755" name="Google Shape;1755;p41"/>
          <p:cNvPicPr preferRelativeResize="0"/>
          <p:nvPr/>
        </p:nvPicPr>
        <p:blipFill rotWithShape="1">
          <a:blip r:embed="rId8">
            <a:alphaModFix/>
          </a:blip>
          <a:srcRect/>
          <a:stretch/>
        </p:blipFill>
        <p:spPr>
          <a:xfrm>
            <a:off x="7001256" y="2360676"/>
            <a:ext cx="548639" cy="441959"/>
          </a:xfrm>
          <a:prstGeom prst="rect">
            <a:avLst/>
          </a:prstGeom>
          <a:noFill/>
          <a:ln>
            <a:noFill/>
          </a:ln>
        </p:spPr>
      </p:pic>
      <p:pic>
        <p:nvPicPr>
          <p:cNvPr id="1756" name="Google Shape;1756;p41"/>
          <p:cNvPicPr preferRelativeResize="0"/>
          <p:nvPr/>
        </p:nvPicPr>
        <p:blipFill rotWithShape="1">
          <a:blip r:embed="rId9">
            <a:alphaModFix/>
          </a:blip>
          <a:srcRect/>
          <a:stretch/>
        </p:blipFill>
        <p:spPr>
          <a:xfrm>
            <a:off x="7040880" y="3069336"/>
            <a:ext cx="469391" cy="409955"/>
          </a:xfrm>
          <a:prstGeom prst="rect">
            <a:avLst/>
          </a:prstGeom>
          <a:noFill/>
          <a:ln>
            <a:noFill/>
          </a:ln>
        </p:spPr>
      </p:pic>
      <p:pic>
        <p:nvPicPr>
          <p:cNvPr id="1757" name="Google Shape;1757;p41"/>
          <p:cNvPicPr preferRelativeResize="0"/>
          <p:nvPr/>
        </p:nvPicPr>
        <p:blipFill rotWithShape="1">
          <a:blip r:embed="rId10">
            <a:alphaModFix/>
          </a:blip>
          <a:srcRect/>
          <a:stretch/>
        </p:blipFill>
        <p:spPr>
          <a:xfrm>
            <a:off x="7040880" y="3663696"/>
            <a:ext cx="484631" cy="473963"/>
          </a:xfrm>
          <a:prstGeom prst="rect">
            <a:avLst/>
          </a:prstGeom>
          <a:noFill/>
          <a:ln>
            <a:noFill/>
          </a:ln>
        </p:spPr>
      </p:pic>
      <p:pic>
        <p:nvPicPr>
          <p:cNvPr id="1758" name="Google Shape;1758;p41"/>
          <p:cNvPicPr preferRelativeResize="0"/>
          <p:nvPr/>
        </p:nvPicPr>
        <p:blipFill rotWithShape="1">
          <a:blip r:embed="rId11">
            <a:alphaModFix/>
          </a:blip>
          <a:srcRect/>
          <a:stretch/>
        </p:blipFill>
        <p:spPr>
          <a:xfrm>
            <a:off x="7107935" y="4410468"/>
            <a:ext cx="441947" cy="444995"/>
          </a:xfrm>
          <a:prstGeom prst="rect">
            <a:avLst/>
          </a:prstGeom>
          <a:noFill/>
          <a:ln>
            <a:noFill/>
          </a:ln>
        </p:spPr>
      </p:pic>
      <p:pic>
        <p:nvPicPr>
          <p:cNvPr id="1759" name="Google Shape;1759;p41"/>
          <p:cNvPicPr preferRelativeResize="0"/>
          <p:nvPr/>
        </p:nvPicPr>
        <p:blipFill rotWithShape="1">
          <a:blip r:embed="rId12">
            <a:alphaModFix/>
          </a:blip>
          <a:srcRect/>
          <a:stretch/>
        </p:blipFill>
        <p:spPr>
          <a:xfrm>
            <a:off x="6931152" y="5116067"/>
            <a:ext cx="704087" cy="416051"/>
          </a:xfrm>
          <a:prstGeom prst="rect">
            <a:avLst/>
          </a:prstGeom>
          <a:noFill/>
          <a:ln>
            <a:noFill/>
          </a:ln>
        </p:spPr>
      </p:pic>
      <p:grpSp>
        <p:nvGrpSpPr>
          <p:cNvPr id="1760" name="Google Shape;1760;p41"/>
          <p:cNvGrpSpPr/>
          <p:nvPr/>
        </p:nvGrpSpPr>
        <p:grpSpPr>
          <a:xfrm>
            <a:off x="5015075" y="3527678"/>
            <a:ext cx="696467" cy="594359"/>
            <a:chOff x="4899659" y="2255520"/>
            <a:chExt cx="696467" cy="594359"/>
          </a:xfrm>
        </p:grpSpPr>
        <p:pic>
          <p:nvPicPr>
            <p:cNvPr id="1761" name="Google Shape;1761;p41"/>
            <p:cNvPicPr preferRelativeResize="0"/>
            <p:nvPr/>
          </p:nvPicPr>
          <p:blipFill rotWithShape="1">
            <a:blip r:embed="rId6">
              <a:alphaModFix/>
            </a:blip>
            <a:srcRect/>
            <a:stretch/>
          </p:blipFill>
          <p:spPr>
            <a:xfrm>
              <a:off x="4899659" y="2255520"/>
              <a:ext cx="696467" cy="594359"/>
            </a:xfrm>
            <a:prstGeom prst="rect">
              <a:avLst/>
            </a:prstGeom>
            <a:noFill/>
            <a:ln>
              <a:noFill/>
            </a:ln>
          </p:spPr>
        </p:pic>
        <p:pic>
          <p:nvPicPr>
            <p:cNvPr id="1762" name="Google Shape;1762;p41"/>
            <p:cNvPicPr preferRelativeResize="0"/>
            <p:nvPr/>
          </p:nvPicPr>
          <p:blipFill rotWithShape="1">
            <a:blip r:embed="rId7">
              <a:alphaModFix/>
            </a:blip>
            <a:srcRect/>
            <a:stretch/>
          </p:blipFill>
          <p:spPr>
            <a:xfrm>
              <a:off x="5001767" y="2304288"/>
              <a:ext cx="541019" cy="438911"/>
            </a:xfrm>
            <a:prstGeom prst="rect">
              <a:avLst/>
            </a:prstGeom>
            <a:noFill/>
            <a:ln>
              <a:noFill/>
            </a:ln>
          </p:spPr>
        </p:pic>
      </p:grpSp>
      <p:grpSp>
        <p:nvGrpSpPr>
          <p:cNvPr id="1763" name="Google Shape;1763;p41"/>
          <p:cNvGrpSpPr/>
          <p:nvPr/>
        </p:nvGrpSpPr>
        <p:grpSpPr>
          <a:xfrm>
            <a:off x="5050405" y="5513405"/>
            <a:ext cx="696467" cy="594359"/>
            <a:chOff x="4899659" y="2255520"/>
            <a:chExt cx="696467" cy="594359"/>
          </a:xfrm>
        </p:grpSpPr>
        <p:pic>
          <p:nvPicPr>
            <p:cNvPr id="1764" name="Google Shape;1764;p41"/>
            <p:cNvPicPr preferRelativeResize="0"/>
            <p:nvPr/>
          </p:nvPicPr>
          <p:blipFill rotWithShape="1">
            <a:blip r:embed="rId6">
              <a:alphaModFix/>
            </a:blip>
            <a:srcRect/>
            <a:stretch/>
          </p:blipFill>
          <p:spPr>
            <a:xfrm>
              <a:off x="4899659" y="2255520"/>
              <a:ext cx="696467" cy="594359"/>
            </a:xfrm>
            <a:prstGeom prst="rect">
              <a:avLst/>
            </a:prstGeom>
            <a:noFill/>
            <a:ln>
              <a:noFill/>
            </a:ln>
          </p:spPr>
        </p:pic>
        <p:pic>
          <p:nvPicPr>
            <p:cNvPr id="1765" name="Google Shape;1765;p41"/>
            <p:cNvPicPr preferRelativeResize="0"/>
            <p:nvPr/>
          </p:nvPicPr>
          <p:blipFill rotWithShape="1">
            <a:blip r:embed="rId7">
              <a:alphaModFix/>
            </a:blip>
            <a:srcRect/>
            <a:stretch/>
          </p:blipFill>
          <p:spPr>
            <a:xfrm>
              <a:off x="5001767" y="2304288"/>
              <a:ext cx="541019" cy="438911"/>
            </a:xfrm>
            <a:prstGeom prst="rect">
              <a:avLst/>
            </a:prstGeom>
            <a:noFill/>
            <a:ln>
              <a:noFill/>
            </a:ln>
          </p:spPr>
        </p:pic>
      </p:grpSp>
      <p:grpSp>
        <p:nvGrpSpPr>
          <p:cNvPr id="1766" name="Google Shape;1766;p41"/>
          <p:cNvGrpSpPr/>
          <p:nvPr/>
        </p:nvGrpSpPr>
        <p:grpSpPr>
          <a:xfrm>
            <a:off x="10683975" y="2897745"/>
            <a:ext cx="696467" cy="594359"/>
            <a:chOff x="4899659" y="2255520"/>
            <a:chExt cx="696467" cy="594359"/>
          </a:xfrm>
        </p:grpSpPr>
        <p:pic>
          <p:nvPicPr>
            <p:cNvPr id="1767" name="Google Shape;1767;p41"/>
            <p:cNvPicPr preferRelativeResize="0"/>
            <p:nvPr/>
          </p:nvPicPr>
          <p:blipFill rotWithShape="1">
            <a:blip r:embed="rId6">
              <a:alphaModFix/>
            </a:blip>
            <a:srcRect/>
            <a:stretch/>
          </p:blipFill>
          <p:spPr>
            <a:xfrm>
              <a:off x="4899659" y="2255520"/>
              <a:ext cx="696467" cy="594359"/>
            </a:xfrm>
            <a:prstGeom prst="rect">
              <a:avLst/>
            </a:prstGeom>
            <a:noFill/>
            <a:ln>
              <a:noFill/>
            </a:ln>
          </p:spPr>
        </p:pic>
        <p:pic>
          <p:nvPicPr>
            <p:cNvPr id="1768" name="Google Shape;1768;p41"/>
            <p:cNvPicPr preferRelativeResize="0"/>
            <p:nvPr/>
          </p:nvPicPr>
          <p:blipFill rotWithShape="1">
            <a:blip r:embed="rId7">
              <a:alphaModFix/>
            </a:blip>
            <a:srcRect/>
            <a:stretch/>
          </p:blipFill>
          <p:spPr>
            <a:xfrm>
              <a:off x="5001767" y="2304288"/>
              <a:ext cx="541019" cy="438911"/>
            </a:xfrm>
            <a:prstGeom prst="rect">
              <a:avLst/>
            </a:prstGeom>
            <a:noFill/>
            <a:ln>
              <a:noFill/>
            </a:ln>
          </p:spPr>
        </p:pic>
      </p:grpSp>
      <p:grpSp>
        <p:nvGrpSpPr>
          <p:cNvPr id="1769" name="Google Shape;1769;p41"/>
          <p:cNvGrpSpPr/>
          <p:nvPr/>
        </p:nvGrpSpPr>
        <p:grpSpPr>
          <a:xfrm>
            <a:off x="10674193" y="3576446"/>
            <a:ext cx="696467" cy="594359"/>
            <a:chOff x="4899659" y="2255520"/>
            <a:chExt cx="696467" cy="594359"/>
          </a:xfrm>
        </p:grpSpPr>
        <p:pic>
          <p:nvPicPr>
            <p:cNvPr id="1770" name="Google Shape;1770;p41"/>
            <p:cNvPicPr preferRelativeResize="0"/>
            <p:nvPr/>
          </p:nvPicPr>
          <p:blipFill rotWithShape="1">
            <a:blip r:embed="rId6">
              <a:alphaModFix/>
            </a:blip>
            <a:srcRect/>
            <a:stretch/>
          </p:blipFill>
          <p:spPr>
            <a:xfrm>
              <a:off x="4899659" y="2255520"/>
              <a:ext cx="696467" cy="594359"/>
            </a:xfrm>
            <a:prstGeom prst="rect">
              <a:avLst/>
            </a:prstGeom>
            <a:noFill/>
            <a:ln>
              <a:noFill/>
            </a:ln>
          </p:spPr>
        </p:pic>
        <p:pic>
          <p:nvPicPr>
            <p:cNvPr id="1771" name="Google Shape;1771;p41"/>
            <p:cNvPicPr preferRelativeResize="0"/>
            <p:nvPr/>
          </p:nvPicPr>
          <p:blipFill rotWithShape="1">
            <a:blip r:embed="rId7">
              <a:alphaModFix/>
            </a:blip>
            <a:srcRect/>
            <a:stretch/>
          </p:blipFill>
          <p:spPr>
            <a:xfrm>
              <a:off x="5001767" y="2304288"/>
              <a:ext cx="541019" cy="438911"/>
            </a:xfrm>
            <a:prstGeom prst="rect">
              <a:avLst/>
            </a:prstGeom>
            <a:noFill/>
            <a:ln>
              <a:noFill/>
            </a:ln>
          </p:spPr>
        </p:pic>
      </p:grpSp>
      <p:grpSp>
        <p:nvGrpSpPr>
          <p:cNvPr id="1772" name="Google Shape;1772;p41"/>
          <p:cNvGrpSpPr/>
          <p:nvPr/>
        </p:nvGrpSpPr>
        <p:grpSpPr>
          <a:xfrm>
            <a:off x="10708294" y="4242069"/>
            <a:ext cx="696467" cy="594359"/>
            <a:chOff x="4899659" y="2255520"/>
            <a:chExt cx="696467" cy="594359"/>
          </a:xfrm>
        </p:grpSpPr>
        <p:pic>
          <p:nvPicPr>
            <p:cNvPr id="1773" name="Google Shape;1773;p41"/>
            <p:cNvPicPr preferRelativeResize="0"/>
            <p:nvPr/>
          </p:nvPicPr>
          <p:blipFill rotWithShape="1">
            <a:blip r:embed="rId6">
              <a:alphaModFix/>
            </a:blip>
            <a:srcRect/>
            <a:stretch/>
          </p:blipFill>
          <p:spPr>
            <a:xfrm>
              <a:off x="4899659" y="2255520"/>
              <a:ext cx="696467" cy="594359"/>
            </a:xfrm>
            <a:prstGeom prst="rect">
              <a:avLst/>
            </a:prstGeom>
            <a:noFill/>
            <a:ln>
              <a:noFill/>
            </a:ln>
          </p:spPr>
        </p:pic>
        <p:pic>
          <p:nvPicPr>
            <p:cNvPr id="1774" name="Google Shape;1774;p41"/>
            <p:cNvPicPr preferRelativeResize="0"/>
            <p:nvPr/>
          </p:nvPicPr>
          <p:blipFill rotWithShape="1">
            <a:blip r:embed="rId7">
              <a:alphaModFix/>
            </a:blip>
            <a:srcRect/>
            <a:stretch/>
          </p:blipFill>
          <p:spPr>
            <a:xfrm>
              <a:off x="5001767" y="2304288"/>
              <a:ext cx="541019" cy="438911"/>
            </a:xfrm>
            <a:prstGeom prst="rect">
              <a:avLst/>
            </a:prstGeom>
            <a:noFill/>
            <a:ln>
              <a:noFill/>
            </a:ln>
          </p:spPr>
        </p:pic>
      </p:grpSp>
      <p:pic>
        <p:nvPicPr>
          <p:cNvPr id="1775" name="Google Shape;1775;p41" descr="Logo empresa P&amp;K "/>
          <p:cNvPicPr preferRelativeResize="0"/>
          <p:nvPr/>
        </p:nvPicPr>
        <p:blipFill rotWithShape="1">
          <a:blip r:embed="rId13">
            <a:alphaModFix/>
          </a:blip>
          <a:srcRect/>
          <a:stretch/>
        </p:blipFill>
        <p:spPr>
          <a:xfrm>
            <a:off x="1865314" y="254793"/>
            <a:ext cx="1249799" cy="825933"/>
          </a:xfrm>
          <a:prstGeom prst="rect">
            <a:avLst/>
          </a:prstGeom>
          <a:noFill/>
          <a:ln>
            <a:noFill/>
          </a:ln>
        </p:spPr>
      </p:pic>
      <p:grpSp>
        <p:nvGrpSpPr>
          <p:cNvPr id="1776" name="Google Shape;1776;p41"/>
          <p:cNvGrpSpPr/>
          <p:nvPr/>
        </p:nvGrpSpPr>
        <p:grpSpPr>
          <a:xfrm>
            <a:off x="5050405" y="4824601"/>
            <a:ext cx="696467" cy="595884"/>
            <a:chOff x="4899659" y="2909316"/>
            <a:chExt cx="696467" cy="595884"/>
          </a:xfrm>
        </p:grpSpPr>
        <p:pic>
          <p:nvPicPr>
            <p:cNvPr id="1777" name="Google Shape;1777;p41"/>
            <p:cNvPicPr preferRelativeResize="0"/>
            <p:nvPr/>
          </p:nvPicPr>
          <p:blipFill rotWithShape="1">
            <a:blip r:embed="rId14">
              <a:alphaModFix/>
            </a:blip>
            <a:srcRect/>
            <a:stretch/>
          </p:blipFill>
          <p:spPr>
            <a:xfrm>
              <a:off x="4899659" y="2909316"/>
              <a:ext cx="696467" cy="595884"/>
            </a:xfrm>
            <a:prstGeom prst="rect">
              <a:avLst/>
            </a:prstGeom>
            <a:noFill/>
            <a:ln>
              <a:noFill/>
            </a:ln>
          </p:spPr>
        </p:pic>
        <p:pic>
          <p:nvPicPr>
            <p:cNvPr id="1778" name="Google Shape;1778;p41"/>
            <p:cNvPicPr preferRelativeResize="0"/>
            <p:nvPr/>
          </p:nvPicPr>
          <p:blipFill rotWithShape="1">
            <a:blip r:embed="rId15">
              <a:alphaModFix/>
            </a:blip>
            <a:srcRect/>
            <a:stretch/>
          </p:blipFill>
          <p:spPr>
            <a:xfrm>
              <a:off x="5001767" y="2958084"/>
              <a:ext cx="541019" cy="440435"/>
            </a:xfrm>
            <a:prstGeom prst="rect">
              <a:avLst/>
            </a:prstGeom>
            <a:noFill/>
            <a:ln>
              <a:noFill/>
            </a:ln>
          </p:spPr>
        </p:pic>
      </p:grpSp>
      <p:grpSp>
        <p:nvGrpSpPr>
          <p:cNvPr id="1779" name="Google Shape;1779;p41"/>
          <p:cNvGrpSpPr/>
          <p:nvPr/>
        </p:nvGrpSpPr>
        <p:grpSpPr>
          <a:xfrm rot="-5400000">
            <a:off x="5026077" y="2879203"/>
            <a:ext cx="696467" cy="594359"/>
            <a:chOff x="10594847" y="2859024"/>
            <a:chExt cx="696467" cy="594359"/>
          </a:xfrm>
        </p:grpSpPr>
        <p:pic>
          <p:nvPicPr>
            <p:cNvPr id="1780" name="Google Shape;1780;p41"/>
            <p:cNvPicPr preferRelativeResize="0"/>
            <p:nvPr/>
          </p:nvPicPr>
          <p:blipFill rotWithShape="1">
            <a:blip r:embed="rId6">
              <a:alphaModFix/>
            </a:blip>
            <a:srcRect/>
            <a:stretch/>
          </p:blipFill>
          <p:spPr>
            <a:xfrm>
              <a:off x="10594847" y="2859024"/>
              <a:ext cx="696467" cy="594359"/>
            </a:xfrm>
            <a:prstGeom prst="rect">
              <a:avLst/>
            </a:prstGeom>
            <a:noFill/>
            <a:ln>
              <a:noFill/>
            </a:ln>
          </p:spPr>
        </p:pic>
        <p:pic>
          <p:nvPicPr>
            <p:cNvPr id="1781" name="Google Shape;1781;p41"/>
            <p:cNvPicPr preferRelativeResize="0"/>
            <p:nvPr/>
          </p:nvPicPr>
          <p:blipFill rotWithShape="1">
            <a:blip r:embed="rId16">
              <a:alphaModFix/>
            </a:blip>
            <a:srcRect/>
            <a:stretch/>
          </p:blipFill>
          <p:spPr>
            <a:xfrm>
              <a:off x="10696955" y="2907792"/>
              <a:ext cx="541018" cy="438911"/>
            </a:xfrm>
            <a:prstGeom prst="rect">
              <a:avLst/>
            </a:prstGeom>
            <a:noFill/>
            <a:ln>
              <a:noFill/>
            </a:ln>
          </p:spPr>
        </p:pic>
      </p:grpSp>
      <p:grpSp>
        <p:nvGrpSpPr>
          <p:cNvPr id="1782" name="Google Shape;1782;p41"/>
          <p:cNvGrpSpPr/>
          <p:nvPr/>
        </p:nvGrpSpPr>
        <p:grpSpPr>
          <a:xfrm rot="-5400000">
            <a:off x="10674190" y="2284466"/>
            <a:ext cx="696467" cy="594359"/>
            <a:chOff x="10594847" y="2859024"/>
            <a:chExt cx="696467" cy="594359"/>
          </a:xfrm>
        </p:grpSpPr>
        <p:pic>
          <p:nvPicPr>
            <p:cNvPr id="1783" name="Google Shape;1783;p41"/>
            <p:cNvPicPr preferRelativeResize="0"/>
            <p:nvPr/>
          </p:nvPicPr>
          <p:blipFill rotWithShape="1">
            <a:blip r:embed="rId6">
              <a:alphaModFix/>
            </a:blip>
            <a:srcRect/>
            <a:stretch/>
          </p:blipFill>
          <p:spPr>
            <a:xfrm>
              <a:off x="10594847" y="2859024"/>
              <a:ext cx="696467" cy="594359"/>
            </a:xfrm>
            <a:prstGeom prst="rect">
              <a:avLst/>
            </a:prstGeom>
            <a:noFill/>
            <a:ln>
              <a:noFill/>
            </a:ln>
          </p:spPr>
        </p:pic>
        <p:pic>
          <p:nvPicPr>
            <p:cNvPr id="1784" name="Google Shape;1784;p41"/>
            <p:cNvPicPr preferRelativeResize="0"/>
            <p:nvPr/>
          </p:nvPicPr>
          <p:blipFill rotWithShape="1">
            <a:blip r:embed="rId16">
              <a:alphaModFix/>
            </a:blip>
            <a:srcRect/>
            <a:stretch/>
          </p:blipFill>
          <p:spPr>
            <a:xfrm>
              <a:off x="10696955" y="2907792"/>
              <a:ext cx="541018" cy="438911"/>
            </a:xfrm>
            <a:prstGeom prst="rect">
              <a:avLst/>
            </a:prstGeom>
            <a:noFill/>
            <a:ln>
              <a:noFill/>
            </a:ln>
          </p:spPr>
        </p:pic>
      </p:grpSp>
      <p:grpSp>
        <p:nvGrpSpPr>
          <p:cNvPr id="1785" name="Google Shape;1785;p41"/>
          <p:cNvGrpSpPr/>
          <p:nvPr/>
        </p:nvGrpSpPr>
        <p:grpSpPr>
          <a:xfrm>
            <a:off x="5050405" y="4175376"/>
            <a:ext cx="696467" cy="595884"/>
            <a:chOff x="4899659" y="2909316"/>
            <a:chExt cx="696467" cy="595884"/>
          </a:xfrm>
        </p:grpSpPr>
        <p:pic>
          <p:nvPicPr>
            <p:cNvPr id="1786" name="Google Shape;1786;p41"/>
            <p:cNvPicPr preferRelativeResize="0"/>
            <p:nvPr/>
          </p:nvPicPr>
          <p:blipFill rotWithShape="1">
            <a:blip r:embed="rId14">
              <a:alphaModFix/>
            </a:blip>
            <a:srcRect/>
            <a:stretch/>
          </p:blipFill>
          <p:spPr>
            <a:xfrm>
              <a:off x="4899659" y="2909316"/>
              <a:ext cx="696467" cy="595884"/>
            </a:xfrm>
            <a:prstGeom prst="rect">
              <a:avLst/>
            </a:prstGeom>
            <a:noFill/>
            <a:ln>
              <a:noFill/>
            </a:ln>
          </p:spPr>
        </p:pic>
        <p:pic>
          <p:nvPicPr>
            <p:cNvPr id="1787" name="Google Shape;1787;p41"/>
            <p:cNvPicPr preferRelativeResize="0"/>
            <p:nvPr/>
          </p:nvPicPr>
          <p:blipFill rotWithShape="1">
            <a:blip r:embed="rId15">
              <a:alphaModFix/>
            </a:blip>
            <a:srcRect/>
            <a:stretch/>
          </p:blipFill>
          <p:spPr>
            <a:xfrm>
              <a:off x="5001767" y="2958084"/>
              <a:ext cx="541019" cy="440435"/>
            </a:xfrm>
            <a:prstGeom prst="rect">
              <a:avLst/>
            </a:prstGeom>
            <a:noFill/>
            <a:ln>
              <a:noFill/>
            </a:ln>
          </p:spPr>
        </p:pic>
      </p:grpSp>
      <p:grpSp>
        <p:nvGrpSpPr>
          <p:cNvPr id="1788" name="Google Shape;1788;p41"/>
          <p:cNvGrpSpPr/>
          <p:nvPr/>
        </p:nvGrpSpPr>
        <p:grpSpPr>
          <a:xfrm rot="-5400000">
            <a:off x="10674190" y="4966403"/>
            <a:ext cx="696467" cy="594359"/>
            <a:chOff x="10594847" y="2859024"/>
            <a:chExt cx="696467" cy="594359"/>
          </a:xfrm>
        </p:grpSpPr>
        <p:pic>
          <p:nvPicPr>
            <p:cNvPr id="1789" name="Google Shape;1789;p41"/>
            <p:cNvPicPr preferRelativeResize="0"/>
            <p:nvPr/>
          </p:nvPicPr>
          <p:blipFill rotWithShape="1">
            <a:blip r:embed="rId6">
              <a:alphaModFix/>
            </a:blip>
            <a:srcRect/>
            <a:stretch/>
          </p:blipFill>
          <p:spPr>
            <a:xfrm>
              <a:off x="10594847" y="2859024"/>
              <a:ext cx="696467" cy="594359"/>
            </a:xfrm>
            <a:prstGeom prst="rect">
              <a:avLst/>
            </a:prstGeom>
            <a:noFill/>
            <a:ln>
              <a:noFill/>
            </a:ln>
          </p:spPr>
        </p:pic>
        <p:pic>
          <p:nvPicPr>
            <p:cNvPr id="1790" name="Google Shape;1790;p41"/>
            <p:cNvPicPr preferRelativeResize="0"/>
            <p:nvPr/>
          </p:nvPicPr>
          <p:blipFill rotWithShape="1">
            <a:blip r:embed="rId16">
              <a:alphaModFix/>
            </a:blip>
            <a:srcRect/>
            <a:stretch/>
          </p:blipFill>
          <p:spPr>
            <a:xfrm>
              <a:off x="10696955" y="2907792"/>
              <a:ext cx="541018" cy="438911"/>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sp>
        <p:nvSpPr>
          <p:cNvPr id="1795" name="Google Shape;1795;p42"/>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43</a:t>
            </a:fld>
            <a:endParaRPr/>
          </a:p>
        </p:txBody>
      </p:sp>
      <p:sp>
        <p:nvSpPr>
          <p:cNvPr id="1796" name="Google Shape;1796;p42"/>
          <p:cNvSpPr/>
          <p:nvPr/>
        </p:nvSpPr>
        <p:spPr>
          <a:xfrm rot="10800000" flipH="1">
            <a:off x="-84748" y="552492"/>
            <a:ext cx="759018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1797" name="Google Shape;1797;p42"/>
          <p:cNvSpPr txBox="1"/>
          <p:nvPr/>
        </p:nvSpPr>
        <p:spPr>
          <a:xfrm>
            <a:off x="779848" y="718484"/>
            <a:ext cx="652099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rgbClr val="F2F2F2"/>
                </a:solidFill>
                <a:latin typeface="Verdana"/>
                <a:ea typeface="Verdana"/>
                <a:cs typeface="Verdana"/>
                <a:sym typeface="Verdana"/>
              </a:rPr>
              <a:t>ESSMAR ESP</a:t>
            </a:r>
            <a:endParaRPr sz="1400" b="1" i="1" u="none" strike="noStrike" cap="none">
              <a:solidFill>
                <a:srgbClr val="F2F2F2"/>
              </a:solidFill>
              <a:latin typeface="Verdana"/>
              <a:ea typeface="Verdana"/>
              <a:cs typeface="Verdana"/>
              <a:sym typeface="Verdana"/>
            </a:endParaRPr>
          </a:p>
        </p:txBody>
      </p:sp>
      <p:pic>
        <p:nvPicPr>
          <p:cNvPr id="1798" name="Google Shape;1798;p42" descr="Inicio | ESSMAR E.S.P."/>
          <p:cNvPicPr preferRelativeResize="0"/>
          <p:nvPr/>
        </p:nvPicPr>
        <p:blipFill rotWithShape="1">
          <a:blip r:embed="rId3">
            <a:alphaModFix/>
          </a:blip>
          <a:srcRect t="32889" b="26889"/>
          <a:stretch/>
        </p:blipFill>
        <p:spPr>
          <a:xfrm>
            <a:off x="1195120" y="1862946"/>
            <a:ext cx="2830539" cy="1138506"/>
          </a:xfrm>
          <a:prstGeom prst="rect">
            <a:avLst/>
          </a:prstGeom>
          <a:noFill/>
          <a:ln>
            <a:noFill/>
          </a:ln>
        </p:spPr>
      </p:pic>
      <p:sp>
        <p:nvSpPr>
          <p:cNvPr id="1799" name="Google Shape;1799;p42"/>
          <p:cNvSpPr txBox="1"/>
          <p:nvPr/>
        </p:nvSpPr>
        <p:spPr>
          <a:xfrm>
            <a:off x="948151" y="5248131"/>
            <a:ext cx="37266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4 AÑOS</a:t>
            </a:r>
            <a:endParaRPr sz="1400" b="1" i="0" u="none" strike="noStrike" cap="none">
              <a:solidFill>
                <a:schemeClr val="dk1"/>
              </a:solidFill>
              <a:latin typeface="Verdana"/>
              <a:ea typeface="Verdana"/>
              <a:cs typeface="Verdana"/>
              <a:sym typeface="Verdana"/>
            </a:endParaRPr>
          </a:p>
        </p:txBody>
      </p:sp>
      <p:sp>
        <p:nvSpPr>
          <p:cNvPr id="1800" name="Google Shape;1800;p42"/>
          <p:cNvSpPr txBox="1"/>
          <p:nvPr/>
        </p:nvSpPr>
        <p:spPr>
          <a:xfrm>
            <a:off x="948151" y="3607150"/>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RESOLUCIÓN DE 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SSPD-20211000720935 del 22 de noviembre de 2021</a:t>
            </a:r>
            <a:endParaRPr sz="1400" b="0" i="1" u="none" strike="noStrike" cap="none">
              <a:solidFill>
                <a:srgbClr val="242853"/>
              </a:solidFill>
              <a:latin typeface="Verdana"/>
              <a:ea typeface="Verdana"/>
              <a:cs typeface="Verdana"/>
              <a:sym typeface="Verdana"/>
            </a:endParaRPr>
          </a:p>
        </p:txBody>
      </p:sp>
      <p:grpSp>
        <p:nvGrpSpPr>
          <p:cNvPr id="1801" name="Google Shape;1801;p42"/>
          <p:cNvGrpSpPr/>
          <p:nvPr/>
        </p:nvGrpSpPr>
        <p:grpSpPr>
          <a:xfrm>
            <a:off x="-606118" y="3719581"/>
            <a:ext cx="1485928" cy="110322"/>
            <a:chOff x="4951168" y="2845399"/>
            <a:chExt cx="1485928" cy="110322"/>
          </a:xfrm>
        </p:grpSpPr>
        <p:cxnSp>
          <p:nvCxnSpPr>
            <p:cNvPr id="1802" name="Google Shape;1802;p42"/>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803" name="Google Shape;1803;p42"/>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804" name="Google Shape;1804;p42"/>
          <p:cNvGrpSpPr/>
          <p:nvPr/>
        </p:nvGrpSpPr>
        <p:grpSpPr>
          <a:xfrm>
            <a:off x="-606118" y="4557781"/>
            <a:ext cx="1485928" cy="110322"/>
            <a:chOff x="4951168" y="2845399"/>
            <a:chExt cx="1485928" cy="110322"/>
          </a:xfrm>
        </p:grpSpPr>
        <p:cxnSp>
          <p:nvCxnSpPr>
            <p:cNvPr id="1805" name="Google Shape;1805;p42"/>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806" name="Google Shape;1806;p42"/>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807" name="Google Shape;1807;p42"/>
          <p:cNvGrpSpPr/>
          <p:nvPr/>
        </p:nvGrpSpPr>
        <p:grpSpPr>
          <a:xfrm>
            <a:off x="-606118" y="5352877"/>
            <a:ext cx="1485928" cy="110322"/>
            <a:chOff x="4951168" y="2845399"/>
            <a:chExt cx="1485928" cy="110322"/>
          </a:xfrm>
        </p:grpSpPr>
        <p:cxnSp>
          <p:nvCxnSpPr>
            <p:cNvPr id="1808" name="Google Shape;1808;p42"/>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809" name="Google Shape;1809;p42"/>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810" name="Google Shape;1810;p42"/>
          <p:cNvGrpSpPr/>
          <p:nvPr/>
        </p:nvGrpSpPr>
        <p:grpSpPr>
          <a:xfrm>
            <a:off x="5916506" y="1763229"/>
            <a:ext cx="5943796" cy="2201599"/>
            <a:chOff x="6065170" y="2040140"/>
            <a:chExt cx="5943796" cy="2201599"/>
          </a:xfrm>
        </p:grpSpPr>
        <p:sp>
          <p:nvSpPr>
            <p:cNvPr id="1811" name="Google Shape;1811;p42"/>
            <p:cNvSpPr/>
            <p:nvPr/>
          </p:nvSpPr>
          <p:spPr>
            <a:xfrm>
              <a:off x="6974532" y="2139857"/>
              <a:ext cx="5034434" cy="2101882"/>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2" name="Google Shape;1812;p42"/>
            <p:cNvSpPr/>
            <p:nvPr/>
          </p:nvSpPr>
          <p:spPr>
            <a:xfrm>
              <a:off x="6065170" y="2040140"/>
              <a:ext cx="1475551" cy="1475551"/>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3" name="Google Shape;1813;p42"/>
            <p:cNvSpPr txBox="1"/>
            <p:nvPr/>
          </p:nvSpPr>
          <p:spPr>
            <a:xfrm>
              <a:off x="7603260" y="2291391"/>
              <a:ext cx="42081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a:solidFill>
                    <a:srgbClr val="242853"/>
                  </a:solidFill>
                  <a:latin typeface="Verdana"/>
                  <a:ea typeface="Verdana"/>
                  <a:cs typeface="Verdana"/>
                  <a:sym typeface="Verdana"/>
                </a:rPr>
                <a:t>Edwin A. Parada C.</a:t>
              </a:r>
              <a:endParaRPr sz="14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400"/>
                <a:buFont typeface="Arial"/>
                <a:buNone/>
              </a:pPr>
              <a:r>
                <a:rPr lang="es-CO" sz="1400" b="0" i="1" u="none" strike="noStrike" cap="none">
                  <a:solidFill>
                    <a:srgbClr val="242853"/>
                  </a:solidFill>
                  <a:latin typeface="Verdana"/>
                  <a:ea typeface="Verdana"/>
                  <a:cs typeface="Verdana"/>
                  <a:sym typeface="Verdana"/>
                </a:rPr>
                <a:t>Oceanógrafo Físico</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s-CO" sz="1400" b="0" i="1" u="none" strike="noStrike" cap="none">
                  <a:solidFill>
                    <a:srgbClr val="242853"/>
                  </a:solidFill>
                  <a:latin typeface="Verdana"/>
                  <a:ea typeface="Verdana"/>
                  <a:cs typeface="Verdana"/>
                  <a:sym typeface="Verdana"/>
                </a:rPr>
                <a:t>Master en Seguridad y Defensa</a:t>
              </a:r>
              <a:endParaRPr sz="14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242853"/>
                </a:buClr>
                <a:buSzPts val="1400"/>
                <a:buFont typeface="Verdana"/>
                <a:buNone/>
              </a:pPr>
              <a:endParaRPr sz="1400" b="1" i="0" u="none" strike="noStrike" cap="none">
                <a:solidFill>
                  <a:srgbClr val="242853"/>
                </a:solidFill>
                <a:latin typeface="Verdana"/>
                <a:ea typeface="Verdana"/>
                <a:cs typeface="Verdana"/>
                <a:sym typeface="Verdana"/>
              </a:endParaRPr>
            </a:p>
          </p:txBody>
        </p:sp>
      </p:grpSp>
      <p:sp>
        <p:nvSpPr>
          <p:cNvPr id="1814" name="Google Shape;1814;p42"/>
          <p:cNvSpPr/>
          <p:nvPr/>
        </p:nvSpPr>
        <p:spPr>
          <a:xfrm>
            <a:off x="6818899" y="4782408"/>
            <a:ext cx="5034434" cy="1406726"/>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15" name="Google Shape;1815;p42"/>
          <p:cNvSpPr txBox="1"/>
          <p:nvPr/>
        </p:nvSpPr>
        <p:spPr>
          <a:xfrm>
            <a:off x="7540726" y="5434425"/>
            <a:ext cx="4220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200" b="0" i="1" u="none" strike="noStrike" cap="none">
                <a:solidFill>
                  <a:srgbClr val="242853"/>
                </a:solidFill>
                <a:latin typeface="Verdana"/>
                <a:ea typeface="Verdana"/>
                <a:cs typeface="Verdana"/>
                <a:sym typeface="Verdana"/>
              </a:rPr>
              <a:t>Resolución 20241000179045 DEL 30/04/2024</a:t>
            </a:r>
            <a:endParaRPr sz="1100" b="0" i="1" u="none" strike="noStrike" cap="none">
              <a:solidFill>
                <a:srgbClr val="242853"/>
              </a:solidFill>
              <a:latin typeface="Verdana"/>
              <a:ea typeface="Verdana"/>
              <a:cs typeface="Verdana"/>
              <a:sym typeface="Verdana"/>
            </a:endParaRPr>
          </a:p>
        </p:txBody>
      </p:sp>
      <p:sp>
        <p:nvSpPr>
          <p:cNvPr id="1816" name="Google Shape;1816;p42"/>
          <p:cNvSpPr txBox="1"/>
          <p:nvPr/>
        </p:nvSpPr>
        <p:spPr>
          <a:xfrm>
            <a:off x="7571551" y="4434003"/>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a:t>
            </a:r>
            <a:endParaRPr sz="1400" b="0" i="0" u="none" strike="noStrike" cap="none">
              <a:solidFill>
                <a:srgbClr val="000000"/>
              </a:solidFill>
              <a:latin typeface="Arial"/>
              <a:ea typeface="Arial"/>
              <a:cs typeface="Arial"/>
              <a:sym typeface="Arial"/>
            </a:endParaRPr>
          </a:p>
        </p:txBody>
      </p:sp>
      <p:sp>
        <p:nvSpPr>
          <p:cNvPr id="1817" name="Google Shape;1817;p42"/>
          <p:cNvSpPr txBox="1"/>
          <p:nvPr/>
        </p:nvSpPr>
        <p:spPr>
          <a:xfrm>
            <a:off x="7571551" y="4877836"/>
            <a:ext cx="42819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dirty="0" smtClean="0">
                <a:solidFill>
                  <a:srgbClr val="242853"/>
                </a:solidFill>
                <a:latin typeface="Verdana"/>
                <a:ea typeface="Verdana"/>
                <a:cs typeface="Verdana"/>
                <a:sym typeface="Verdana"/>
              </a:rPr>
              <a:t>PADEL AUDITORES SAS</a:t>
            </a:r>
          </a:p>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dirty="0" err="1" smtClean="0">
                <a:solidFill>
                  <a:srgbClr val="242853"/>
                </a:solidFill>
                <a:latin typeface="Verdana"/>
                <a:ea typeface="Verdana"/>
                <a:cs typeface="Verdana"/>
                <a:sym typeface="Verdana"/>
              </a:rPr>
              <a:t>Eileen</a:t>
            </a:r>
            <a:r>
              <a:rPr lang="es-CO" sz="1400" b="1" i="0" u="none" strike="noStrike" cap="none" dirty="0" smtClean="0">
                <a:solidFill>
                  <a:srgbClr val="242853"/>
                </a:solidFill>
                <a:latin typeface="Verdana"/>
                <a:ea typeface="Verdana"/>
                <a:cs typeface="Verdana"/>
                <a:sym typeface="Verdana"/>
              </a:rPr>
              <a:t> </a:t>
            </a:r>
            <a:r>
              <a:rPr lang="es-CO" sz="1400" b="1" i="0" u="none" strike="noStrike" cap="none" dirty="0">
                <a:solidFill>
                  <a:srgbClr val="242853"/>
                </a:solidFill>
                <a:latin typeface="Verdana"/>
                <a:ea typeface="Verdana"/>
                <a:cs typeface="Verdana"/>
                <a:sym typeface="Verdana"/>
              </a:rPr>
              <a:t>Villalobos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42853"/>
              </a:buClr>
              <a:buSzPts val="1200"/>
              <a:buFont typeface="Verdana"/>
              <a:buNone/>
            </a:pPr>
            <a:r>
              <a:rPr lang="es-CO" sz="1200" b="1" i="1" u="none" strike="noStrike" cap="none" dirty="0">
                <a:solidFill>
                  <a:srgbClr val="242853"/>
                </a:solidFill>
                <a:latin typeface="Verdana"/>
                <a:ea typeface="Verdana"/>
                <a:cs typeface="Verdana"/>
                <a:sym typeface="Verdana"/>
              </a:rPr>
              <a:t>Contadora pública</a:t>
            </a:r>
            <a:endParaRPr sz="1400" b="0" i="0" u="none" strike="noStrike" cap="none" dirty="0">
              <a:solidFill>
                <a:srgbClr val="000000"/>
              </a:solidFill>
              <a:latin typeface="Arial"/>
              <a:ea typeface="Arial"/>
              <a:cs typeface="Arial"/>
              <a:sym typeface="Arial"/>
            </a:endParaRPr>
          </a:p>
        </p:txBody>
      </p:sp>
      <p:sp>
        <p:nvSpPr>
          <p:cNvPr id="1818" name="Google Shape;1818;p42"/>
          <p:cNvSpPr/>
          <p:nvPr/>
        </p:nvSpPr>
        <p:spPr>
          <a:xfrm>
            <a:off x="6096000" y="4637775"/>
            <a:ext cx="1475700" cy="1475700"/>
          </a:xfrm>
          <a:prstGeom prst="ellipse">
            <a:avLst/>
          </a:prstGeom>
          <a:solidFill>
            <a:srgbClr val="FB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20" name="Google Shape;1820;p42"/>
          <p:cNvSpPr txBox="1"/>
          <p:nvPr/>
        </p:nvSpPr>
        <p:spPr>
          <a:xfrm>
            <a:off x="930223" y="4430748"/>
            <a:ext cx="478919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MODALIDAD: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Con fines liquidatorios – etapa de administración temporal.</a:t>
            </a:r>
            <a:endParaRPr sz="1400" b="0" i="0" u="none" strike="noStrike" cap="none">
              <a:solidFill>
                <a:srgbClr val="242853"/>
              </a:solidFill>
              <a:latin typeface="Verdana"/>
              <a:ea typeface="Verdana"/>
              <a:cs typeface="Verdana"/>
              <a:sym typeface="Verdana"/>
            </a:endParaRPr>
          </a:p>
        </p:txBody>
      </p:sp>
      <p:sp>
        <p:nvSpPr>
          <p:cNvPr id="1821" name="Google Shape;1821;p42"/>
          <p:cNvSpPr txBox="1"/>
          <p:nvPr/>
        </p:nvSpPr>
        <p:spPr>
          <a:xfrm>
            <a:off x="948151" y="6052452"/>
            <a:ext cx="44921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abastecimiento de agua.</a:t>
            </a:r>
            <a:endParaRPr sz="1400" b="0" i="0" u="none" strike="noStrike" cap="none">
              <a:solidFill>
                <a:srgbClr val="242853"/>
              </a:solidFill>
              <a:latin typeface="Verdana"/>
              <a:ea typeface="Verdana"/>
              <a:cs typeface="Verdana"/>
              <a:sym typeface="Verdana"/>
            </a:endParaRPr>
          </a:p>
        </p:txBody>
      </p:sp>
      <p:grpSp>
        <p:nvGrpSpPr>
          <p:cNvPr id="1822" name="Google Shape;1822;p42"/>
          <p:cNvGrpSpPr/>
          <p:nvPr/>
        </p:nvGrpSpPr>
        <p:grpSpPr>
          <a:xfrm>
            <a:off x="-606118" y="6165757"/>
            <a:ext cx="1485928" cy="110322"/>
            <a:chOff x="4951168" y="2845399"/>
            <a:chExt cx="1485928" cy="110322"/>
          </a:xfrm>
        </p:grpSpPr>
        <p:cxnSp>
          <p:nvCxnSpPr>
            <p:cNvPr id="1823" name="Google Shape;1823;p42"/>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1824" name="Google Shape;1824;p42"/>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825" name="Google Shape;1825;p42"/>
          <p:cNvSpPr txBox="1"/>
          <p:nvPr/>
        </p:nvSpPr>
        <p:spPr>
          <a:xfrm>
            <a:off x="7569748" y="5706100"/>
            <a:ext cx="4281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Posesión en el cargo: </a:t>
            </a:r>
            <a:r>
              <a:rPr lang="es-CO" sz="1200" b="0" i="1" u="none" strike="noStrike" cap="none">
                <a:solidFill>
                  <a:srgbClr val="242853"/>
                </a:solidFill>
                <a:latin typeface="Verdana"/>
                <a:ea typeface="Verdana"/>
                <a:cs typeface="Verdana"/>
                <a:sym typeface="Verdana"/>
              </a:rPr>
              <a:t>5 de mayo de 2024</a:t>
            </a:r>
            <a:endParaRPr sz="1200" b="0" i="1" u="none" strike="noStrike" cap="none">
              <a:solidFill>
                <a:srgbClr val="242853"/>
              </a:solidFill>
              <a:latin typeface="Verdana"/>
              <a:ea typeface="Verdana"/>
              <a:cs typeface="Verdana"/>
              <a:sym typeface="Verdana"/>
            </a:endParaRPr>
          </a:p>
        </p:txBody>
      </p:sp>
      <p:sp>
        <p:nvSpPr>
          <p:cNvPr id="1827" name="Google Shape;1827;p42"/>
          <p:cNvSpPr txBox="1"/>
          <p:nvPr/>
        </p:nvSpPr>
        <p:spPr>
          <a:xfrm>
            <a:off x="7505423" y="3038741"/>
            <a:ext cx="4074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20251000397975 del 15/08/2025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Posesión en el cargo: </a:t>
            </a:r>
            <a:r>
              <a:rPr lang="es-CO" sz="1200" b="0" i="1" u="none" strike="noStrike" cap="none">
                <a:solidFill>
                  <a:srgbClr val="242853"/>
                </a:solidFill>
                <a:latin typeface="Verdana"/>
                <a:ea typeface="Verdana"/>
                <a:cs typeface="Verdana"/>
                <a:sym typeface="Verdana"/>
              </a:rPr>
              <a:t>15/08/2025</a:t>
            </a:r>
            <a:endParaRPr sz="1400" b="0" i="0" u="none" strike="noStrike" cap="none">
              <a:solidFill>
                <a:srgbClr val="000000"/>
              </a:solidFill>
              <a:latin typeface="Arial"/>
              <a:ea typeface="Arial"/>
              <a:cs typeface="Arial"/>
              <a:sym typeface="Arial"/>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802" y="5301420"/>
            <a:ext cx="1341213" cy="124516"/>
          </a:xfrm>
          <a:prstGeom prst="rect">
            <a:avLst/>
          </a:prstGeom>
        </p:spPr>
      </p:pic>
      <p:pic>
        <p:nvPicPr>
          <p:cNvPr id="37" name="Imagen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843794"/>
            <a:ext cx="1108976" cy="13546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2" name="Google Shape;1832;p43"/>
          <p:cNvSpPr/>
          <p:nvPr/>
        </p:nvSpPr>
        <p:spPr>
          <a:xfrm>
            <a:off x="8010075" y="1296375"/>
            <a:ext cx="4114517" cy="5096400"/>
          </a:xfrm>
          <a:prstGeom prst="roundRect">
            <a:avLst>
              <a:gd name="adj" fmla="val 4602"/>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1" u="none" strike="noStrike" cap="none">
              <a:solidFill>
                <a:srgbClr val="242853"/>
              </a:solidFill>
              <a:latin typeface="Verdana"/>
              <a:ea typeface="Verdana"/>
              <a:cs typeface="Verdana"/>
              <a:sym typeface="Verdana"/>
            </a:endParaRPr>
          </a:p>
        </p:txBody>
      </p:sp>
      <p:sp>
        <p:nvSpPr>
          <p:cNvPr id="1833" name="Google Shape;1833;p43"/>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44</a:t>
            </a:fld>
            <a:endParaRPr/>
          </a:p>
        </p:txBody>
      </p:sp>
      <p:pic>
        <p:nvPicPr>
          <p:cNvPr id="1834" name="Google Shape;1834;p43"/>
          <p:cNvPicPr preferRelativeResize="0"/>
          <p:nvPr/>
        </p:nvPicPr>
        <p:blipFill rotWithShape="1">
          <a:blip r:embed="rId3">
            <a:alphaModFix/>
          </a:blip>
          <a:srcRect/>
          <a:stretch/>
        </p:blipFill>
        <p:spPr>
          <a:xfrm>
            <a:off x="334170" y="1606969"/>
            <a:ext cx="3325264" cy="4680000"/>
          </a:xfrm>
          <a:prstGeom prst="rect">
            <a:avLst/>
          </a:prstGeom>
          <a:noFill/>
          <a:ln>
            <a:noFill/>
          </a:ln>
        </p:spPr>
      </p:pic>
      <p:pic>
        <p:nvPicPr>
          <p:cNvPr id="1835" name="Google Shape;1835;p43"/>
          <p:cNvPicPr preferRelativeResize="0"/>
          <p:nvPr/>
        </p:nvPicPr>
        <p:blipFill rotWithShape="1">
          <a:blip r:embed="rId4">
            <a:alphaModFix/>
          </a:blip>
          <a:srcRect/>
          <a:stretch/>
        </p:blipFill>
        <p:spPr>
          <a:xfrm>
            <a:off x="4819830" y="4440459"/>
            <a:ext cx="323215" cy="323215"/>
          </a:xfrm>
          <a:prstGeom prst="rect">
            <a:avLst/>
          </a:prstGeom>
          <a:noFill/>
          <a:ln>
            <a:noFill/>
          </a:ln>
        </p:spPr>
      </p:pic>
      <p:graphicFrame>
        <p:nvGraphicFramePr>
          <p:cNvPr id="1836" name="Google Shape;1836;p43"/>
          <p:cNvGraphicFramePr/>
          <p:nvPr/>
        </p:nvGraphicFramePr>
        <p:xfrm>
          <a:off x="4277748" y="5609114"/>
          <a:ext cx="3000000" cy="3000000"/>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pic>
        <p:nvPicPr>
          <p:cNvPr id="1837" name="Google Shape;1837;p43"/>
          <p:cNvPicPr preferRelativeResize="0"/>
          <p:nvPr/>
        </p:nvPicPr>
        <p:blipFill rotWithShape="1">
          <a:blip r:embed="rId5">
            <a:alphaModFix/>
          </a:blip>
          <a:srcRect/>
          <a:stretch/>
        </p:blipFill>
        <p:spPr>
          <a:xfrm>
            <a:off x="4335539" y="4343713"/>
            <a:ext cx="323790" cy="323057"/>
          </a:xfrm>
          <a:prstGeom prst="rect">
            <a:avLst/>
          </a:prstGeom>
          <a:noFill/>
          <a:ln>
            <a:noFill/>
          </a:ln>
        </p:spPr>
      </p:pic>
      <p:sp>
        <p:nvSpPr>
          <p:cNvPr id="1838" name="Google Shape;1838;p43"/>
          <p:cNvSpPr txBox="1"/>
          <p:nvPr/>
        </p:nvSpPr>
        <p:spPr>
          <a:xfrm>
            <a:off x="4793675" y="5605610"/>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Domicilios</a:t>
            </a:r>
            <a:endParaRPr sz="1050" b="0" i="0" u="none" strike="noStrike" cap="none">
              <a:solidFill>
                <a:srgbClr val="242853"/>
              </a:solidFill>
              <a:latin typeface="Verdana"/>
              <a:ea typeface="Verdana"/>
              <a:cs typeface="Verdana"/>
              <a:sym typeface="Verdana"/>
            </a:endParaRPr>
          </a:p>
        </p:txBody>
      </p:sp>
      <p:sp>
        <p:nvSpPr>
          <p:cNvPr id="1839" name="Google Shape;1839;p43"/>
          <p:cNvSpPr txBox="1"/>
          <p:nvPr/>
        </p:nvSpPr>
        <p:spPr>
          <a:xfrm>
            <a:off x="5803341" y="5729996"/>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195.094</a:t>
            </a:r>
            <a:endParaRPr sz="13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p:txBody>
      </p:sp>
      <p:pic>
        <p:nvPicPr>
          <p:cNvPr id="1840" name="Google Shape;1840;p43"/>
          <p:cNvPicPr preferRelativeResize="0"/>
          <p:nvPr/>
        </p:nvPicPr>
        <p:blipFill rotWithShape="1">
          <a:blip r:embed="rId6">
            <a:alphaModFix/>
          </a:blip>
          <a:srcRect/>
          <a:stretch/>
        </p:blipFill>
        <p:spPr>
          <a:xfrm>
            <a:off x="4354051" y="5685595"/>
            <a:ext cx="323790" cy="323413"/>
          </a:xfrm>
          <a:prstGeom prst="rect">
            <a:avLst/>
          </a:prstGeom>
          <a:noFill/>
          <a:ln>
            <a:noFill/>
          </a:ln>
        </p:spPr>
      </p:pic>
      <p:sp>
        <p:nvSpPr>
          <p:cNvPr id="1841" name="Google Shape;1841;p43"/>
          <p:cNvSpPr/>
          <p:nvPr/>
        </p:nvSpPr>
        <p:spPr>
          <a:xfrm>
            <a:off x="8798625" y="3557775"/>
            <a:ext cx="3061800" cy="3303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88900" marR="0" lvl="0" indent="0" algn="l" rtl="0">
              <a:lnSpc>
                <a:spcPct val="115000"/>
              </a:lnSpc>
              <a:spcBef>
                <a:spcPts val="0"/>
              </a:spcBef>
              <a:spcAft>
                <a:spcPts val="0"/>
              </a:spcAft>
              <a:buClr>
                <a:srgbClr val="000000"/>
              </a:buClr>
              <a:buSzPts val="1100"/>
              <a:buFont typeface="Arial"/>
              <a:buNone/>
            </a:pPr>
            <a:r>
              <a:rPr lang="es-CO" sz="1400" b="1" i="1" u="none" strike="noStrike" cap="none">
                <a:solidFill>
                  <a:srgbClr val="242853"/>
                </a:solidFill>
                <a:latin typeface="Verdana"/>
                <a:ea typeface="Verdana"/>
                <a:cs typeface="Verdana"/>
                <a:sym typeface="Verdana"/>
              </a:rPr>
              <a:t>21 Aprendices</a:t>
            </a:r>
            <a:endParaRPr sz="1400" b="1" i="1" u="none" strike="noStrike" cap="none">
              <a:solidFill>
                <a:srgbClr val="242853"/>
              </a:solidFill>
              <a:latin typeface="Verdana"/>
              <a:ea typeface="Verdana"/>
              <a:cs typeface="Verdana"/>
              <a:sym typeface="Verdana"/>
            </a:endParaRPr>
          </a:p>
        </p:txBody>
      </p:sp>
      <p:sp>
        <p:nvSpPr>
          <p:cNvPr id="1842" name="Google Shape;1842;p43"/>
          <p:cNvSpPr/>
          <p:nvPr/>
        </p:nvSpPr>
        <p:spPr>
          <a:xfrm>
            <a:off x="8798625" y="2980025"/>
            <a:ext cx="3030600" cy="3303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88900" marR="0" lvl="0" indent="0" algn="l" rtl="0">
              <a:lnSpc>
                <a:spcPct val="115000"/>
              </a:lnSpc>
              <a:spcBef>
                <a:spcPts val="0"/>
              </a:spcBef>
              <a:spcAft>
                <a:spcPts val="0"/>
              </a:spcAft>
              <a:buClr>
                <a:srgbClr val="000000"/>
              </a:buClr>
              <a:buSzPts val="1100"/>
              <a:buFont typeface="Arial"/>
              <a:buNone/>
            </a:pPr>
            <a:r>
              <a:rPr lang="es-CO" sz="1400" b="1" i="1" u="none" strike="noStrike" cap="none">
                <a:solidFill>
                  <a:srgbClr val="242853"/>
                </a:solidFill>
                <a:latin typeface="Verdana"/>
                <a:ea typeface="Verdana"/>
                <a:cs typeface="Verdana"/>
                <a:sym typeface="Verdana"/>
              </a:rPr>
              <a:t>17 Libre Nombramiento</a:t>
            </a:r>
            <a:endParaRPr sz="1400" b="1" i="1" u="none" strike="noStrike" cap="none">
              <a:solidFill>
                <a:srgbClr val="242853"/>
              </a:solidFill>
              <a:latin typeface="Verdana"/>
              <a:ea typeface="Verdana"/>
              <a:cs typeface="Verdana"/>
              <a:sym typeface="Verdana"/>
            </a:endParaRPr>
          </a:p>
        </p:txBody>
      </p:sp>
      <p:sp>
        <p:nvSpPr>
          <p:cNvPr id="1843" name="Google Shape;1843;p43"/>
          <p:cNvSpPr/>
          <p:nvPr/>
        </p:nvSpPr>
        <p:spPr>
          <a:xfrm>
            <a:off x="8798625" y="2376525"/>
            <a:ext cx="3030600" cy="3303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88900" marR="0" lvl="0" indent="0" algn="l" rtl="0">
              <a:lnSpc>
                <a:spcPct val="115000"/>
              </a:lnSpc>
              <a:spcBef>
                <a:spcPts val="0"/>
              </a:spcBef>
              <a:spcAft>
                <a:spcPts val="0"/>
              </a:spcAft>
              <a:buClr>
                <a:srgbClr val="000000"/>
              </a:buClr>
              <a:buSzPts val="1100"/>
              <a:buFont typeface="Arial"/>
              <a:buNone/>
            </a:pPr>
            <a:r>
              <a:rPr lang="es-CO" sz="1400" b="1" i="1" u="none" strike="noStrike" cap="none">
                <a:solidFill>
                  <a:srgbClr val="242853"/>
                </a:solidFill>
                <a:latin typeface="Verdana"/>
                <a:ea typeface="Verdana"/>
                <a:cs typeface="Verdana"/>
                <a:sym typeface="Verdana"/>
              </a:rPr>
              <a:t>466</a:t>
            </a:r>
            <a:r>
              <a:rPr lang="es-CO" sz="1400" b="1" i="1" u="none" strike="noStrike" cap="none">
                <a:solidFill>
                  <a:srgbClr val="FF0000"/>
                </a:solidFill>
                <a:latin typeface="Verdana"/>
                <a:ea typeface="Verdana"/>
                <a:cs typeface="Verdana"/>
                <a:sym typeface="Verdana"/>
              </a:rPr>
              <a:t> </a:t>
            </a:r>
            <a:r>
              <a:rPr lang="es-CO" sz="1400" b="1" i="1" u="none" strike="noStrike" cap="none">
                <a:solidFill>
                  <a:srgbClr val="242853"/>
                </a:solidFill>
                <a:latin typeface="Verdana"/>
                <a:ea typeface="Verdana"/>
                <a:cs typeface="Verdana"/>
                <a:sym typeface="Verdana"/>
              </a:rPr>
              <a:t>Trabajadores oficiales</a:t>
            </a:r>
            <a:endParaRPr sz="1400" b="1" i="1" u="none" strike="noStrike" cap="none">
              <a:solidFill>
                <a:srgbClr val="FF0000"/>
              </a:solidFill>
              <a:latin typeface="Verdana"/>
              <a:ea typeface="Verdana"/>
              <a:cs typeface="Verdana"/>
              <a:sym typeface="Verdana"/>
            </a:endParaRPr>
          </a:p>
        </p:txBody>
      </p:sp>
      <p:sp>
        <p:nvSpPr>
          <p:cNvPr id="1844" name="Google Shape;1844;p43"/>
          <p:cNvSpPr/>
          <p:nvPr/>
        </p:nvSpPr>
        <p:spPr>
          <a:xfrm>
            <a:off x="8394148" y="2241890"/>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45" name="Google Shape;1845;p43"/>
          <p:cNvSpPr/>
          <p:nvPr/>
        </p:nvSpPr>
        <p:spPr>
          <a:xfrm>
            <a:off x="8394148" y="2861651"/>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46" name="Google Shape;1846;p43"/>
          <p:cNvSpPr/>
          <p:nvPr/>
        </p:nvSpPr>
        <p:spPr>
          <a:xfrm>
            <a:off x="8394148" y="3489990"/>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847" name="Google Shape;1847;p43"/>
          <p:cNvPicPr preferRelativeResize="0"/>
          <p:nvPr/>
        </p:nvPicPr>
        <p:blipFill rotWithShape="1">
          <a:blip r:embed="rId7">
            <a:alphaModFix/>
          </a:blip>
          <a:srcRect/>
          <a:stretch/>
        </p:blipFill>
        <p:spPr>
          <a:xfrm>
            <a:off x="8489148" y="2343448"/>
            <a:ext cx="351357" cy="351357"/>
          </a:xfrm>
          <a:prstGeom prst="rect">
            <a:avLst/>
          </a:prstGeom>
          <a:noFill/>
          <a:ln>
            <a:noFill/>
          </a:ln>
        </p:spPr>
      </p:pic>
      <p:pic>
        <p:nvPicPr>
          <p:cNvPr id="1848" name="Google Shape;1848;p43"/>
          <p:cNvPicPr preferRelativeResize="0"/>
          <p:nvPr/>
        </p:nvPicPr>
        <p:blipFill rotWithShape="1">
          <a:blip r:embed="rId8">
            <a:alphaModFix/>
          </a:blip>
          <a:srcRect/>
          <a:stretch/>
        </p:blipFill>
        <p:spPr>
          <a:xfrm>
            <a:off x="8531031" y="2943856"/>
            <a:ext cx="267590" cy="346703"/>
          </a:xfrm>
          <a:prstGeom prst="rect">
            <a:avLst/>
          </a:prstGeom>
          <a:noFill/>
          <a:ln>
            <a:noFill/>
          </a:ln>
        </p:spPr>
      </p:pic>
      <p:pic>
        <p:nvPicPr>
          <p:cNvPr id="1849" name="Google Shape;1849;p43"/>
          <p:cNvPicPr preferRelativeResize="0"/>
          <p:nvPr/>
        </p:nvPicPr>
        <p:blipFill rotWithShape="1">
          <a:blip r:embed="rId9">
            <a:alphaModFix/>
          </a:blip>
          <a:srcRect/>
          <a:stretch/>
        </p:blipFill>
        <p:spPr>
          <a:xfrm>
            <a:off x="8489148" y="3600256"/>
            <a:ext cx="351357" cy="318781"/>
          </a:xfrm>
          <a:prstGeom prst="rect">
            <a:avLst/>
          </a:prstGeom>
          <a:noFill/>
          <a:ln>
            <a:noFill/>
          </a:ln>
        </p:spPr>
      </p:pic>
      <p:sp>
        <p:nvSpPr>
          <p:cNvPr id="1850" name="Google Shape;1850;p43"/>
          <p:cNvSpPr txBox="1"/>
          <p:nvPr/>
        </p:nvSpPr>
        <p:spPr>
          <a:xfrm>
            <a:off x="8723856" y="1564167"/>
            <a:ext cx="268695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0" u="none" strike="noStrike" cap="none">
                <a:solidFill>
                  <a:srgbClr val="242853"/>
                </a:solidFill>
                <a:latin typeface="Verdana"/>
                <a:ea typeface="Verdana"/>
                <a:cs typeface="Verdana"/>
                <a:sym typeface="Verdana"/>
              </a:rPr>
              <a:t>Planta de personal</a:t>
            </a:r>
            <a:endParaRPr sz="1400" b="0" i="0" u="none" strike="noStrike" cap="none">
              <a:solidFill>
                <a:srgbClr val="000000"/>
              </a:solidFill>
              <a:latin typeface="Arial"/>
              <a:ea typeface="Arial"/>
              <a:cs typeface="Arial"/>
              <a:sym typeface="Arial"/>
            </a:endParaRPr>
          </a:p>
        </p:txBody>
      </p:sp>
      <p:sp>
        <p:nvSpPr>
          <p:cNvPr id="1851" name="Google Shape;1851;p43"/>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ESSMAR ESP</a:t>
            </a:r>
            <a:endParaRPr sz="1000" b="1" i="1" u="none" strike="noStrike" cap="none">
              <a:solidFill>
                <a:srgbClr val="A5A5A5"/>
              </a:solidFill>
              <a:latin typeface="Verdana"/>
              <a:ea typeface="Verdana"/>
              <a:cs typeface="Verdana"/>
              <a:sym typeface="Verdana"/>
            </a:endParaRPr>
          </a:p>
        </p:txBody>
      </p:sp>
      <p:sp>
        <p:nvSpPr>
          <p:cNvPr id="1852" name="Google Shape;1852;p43"/>
          <p:cNvSpPr/>
          <p:nvPr/>
        </p:nvSpPr>
        <p:spPr>
          <a:xfrm rot="10800000" flipH="1">
            <a:off x="-84748" y="556749"/>
            <a:ext cx="6925386"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853" name="Google Shape;1853;p43"/>
          <p:cNvSpPr txBox="1"/>
          <p:nvPr/>
        </p:nvSpPr>
        <p:spPr>
          <a:xfrm>
            <a:off x="862997" y="655940"/>
            <a:ext cx="50016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Datos generales relevantes de la ESP</a:t>
            </a:r>
            <a:endParaRPr sz="1800" b="1" i="1" u="none" strike="noStrike" cap="none">
              <a:solidFill>
                <a:srgbClr val="242853"/>
              </a:solidFill>
              <a:latin typeface="Verdana"/>
              <a:ea typeface="Verdana"/>
              <a:cs typeface="Verdana"/>
              <a:sym typeface="Verdana"/>
            </a:endParaRPr>
          </a:p>
        </p:txBody>
      </p:sp>
      <p:graphicFrame>
        <p:nvGraphicFramePr>
          <p:cNvPr id="1854" name="Google Shape;1854;p43"/>
          <p:cNvGraphicFramePr/>
          <p:nvPr/>
        </p:nvGraphicFramePr>
        <p:xfrm>
          <a:off x="4277748" y="5118285"/>
          <a:ext cx="3000000" cy="3000000"/>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1855" name="Google Shape;1855;p43"/>
          <p:cNvSpPr txBox="1"/>
          <p:nvPr/>
        </p:nvSpPr>
        <p:spPr>
          <a:xfrm>
            <a:off x="4793675" y="5112613"/>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Habitantes</a:t>
            </a:r>
            <a:endParaRPr sz="1050" b="0" i="0" u="none" strike="noStrike" cap="none">
              <a:solidFill>
                <a:srgbClr val="242853"/>
              </a:solidFill>
              <a:latin typeface="Verdana"/>
              <a:ea typeface="Verdana"/>
              <a:cs typeface="Verdana"/>
              <a:sym typeface="Verdana"/>
            </a:endParaRPr>
          </a:p>
        </p:txBody>
      </p:sp>
      <p:sp>
        <p:nvSpPr>
          <p:cNvPr id="1856" name="Google Shape;1856;p43"/>
          <p:cNvSpPr txBox="1"/>
          <p:nvPr/>
        </p:nvSpPr>
        <p:spPr>
          <a:xfrm>
            <a:off x="5803341" y="5236999"/>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561.281</a:t>
            </a:r>
            <a:endParaRPr sz="1300" b="0" i="0" u="none" strike="noStrike" cap="none">
              <a:solidFill>
                <a:schemeClr val="dk1"/>
              </a:solidFill>
              <a:latin typeface="Verdana"/>
              <a:ea typeface="Verdana"/>
              <a:cs typeface="Verdana"/>
              <a:sym typeface="Verdana"/>
            </a:endParaRPr>
          </a:p>
        </p:txBody>
      </p:sp>
      <p:pic>
        <p:nvPicPr>
          <p:cNvPr id="1857" name="Google Shape;1857;p43"/>
          <p:cNvPicPr preferRelativeResize="0"/>
          <p:nvPr/>
        </p:nvPicPr>
        <p:blipFill rotWithShape="1">
          <a:blip r:embed="rId5">
            <a:alphaModFix/>
          </a:blip>
          <a:srcRect/>
          <a:stretch/>
        </p:blipFill>
        <p:spPr>
          <a:xfrm>
            <a:off x="4354051" y="5192510"/>
            <a:ext cx="323790" cy="323057"/>
          </a:xfrm>
          <a:prstGeom prst="rect">
            <a:avLst/>
          </a:prstGeom>
          <a:noFill/>
          <a:ln>
            <a:noFill/>
          </a:ln>
        </p:spPr>
      </p:pic>
      <p:sp>
        <p:nvSpPr>
          <p:cNvPr id="1858" name="Google Shape;1858;p43"/>
          <p:cNvSpPr/>
          <p:nvPr/>
        </p:nvSpPr>
        <p:spPr>
          <a:xfrm>
            <a:off x="8798626" y="4210975"/>
            <a:ext cx="3061800" cy="3303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88900" marR="0" lvl="0" indent="0" algn="l" rtl="0">
              <a:lnSpc>
                <a:spcPct val="115000"/>
              </a:lnSpc>
              <a:spcBef>
                <a:spcPts val="0"/>
              </a:spcBef>
              <a:spcAft>
                <a:spcPts val="0"/>
              </a:spcAft>
              <a:buClr>
                <a:srgbClr val="000000"/>
              </a:buClr>
              <a:buSzPts val="1100"/>
              <a:buFont typeface="Arial"/>
              <a:buNone/>
            </a:pPr>
            <a:r>
              <a:rPr lang="es-CO" sz="1400" b="1" i="1" u="none" strike="noStrike" cap="none">
                <a:solidFill>
                  <a:srgbClr val="242853"/>
                </a:solidFill>
                <a:latin typeface="Verdana"/>
                <a:ea typeface="Verdana"/>
                <a:cs typeface="Verdana"/>
                <a:sym typeface="Verdana"/>
              </a:rPr>
              <a:t>1 Carrera Administrativa</a:t>
            </a:r>
            <a:endParaRPr sz="1400" b="1" i="1" u="none" strike="noStrike" cap="none">
              <a:solidFill>
                <a:srgbClr val="242853"/>
              </a:solidFill>
              <a:latin typeface="Verdana"/>
              <a:ea typeface="Verdana"/>
              <a:cs typeface="Verdana"/>
              <a:sym typeface="Verdana"/>
            </a:endParaRPr>
          </a:p>
        </p:txBody>
      </p:sp>
      <p:sp>
        <p:nvSpPr>
          <p:cNvPr id="1859" name="Google Shape;1859;p43"/>
          <p:cNvSpPr/>
          <p:nvPr/>
        </p:nvSpPr>
        <p:spPr>
          <a:xfrm>
            <a:off x="8394073" y="4118340"/>
            <a:ext cx="541500" cy="541500"/>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860" name="Google Shape;1860;p43"/>
          <p:cNvPicPr preferRelativeResize="0"/>
          <p:nvPr/>
        </p:nvPicPr>
        <p:blipFill rotWithShape="1">
          <a:blip r:embed="rId10">
            <a:alphaModFix/>
          </a:blip>
          <a:srcRect/>
          <a:stretch/>
        </p:blipFill>
        <p:spPr>
          <a:xfrm>
            <a:off x="8491483" y="4211033"/>
            <a:ext cx="346702" cy="346703"/>
          </a:xfrm>
          <a:prstGeom prst="rect">
            <a:avLst/>
          </a:prstGeom>
          <a:noFill/>
          <a:ln>
            <a:noFill/>
          </a:ln>
        </p:spPr>
      </p:pic>
      <p:pic>
        <p:nvPicPr>
          <p:cNvPr id="1861" name="Google Shape;1861;p43" descr="Inicio | ESSMAR E.S.P."/>
          <p:cNvPicPr preferRelativeResize="0"/>
          <p:nvPr/>
        </p:nvPicPr>
        <p:blipFill rotWithShape="1">
          <a:blip r:embed="rId11">
            <a:alphaModFix/>
          </a:blip>
          <a:srcRect t="32889" b="26889"/>
          <a:stretch/>
        </p:blipFill>
        <p:spPr>
          <a:xfrm>
            <a:off x="4335539" y="2237249"/>
            <a:ext cx="2555556" cy="898008"/>
          </a:xfrm>
          <a:prstGeom prst="rect">
            <a:avLst/>
          </a:prstGeom>
          <a:noFill/>
          <a:ln>
            <a:noFill/>
          </a:ln>
        </p:spPr>
      </p:pic>
      <p:sp>
        <p:nvSpPr>
          <p:cNvPr id="1862" name="Google Shape;1862;p43"/>
          <p:cNvSpPr txBox="1"/>
          <p:nvPr/>
        </p:nvSpPr>
        <p:spPr>
          <a:xfrm>
            <a:off x="8935500" y="4720900"/>
            <a:ext cx="2884500" cy="1600800"/>
          </a:xfrm>
          <a:prstGeom prst="rect">
            <a:avLst/>
          </a:prstGeom>
          <a:noFill/>
          <a:ln>
            <a:noFill/>
          </a:ln>
        </p:spPr>
        <p:txBody>
          <a:bodyPr spcFirstLastPara="1" wrap="square" lIns="91425" tIns="45700" rIns="91425" bIns="45700" anchor="t" anchorCtr="0">
            <a:spAutoFit/>
          </a:bodyPr>
          <a:lstStyle/>
          <a:p>
            <a:pPr marL="0" marR="0" lvl="0" indent="7936" algn="l" rtl="0">
              <a:lnSpc>
                <a:spcPct val="100000"/>
              </a:lnSpc>
              <a:spcBef>
                <a:spcPts val="0"/>
              </a:spcBef>
              <a:spcAft>
                <a:spcPts val="0"/>
              </a:spcAft>
              <a:buClr>
                <a:srgbClr val="000000"/>
              </a:buClr>
              <a:buSzPts val="1400"/>
              <a:buFont typeface="Arial"/>
              <a:buNone/>
            </a:pPr>
            <a:r>
              <a:rPr lang="es-CO" sz="1400" b="1" i="1" u="none" strike="noStrike" cap="none">
                <a:solidFill>
                  <a:srgbClr val="2181C1"/>
                </a:solidFill>
                <a:latin typeface="Verdana"/>
                <a:ea typeface="Verdana"/>
                <a:cs typeface="Verdana"/>
                <a:sym typeface="Verdana"/>
              </a:rPr>
              <a:t>Total de personal</a:t>
            </a:r>
            <a:r>
              <a:rPr lang="es-CO" sz="1400" b="1" i="1" u="none" strike="noStrike" cap="none">
                <a:solidFill>
                  <a:srgbClr val="242853"/>
                </a:solidFill>
                <a:latin typeface="Verdana"/>
                <a:ea typeface="Verdana"/>
                <a:cs typeface="Verdana"/>
                <a:sym typeface="Verdana"/>
              </a:rPr>
              <a:t> 505</a:t>
            </a:r>
            <a:endParaRPr sz="1500" b="1" i="0" u="none" strike="noStrike" cap="none">
              <a:solidFill>
                <a:srgbClr val="FF0000"/>
              </a:solidFill>
              <a:latin typeface="Verdana"/>
              <a:ea typeface="Verdana"/>
              <a:cs typeface="Verdana"/>
              <a:sym typeface="Verdana"/>
            </a:endParaRPr>
          </a:p>
          <a:p>
            <a:pPr marL="0" marR="0" lvl="0" indent="7936" algn="l" rtl="0">
              <a:lnSpc>
                <a:spcPct val="100000"/>
              </a:lnSpc>
              <a:spcBef>
                <a:spcPts val="0"/>
              </a:spcBef>
              <a:spcAft>
                <a:spcPts val="0"/>
              </a:spcAft>
              <a:buClr>
                <a:srgbClr val="000000"/>
              </a:buClr>
              <a:buSzPts val="1500"/>
              <a:buFont typeface="Arial"/>
              <a:buNone/>
            </a:pPr>
            <a:endParaRPr sz="1500" b="1" i="0" u="none" strike="noStrike" cap="none">
              <a:solidFill>
                <a:srgbClr val="242853"/>
              </a:solidFill>
              <a:latin typeface="Verdana"/>
              <a:ea typeface="Verdana"/>
              <a:cs typeface="Verdana"/>
              <a:sym typeface="Verdana"/>
            </a:endParaRPr>
          </a:p>
          <a:p>
            <a:pPr marL="0" marR="0" lvl="0" indent="7936" algn="l" rtl="0">
              <a:lnSpc>
                <a:spcPct val="100000"/>
              </a:lnSpc>
              <a:spcBef>
                <a:spcPts val="0"/>
              </a:spcBef>
              <a:spcAft>
                <a:spcPts val="0"/>
              </a:spcAft>
              <a:buClr>
                <a:srgbClr val="000000"/>
              </a:buClr>
              <a:buSzPts val="1500"/>
              <a:buFont typeface="Arial"/>
              <a:buNone/>
            </a:pPr>
            <a:r>
              <a:rPr lang="es-CO" sz="1500" b="1" i="0" u="none" strike="noStrike" cap="none">
                <a:solidFill>
                  <a:srgbClr val="242853"/>
                </a:solidFill>
                <a:latin typeface="Verdana"/>
                <a:ea typeface="Verdana"/>
                <a:cs typeface="Verdana"/>
                <a:sym typeface="Verdana"/>
              </a:rPr>
              <a:t>Sindicatos:</a:t>
            </a:r>
            <a:r>
              <a:rPr lang="es-CO" sz="1400" b="1" i="1" u="none" strike="noStrike" cap="none">
                <a:solidFill>
                  <a:srgbClr val="242853"/>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0" marR="0" lvl="0" indent="7936"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SINTRASERPUCOL   SINTRAEMSDES      </a:t>
            </a:r>
            <a:endParaRPr sz="1300" b="0" i="1" u="none" strike="noStrike" cap="none">
              <a:solidFill>
                <a:srgbClr val="242853"/>
              </a:solidFill>
              <a:latin typeface="Verdana"/>
              <a:ea typeface="Verdana"/>
              <a:cs typeface="Verdana"/>
              <a:sym typeface="Verdana"/>
            </a:endParaRPr>
          </a:p>
          <a:p>
            <a:pPr marL="0" marR="0" lvl="0" indent="7936"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SINTRASEPD           </a:t>
            </a:r>
            <a:endParaRPr sz="1300" b="0" i="1" u="none" strike="noStrike" cap="none">
              <a:solidFill>
                <a:srgbClr val="242853"/>
              </a:solidFill>
              <a:latin typeface="Verdana"/>
              <a:ea typeface="Verdana"/>
              <a:cs typeface="Verdana"/>
              <a:sym typeface="Verdana"/>
            </a:endParaRPr>
          </a:p>
          <a:p>
            <a:pPr marL="0" marR="0" lvl="0" indent="7936" algn="l" rtl="0">
              <a:lnSpc>
                <a:spcPct val="100000"/>
              </a:lnSpc>
              <a:spcBef>
                <a:spcPts val="0"/>
              </a:spcBef>
              <a:spcAft>
                <a:spcPts val="0"/>
              </a:spcAft>
              <a:buClr>
                <a:srgbClr val="000000"/>
              </a:buClr>
              <a:buSzPts val="1500"/>
              <a:buFont typeface="Arial"/>
              <a:buNone/>
            </a:pPr>
            <a:r>
              <a:rPr lang="es-CO" sz="1500" b="1" i="0" u="none" strike="noStrike" cap="none">
                <a:solidFill>
                  <a:srgbClr val="2181C1"/>
                </a:solidFill>
                <a:latin typeface="Verdana"/>
                <a:ea typeface="Verdana"/>
                <a:cs typeface="Verdana"/>
                <a:sym typeface="Verdana"/>
              </a:rPr>
              <a:t> </a:t>
            </a:r>
            <a:endParaRPr sz="1500" b="1" i="0" u="none" strike="noStrike" cap="none">
              <a:solidFill>
                <a:srgbClr val="2181C1"/>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1867" name="Google Shape;1867;p44"/>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45</a:t>
            </a:fld>
            <a:endParaRPr/>
          </a:p>
        </p:txBody>
      </p:sp>
      <p:sp>
        <p:nvSpPr>
          <p:cNvPr id="1868" name="Google Shape;1868;p44"/>
          <p:cNvSpPr txBox="1"/>
          <p:nvPr/>
        </p:nvSpPr>
        <p:spPr>
          <a:xfrm>
            <a:off x="8506618" y="1096050"/>
            <a:ext cx="284934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CO" sz="1600" b="1" i="0" u="none" strike="noStrike" cap="none">
                <a:solidFill>
                  <a:srgbClr val="242853"/>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sp>
        <p:nvSpPr>
          <p:cNvPr id="1869" name="Google Shape;1869;p44"/>
          <p:cNvSpPr/>
          <p:nvPr/>
        </p:nvSpPr>
        <p:spPr>
          <a:xfrm rot="10800000" flipH="1">
            <a:off x="7578625" y="92016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870" name="Google Shape;1870;p44"/>
          <p:cNvSpPr/>
          <p:nvPr/>
        </p:nvSpPr>
        <p:spPr>
          <a:xfrm rot="10800000" flipH="1">
            <a:off x="-84747" y="556751"/>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1871" name="Google Shape;1871;p44"/>
          <p:cNvSpPr txBox="1"/>
          <p:nvPr/>
        </p:nvSpPr>
        <p:spPr>
          <a:xfrm>
            <a:off x="862997" y="655940"/>
            <a:ext cx="34756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400" b="0" i="0" u="none" strike="noStrike" cap="none">
              <a:solidFill>
                <a:srgbClr val="000000"/>
              </a:solidFill>
              <a:latin typeface="Arial"/>
              <a:ea typeface="Arial"/>
              <a:cs typeface="Arial"/>
              <a:sym typeface="Arial"/>
            </a:endParaRPr>
          </a:p>
        </p:txBody>
      </p:sp>
      <p:sp>
        <p:nvSpPr>
          <p:cNvPr id="1872" name="Google Shape;1872;p44"/>
          <p:cNvSpPr txBox="1"/>
          <p:nvPr/>
        </p:nvSpPr>
        <p:spPr>
          <a:xfrm>
            <a:off x="8261168" y="1026572"/>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grpSp>
        <p:nvGrpSpPr>
          <p:cNvPr id="1873" name="Google Shape;1873;p44"/>
          <p:cNvGrpSpPr/>
          <p:nvPr/>
        </p:nvGrpSpPr>
        <p:grpSpPr>
          <a:xfrm>
            <a:off x="157900" y="1284608"/>
            <a:ext cx="360000" cy="360000"/>
            <a:chOff x="5452811" y="305543"/>
            <a:chExt cx="360000" cy="360000"/>
          </a:xfrm>
        </p:grpSpPr>
        <p:sp>
          <p:nvSpPr>
            <p:cNvPr id="1874" name="Google Shape;1874;p44"/>
            <p:cNvSpPr/>
            <p:nvPr/>
          </p:nvSpPr>
          <p:spPr>
            <a:xfrm>
              <a:off x="5452811"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75" name="Google Shape;1875;p44"/>
            <p:cNvSpPr/>
            <p:nvPr/>
          </p:nvSpPr>
          <p:spPr>
            <a:xfrm>
              <a:off x="5452811"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76" name="Google Shape;1876;p44"/>
          <p:cNvSpPr txBox="1"/>
          <p:nvPr/>
        </p:nvSpPr>
        <p:spPr>
          <a:xfrm>
            <a:off x="337583" y="5153164"/>
            <a:ext cx="4255800" cy="1015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181C1"/>
              </a:buClr>
              <a:buSzPts val="1200"/>
              <a:buFont typeface="Verdana"/>
              <a:buNone/>
            </a:pPr>
            <a:r>
              <a:rPr lang="es-CO" sz="1200" b="1" i="0" u="none" strike="noStrike" cap="none">
                <a:solidFill>
                  <a:srgbClr val="2181C1"/>
                </a:solidFill>
                <a:latin typeface="Verdana"/>
                <a:ea typeface="Verdana"/>
                <a:cs typeface="Verdana"/>
                <a:sym typeface="Verdana"/>
              </a:rPr>
              <a:t>Suspensión del pago de las obligaciones mercantiles. </a:t>
            </a:r>
            <a:r>
              <a:rPr lang="es-CO" sz="1200" b="0" i="0" u="none" strike="noStrike" cap="none">
                <a:solidFill>
                  <a:srgbClr val="242853"/>
                </a:solidFill>
                <a:latin typeface="Verdana"/>
                <a:ea typeface="Verdana"/>
                <a:cs typeface="Verdana"/>
                <a:sym typeface="Verdana"/>
              </a:rPr>
              <a:t>Al cierre de 2021 presentaría un déficit acumulado de caja de COP 62.290 millones, el cual continuaría en COP 36.282 millones hasta 2029.  </a:t>
            </a:r>
            <a:r>
              <a:rPr lang="es-CO" sz="1200" b="0" i="0" u="none" strike="noStrike" cap="none">
                <a:solidFill>
                  <a:srgbClr val="2181C1"/>
                </a:solidFill>
                <a:latin typeface="Verdana"/>
                <a:ea typeface="Verdana"/>
                <a:cs typeface="Verdana"/>
                <a:sym typeface="Verdana"/>
              </a:rPr>
              <a:t>CAUSAL 59.7</a:t>
            </a:r>
            <a:endParaRPr sz="1200" b="1" i="0" u="none" strike="noStrike" cap="none">
              <a:solidFill>
                <a:srgbClr val="2181C1"/>
              </a:solidFill>
              <a:latin typeface="Verdana"/>
              <a:ea typeface="Verdana"/>
              <a:cs typeface="Verdana"/>
              <a:sym typeface="Verdana"/>
            </a:endParaRPr>
          </a:p>
        </p:txBody>
      </p:sp>
      <p:grpSp>
        <p:nvGrpSpPr>
          <p:cNvPr id="1877" name="Google Shape;1877;p44"/>
          <p:cNvGrpSpPr/>
          <p:nvPr/>
        </p:nvGrpSpPr>
        <p:grpSpPr>
          <a:xfrm>
            <a:off x="-1148345" y="5643007"/>
            <a:ext cx="1485928" cy="110322"/>
            <a:chOff x="4951168" y="2845399"/>
            <a:chExt cx="1485928" cy="110322"/>
          </a:xfrm>
        </p:grpSpPr>
        <p:cxnSp>
          <p:nvCxnSpPr>
            <p:cNvPr id="1878" name="Google Shape;1878;p4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879" name="Google Shape;1879;p4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0081C2"/>
                </a:solidFill>
                <a:latin typeface="Verdana"/>
                <a:ea typeface="Verdana"/>
                <a:cs typeface="Verdana"/>
                <a:sym typeface="Verdana"/>
              </a:endParaRPr>
            </a:p>
          </p:txBody>
        </p:sp>
      </p:grpSp>
      <p:grpSp>
        <p:nvGrpSpPr>
          <p:cNvPr id="1880" name="Google Shape;1880;p44"/>
          <p:cNvGrpSpPr/>
          <p:nvPr/>
        </p:nvGrpSpPr>
        <p:grpSpPr>
          <a:xfrm>
            <a:off x="-1137028" y="1645371"/>
            <a:ext cx="13256653" cy="739108"/>
            <a:chOff x="-1137028" y="1645371"/>
            <a:chExt cx="13256653" cy="739108"/>
          </a:xfrm>
        </p:grpSpPr>
        <p:grpSp>
          <p:nvGrpSpPr>
            <p:cNvPr id="1881" name="Google Shape;1881;p44"/>
            <p:cNvGrpSpPr/>
            <p:nvPr/>
          </p:nvGrpSpPr>
          <p:grpSpPr>
            <a:xfrm>
              <a:off x="-1137028" y="1724824"/>
              <a:ext cx="1485928" cy="110322"/>
              <a:chOff x="4951168" y="2845399"/>
              <a:chExt cx="1485928" cy="110322"/>
            </a:xfrm>
          </p:grpSpPr>
          <p:cxnSp>
            <p:nvCxnSpPr>
              <p:cNvPr id="1882" name="Google Shape;1882;p4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883" name="Google Shape;1883;p4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1884" name="Google Shape;1884;p44"/>
            <p:cNvSpPr txBox="1"/>
            <p:nvPr/>
          </p:nvSpPr>
          <p:spPr>
            <a:xfrm>
              <a:off x="348900" y="1645371"/>
              <a:ext cx="4385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181C1"/>
                </a:buClr>
                <a:buSzPts val="1200"/>
                <a:buFont typeface="Verdana"/>
                <a:buNone/>
              </a:pPr>
              <a:r>
                <a:rPr lang="es-CO" sz="1200" b="1" i="0" u="none" strike="noStrike" cap="none">
                  <a:solidFill>
                    <a:srgbClr val="2181C1"/>
                  </a:solidFill>
                  <a:latin typeface="Verdana"/>
                  <a:ea typeface="Verdana"/>
                  <a:cs typeface="Verdana"/>
                  <a:sym typeface="Verdana"/>
                </a:rPr>
                <a:t>Calidad de agua: </a:t>
              </a:r>
              <a:r>
                <a:rPr lang="es-CO" sz="1200" b="0" i="0" u="none" strike="noStrike" cap="none">
                  <a:solidFill>
                    <a:srgbClr val="242853"/>
                  </a:solidFill>
                  <a:latin typeface="Verdana"/>
                  <a:ea typeface="Verdana"/>
                  <a:cs typeface="Verdana"/>
                  <a:sym typeface="Verdana"/>
                </a:rPr>
                <a:t>Nivel de riesgo medio y alto en los años 2020 Y 2021, de conformidad con lo reportado en el SIVICAP. </a:t>
              </a:r>
              <a:r>
                <a:rPr lang="es-CO" sz="1200" b="0" i="0" u="none" strike="noStrike" cap="none">
                  <a:solidFill>
                    <a:srgbClr val="2181C1"/>
                  </a:solidFill>
                  <a:latin typeface="Verdana"/>
                  <a:ea typeface="Verdana"/>
                  <a:cs typeface="Verdana"/>
                  <a:sym typeface="Verdana"/>
                </a:rPr>
                <a:t>CAUSAL 59.1</a:t>
              </a:r>
              <a:endParaRPr sz="1400" b="0" i="0" u="none" strike="noStrike" cap="none">
                <a:solidFill>
                  <a:srgbClr val="000000"/>
                </a:solidFill>
                <a:latin typeface="Arial"/>
                <a:ea typeface="Arial"/>
                <a:cs typeface="Arial"/>
                <a:sym typeface="Arial"/>
              </a:endParaRPr>
            </a:p>
          </p:txBody>
        </p:sp>
        <p:sp>
          <p:nvSpPr>
            <p:cNvPr id="1885" name="Google Shape;1885;p44"/>
            <p:cNvSpPr/>
            <p:nvPr/>
          </p:nvSpPr>
          <p:spPr>
            <a:xfrm>
              <a:off x="5282625" y="1731079"/>
              <a:ext cx="6837000" cy="6534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grpSp>
          <p:nvGrpSpPr>
            <p:cNvPr id="1886" name="Google Shape;1886;p44"/>
            <p:cNvGrpSpPr/>
            <p:nvPr/>
          </p:nvGrpSpPr>
          <p:grpSpPr>
            <a:xfrm>
              <a:off x="5030899" y="1806704"/>
              <a:ext cx="279124" cy="279124"/>
              <a:chOff x="5314420" y="3148633"/>
              <a:chExt cx="393960" cy="393960"/>
            </a:xfrm>
          </p:grpSpPr>
          <p:sp>
            <p:nvSpPr>
              <p:cNvPr id="1887" name="Google Shape;1887;p44"/>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pic>
            <p:nvPicPr>
              <p:cNvPr id="1888" name="Google Shape;1888;p44"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sp>
          <p:nvSpPr>
            <p:cNvPr id="1889" name="Google Shape;1889;p44"/>
            <p:cNvSpPr txBox="1"/>
            <p:nvPr/>
          </p:nvSpPr>
          <p:spPr>
            <a:xfrm>
              <a:off x="5441225" y="1737375"/>
              <a:ext cx="66558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Verdana"/>
                <a:buNone/>
              </a:pPr>
              <a:r>
                <a:rPr lang="es-CO" sz="1100" b="1" i="0" u="none" strike="noStrike" cap="none">
                  <a:solidFill>
                    <a:srgbClr val="242853"/>
                  </a:solidFill>
                  <a:latin typeface="Verdana"/>
                  <a:ea typeface="Verdana"/>
                  <a:cs typeface="Verdana"/>
                  <a:sym typeface="Verdana"/>
                </a:rPr>
                <a:t>Superada: </a:t>
              </a:r>
              <a:r>
                <a:rPr lang="es-CO" sz="1100" b="0" i="0" u="none" strike="noStrike" cap="none">
                  <a:solidFill>
                    <a:srgbClr val="242853"/>
                  </a:solidFill>
                  <a:latin typeface="Verdana"/>
                  <a:ea typeface="Verdana"/>
                  <a:cs typeface="Verdana"/>
                  <a:sym typeface="Verdana"/>
                </a:rPr>
                <a:t>El resultado de control y vigilancia en promedio para los meses de julio a diciembre de 2025, arrojó un </a:t>
              </a:r>
              <a:r>
                <a:rPr lang="es-CO" sz="1100" b="1" i="0" u="none" strike="noStrike" cap="none">
                  <a:solidFill>
                    <a:srgbClr val="2181C1"/>
                  </a:solidFill>
                  <a:latin typeface="Verdana"/>
                  <a:ea typeface="Verdana"/>
                  <a:cs typeface="Verdana"/>
                  <a:sym typeface="Verdana"/>
                </a:rPr>
                <a:t>IRCA de 1.26</a:t>
              </a:r>
              <a:r>
                <a:rPr lang="es-CO" sz="1100" b="0" i="0" u="none" strike="noStrike" cap="none">
                  <a:solidFill>
                    <a:srgbClr val="242853"/>
                  </a:solidFill>
                  <a:latin typeface="Verdana"/>
                  <a:ea typeface="Verdana"/>
                  <a:cs typeface="Verdana"/>
                  <a:sym typeface="Verdana"/>
                </a:rPr>
                <a:t>, (</a:t>
              </a:r>
              <a:r>
                <a:rPr lang="es-CO" sz="1100" b="1" i="0" u="none" strike="noStrike" cap="none">
                  <a:solidFill>
                    <a:srgbClr val="2181C1"/>
                  </a:solidFill>
                  <a:latin typeface="Verdana"/>
                  <a:ea typeface="Verdana"/>
                  <a:cs typeface="Verdana"/>
                  <a:sym typeface="Verdana"/>
                </a:rPr>
                <a:t>SIN RIESGO)</a:t>
              </a:r>
              <a:r>
                <a:rPr lang="es-CO" sz="1100" b="0" i="0" u="none" strike="noStrike" cap="none">
                  <a:solidFill>
                    <a:srgbClr val="242853"/>
                  </a:solidFill>
                  <a:latin typeface="Verdana"/>
                  <a:ea typeface="Verdana"/>
                  <a:cs typeface="Verdana"/>
                  <a:sym typeface="Verdana"/>
                </a:rPr>
                <a:t>, es decir agua apta para consumo humano. </a:t>
              </a:r>
              <a:endParaRPr sz="1400" b="0" i="0" u="none" strike="noStrike" cap="none">
                <a:solidFill>
                  <a:srgbClr val="000000"/>
                </a:solidFill>
                <a:latin typeface="Arial"/>
                <a:ea typeface="Arial"/>
                <a:cs typeface="Arial"/>
                <a:sym typeface="Arial"/>
              </a:endParaRPr>
            </a:p>
          </p:txBody>
        </p:sp>
      </p:grpSp>
      <p:grpSp>
        <p:nvGrpSpPr>
          <p:cNvPr id="1890" name="Google Shape;1890;p44"/>
          <p:cNvGrpSpPr/>
          <p:nvPr/>
        </p:nvGrpSpPr>
        <p:grpSpPr>
          <a:xfrm>
            <a:off x="-1115078" y="2588573"/>
            <a:ext cx="13243538" cy="461700"/>
            <a:chOff x="-1115078" y="2509356"/>
            <a:chExt cx="13243538" cy="461700"/>
          </a:xfrm>
        </p:grpSpPr>
        <p:grpSp>
          <p:nvGrpSpPr>
            <p:cNvPr id="1891" name="Google Shape;1891;p44"/>
            <p:cNvGrpSpPr/>
            <p:nvPr/>
          </p:nvGrpSpPr>
          <p:grpSpPr>
            <a:xfrm>
              <a:off x="-1115078" y="2626163"/>
              <a:ext cx="1485928" cy="110322"/>
              <a:chOff x="4951168" y="2845399"/>
              <a:chExt cx="1485928" cy="110322"/>
            </a:xfrm>
          </p:grpSpPr>
          <p:cxnSp>
            <p:nvCxnSpPr>
              <p:cNvPr id="1892" name="Google Shape;1892;p4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893" name="Google Shape;1893;p4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1894" name="Google Shape;1894;p44"/>
            <p:cNvSpPr txBox="1"/>
            <p:nvPr/>
          </p:nvSpPr>
          <p:spPr>
            <a:xfrm>
              <a:off x="370850" y="2509356"/>
              <a:ext cx="4547700" cy="461700"/>
            </a:xfrm>
            <a:prstGeom prst="rect">
              <a:avLst/>
            </a:prstGeom>
            <a:noFill/>
            <a:ln>
              <a:noFill/>
            </a:ln>
          </p:spPr>
          <p:txBody>
            <a:bodyPr spcFirstLastPara="1" wrap="square" lIns="91425" tIns="45700" rIns="91425" bIns="45700" anchor="t" anchorCtr="0">
              <a:spAutoFit/>
            </a:bodyPr>
            <a:lstStyle/>
            <a:p>
              <a:pPr marL="7938" marR="0" lvl="0" indent="0" algn="l" rtl="0">
                <a:lnSpc>
                  <a:spcPct val="100000"/>
                </a:lnSpc>
                <a:spcBef>
                  <a:spcPts val="0"/>
                </a:spcBef>
                <a:spcAft>
                  <a:spcPts val="0"/>
                </a:spcAft>
                <a:buClr>
                  <a:srgbClr val="2181C1"/>
                </a:buClr>
                <a:buSzPts val="1200"/>
                <a:buFont typeface="Verdana"/>
                <a:buNone/>
              </a:pPr>
              <a:r>
                <a:rPr lang="es-CO" sz="1200" b="1" i="0" u="none" strike="noStrike" cap="none">
                  <a:solidFill>
                    <a:srgbClr val="2181C1"/>
                  </a:solidFill>
                  <a:latin typeface="Verdana"/>
                  <a:ea typeface="Verdana"/>
                  <a:cs typeface="Verdana"/>
                  <a:sym typeface="Verdana"/>
                </a:rPr>
                <a:t>Continuidad en promedio inferior a 18 h / día   </a:t>
              </a:r>
              <a:r>
                <a:rPr lang="es-CO" sz="1200" b="0" i="0" u="none" strike="noStrike" cap="none">
                  <a:solidFill>
                    <a:srgbClr val="2181C1"/>
                  </a:solidFill>
                  <a:latin typeface="Verdana"/>
                  <a:ea typeface="Verdana"/>
                  <a:cs typeface="Verdana"/>
                  <a:sym typeface="Verdana"/>
                </a:rPr>
                <a:t>CAUSAL 59.1</a:t>
              </a:r>
              <a:endParaRPr sz="1200" b="1" i="0" u="none" strike="noStrike" cap="none">
                <a:solidFill>
                  <a:srgbClr val="FF0000"/>
                </a:solidFill>
                <a:latin typeface="Verdana"/>
                <a:ea typeface="Verdana"/>
                <a:cs typeface="Verdana"/>
                <a:sym typeface="Verdana"/>
              </a:endParaRPr>
            </a:p>
          </p:txBody>
        </p:sp>
        <p:sp>
          <p:nvSpPr>
            <p:cNvPr id="1895" name="Google Shape;1895;p44"/>
            <p:cNvSpPr/>
            <p:nvPr/>
          </p:nvSpPr>
          <p:spPr>
            <a:xfrm>
              <a:off x="5282616" y="2527425"/>
              <a:ext cx="6837000" cy="2919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sp>
          <p:nvSpPr>
            <p:cNvPr id="1896" name="Google Shape;1896;p44"/>
            <p:cNvSpPr txBox="1"/>
            <p:nvPr/>
          </p:nvSpPr>
          <p:spPr>
            <a:xfrm>
              <a:off x="5488560" y="2568890"/>
              <a:ext cx="6639900" cy="261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42853"/>
                </a:buClr>
                <a:buSzPts val="1100"/>
                <a:buFont typeface="Verdana"/>
                <a:buNone/>
              </a:pPr>
              <a:r>
                <a:rPr lang="es-CO" sz="1100" b="1" i="0" u="none" strike="noStrike" cap="none">
                  <a:solidFill>
                    <a:srgbClr val="242853"/>
                  </a:solidFill>
                  <a:latin typeface="Verdana"/>
                  <a:ea typeface="Verdana"/>
                  <a:cs typeface="Verdana"/>
                  <a:sym typeface="Verdana"/>
                </a:rPr>
                <a:t>No superada: </a:t>
              </a:r>
              <a:r>
                <a:rPr lang="es-CO" sz="1100" b="0" i="0" u="none" strike="noStrike" cap="none">
                  <a:solidFill>
                    <a:srgbClr val="242853"/>
                  </a:solidFill>
                  <a:latin typeface="Verdana"/>
                  <a:ea typeface="Verdana"/>
                  <a:cs typeface="Verdana"/>
                  <a:sym typeface="Verdana"/>
                </a:rPr>
                <a:t>ha registrado resultados recientes de aproximadamente 16.10 h/día. </a:t>
              </a:r>
              <a:endParaRPr sz="1100" b="0" i="0" u="none" strike="noStrike" cap="none">
                <a:solidFill>
                  <a:srgbClr val="242853"/>
                </a:solidFill>
                <a:latin typeface="Verdana"/>
                <a:ea typeface="Verdana"/>
                <a:cs typeface="Verdana"/>
                <a:sym typeface="Verdana"/>
              </a:endParaRPr>
            </a:p>
          </p:txBody>
        </p:sp>
      </p:grpSp>
      <p:sp>
        <p:nvSpPr>
          <p:cNvPr id="1897" name="Google Shape;1897;p44"/>
          <p:cNvSpPr/>
          <p:nvPr/>
        </p:nvSpPr>
        <p:spPr>
          <a:xfrm>
            <a:off x="5225096" y="4320448"/>
            <a:ext cx="6871800" cy="6063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grpSp>
        <p:nvGrpSpPr>
          <p:cNvPr id="1898" name="Google Shape;1898;p44"/>
          <p:cNvGrpSpPr/>
          <p:nvPr/>
        </p:nvGrpSpPr>
        <p:grpSpPr>
          <a:xfrm>
            <a:off x="-1148028" y="4505062"/>
            <a:ext cx="1485928" cy="110322"/>
            <a:chOff x="4951168" y="2845399"/>
            <a:chExt cx="1485928" cy="110322"/>
          </a:xfrm>
        </p:grpSpPr>
        <p:cxnSp>
          <p:nvCxnSpPr>
            <p:cNvPr id="1899" name="Google Shape;1899;p4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900" name="Google Shape;1900;p4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1901" name="Google Shape;1901;p44"/>
          <p:cNvSpPr txBox="1"/>
          <p:nvPr/>
        </p:nvSpPr>
        <p:spPr>
          <a:xfrm>
            <a:off x="348900" y="4302079"/>
            <a:ext cx="4251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181C1"/>
              </a:buClr>
              <a:buSzPts val="1200"/>
              <a:buFont typeface="Verdana"/>
              <a:buNone/>
            </a:pPr>
            <a:r>
              <a:rPr lang="es-CO" sz="1200" b="1" i="0" u="none" strike="noStrike" cap="none">
                <a:solidFill>
                  <a:srgbClr val="2181C1"/>
                </a:solidFill>
                <a:latin typeface="Verdana"/>
                <a:ea typeface="Verdana"/>
                <a:cs typeface="Verdana"/>
                <a:sym typeface="Verdana"/>
              </a:rPr>
              <a:t>Micromedición. </a:t>
            </a:r>
            <a:r>
              <a:rPr lang="es-CO" sz="1200" b="0" i="0" u="none" strike="noStrike" cap="none">
                <a:solidFill>
                  <a:srgbClr val="242853"/>
                </a:solidFill>
                <a:latin typeface="Verdana"/>
                <a:ea typeface="Verdana"/>
                <a:cs typeface="Verdana"/>
                <a:sym typeface="Verdana"/>
              </a:rPr>
              <a:t>60% en septiembre y octubre de 2021 (efectiva).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181C1"/>
              </a:buClr>
              <a:buSzPts val="1200"/>
              <a:buFont typeface="Verdana"/>
              <a:buNone/>
            </a:pPr>
            <a:r>
              <a:rPr lang="es-CO" sz="1200" b="0" i="0" u="none" strike="noStrike" cap="none">
                <a:solidFill>
                  <a:srgbClr val="2181C1"/>
                </a:solidFill>
                <a:latin typeface="Verdana"/>
                <a:ea typeface="Verdana"/>
                <a:cs typeface="Verdana"/>
                <a:sym typeface="Verdana"/>
              </a:rPr>
              <a:t>CAUSAL 59.1</a:t>
            </a:r>
            <a:endParaRPr sz="1200" b="0" i="0" u="none" strike="noStrike" cap="none">
              <a:solidFill>
                <a:srgbClr val="242853"/>
              </a:solidFill>
              <a:latin typeface="Verdana"/>
              <a:ea typeface="Verdana"/>
              <a:cs typeface="Verdana"/>
              <a:sym typeface="Verdana"/>
            </a:endParaRPr>
          </a:p>
        </p:txBody>
      </p:sp>
      <p:sp>
        <p:nvSpPr>
          <p:cNvPr id="1902" name="Google Shape;1902;p44"/>
          <p:cNvSpPr txBox="1"/>
          <p:nvPr/>
        </p:nvSpPr>
        <p:spPr>
          <a:xfrm>
            <a:off x="5132731" y="4331376"/>
            <a:ext cx="6906300" cy="600300"/>
          </a:xfrm>
          <a:prstGeom prst="rect">
            <a:avLst/>
          </a:prstGeom>
          <a:noFill/>
          <a:ln>
            <a:noFill/>
          </a:ln>
        </p:spPr>
        <p:txBody>
          <a:bodyPr spcFirstLastPara="1" wrap="square" lIns="91425" tIns="45700" rIns="91425" bIns="45700" anchor="t" anchorCtr="0">
            <a:spAutoFit/>
          </a:bodyPr>
          <a:lstStyle/>
          <a:p>
            <a:pPr marL="179388" marR="0" lvl="0" indent="-179388" algn="just" rtl="0">
              <a:lnSpc>
                <a:spcPct val="100000"/>
              </a:lnSpc>
              <a:spcBef>
                <a:spcPts val="0"/>
              </a:spcBef>
              <a:spcAft>
                <a:spcPts val="0"/>
              </a:spcAft>
              <a:buClr>
                <a:srgbClr val="242853"/>
              </a:buClr>
              <a:buSzPts val="1100"/>
              <a:buFont typeface="Verdana"/>
              <a:buNone/>
            </a:pPr>
            <a:r>
              <a:rPr lang="es-CO" sz="1100" b="1" i="0" u="none" strike="noStrike" cap="none">
                <a:solidFill>
                  <a:srgbClr val="242853"/>
                </a:solidFill>
                <a:latin typeface="Verdana"/>
                <a:ea typeface="Verdana"/>
                <a:cs typeface="Verdana"/>
                <a:sym typeface="Verdana"/>
              </a:rPr>
              <a:t>    No superada: </a:t>
            </a:r>
            <a:r>
              <a:rPr lang="es-CO" sz="1100" b="0" i="0" u="none" strike="noStrike" cap="none">
                <a:solidFill>
                  <a:srgbClr val="242853"/>
                </a:solidFill>
                <a:latin typeface="Verdana"/>
                <a:ea typeface="Verdana"/>
                <a:cs typeface="Verdana"/>
                <a:sym typeface="Verdana"/>
              </a:rPr>
              <a:t>El indicador de micromedición efectiva a nov de 2025 es 63.00%. Es indispensable ejecutar un programa que permita aumentar considerablemente este indicador. </a:t>
            </a:r>
            <a:endParaRPr sz="1100" b="0" i="0" u="none" strike="noStrike" cap="none">
              <a:solidFill>
                <a:srgbClr val="242853"/>
              </a:solidFill>
              <a:latin typeface="Verdana"/>
              <a:ea typeface="Verdana"/>
              <a:cs typeface="Verdana"/>
              <a:sym typeface="Verdana"/>
            </a:endParaRPr>
          </a:p>
        </p:txBody>
      </p:sp>
      <p:grpSp>
        <p:nvGrpSpPr>
          <p:cNvPr id="1903" name="Google Shape;1903;p44"/>
          <p:cNvGrpSpPr/>
          <p:nvPr/>
        </p:nvGrpSpPr>
        <p:grpSpPr>
          <a:xfrm>
            <a:off x="-1164609" y="3243513"/>
            <a:ext cx="13342584" cy="693093"/>
            <a:chOff x="-1164609" y="3188721"/>
            <a:chExt cx="13342584" cy="693093"/>
          </a:xfrm>
        </p:grpSpPr>
        <p:sp>
          <p:nvSpPr>
            <p:cNvPr id="1904" name="Google Shape;1904;p44"/>
            <p:cNvSpPr/>
            <p:nvPr/>
          </p:nvSpPr>
          <p:spPr>
            <a:xfrm>
              <a:off x="5265000" y="3341214"/>
              <a:ext cx="6831600" cy="5406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grpSp>
          <p:nvGrpSpPr>
            <p:cNvPr id="1905" name="Google Shape;1905;p44"/>
            <p:cNvGrpSpPr/>
            <p:nvPr/>
          </p:nvGrpSpPr>
          <p:grpSpPr>
            <a:xfrm>
              <a:off x="-1164609" y="3463716"/>
              <a:ext cx="1485928" cy="110322"/>
              <a:chOff x="4951168" y="2845399"/>
              <a:chExt cx="1485928" cy="110322"/>
            </a:xfrm>
          </p:grpSpPr>
          <p:cxnSp>
            <p:nvCxnSpPr>
              <p:cNvPr id="1906" name="Google Shape;1906;p4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907" name="Google Shape;1907;p4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0081C2"/>
                  </a:solidFill>
                  <a:latin typeface="Verdana"/>
                  <a:ea typeface="Verdana"/>
                  <a:cs typeface="Verdana"/>
                  <a:sym typeface="Verdana"/>
                </a:endParaRPr>
              </a:p>
            </p:txBody>
          </p:sp>
        </p:grpSp>
        <p:sp>
          <p:nvSpPr>
            <p:cNvPr id="1908" name="Google Shape;1908;p44"/>
            <p:cNvSpPr txBox="1"/>
            <p:nvPr/>
          </p:nvSpPr>
          <p:spPr>
            <a:xfrm>
              <a:off x="348900" y="3188721"/>
              <a:ext cx="4282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181C1"/>
                </a:buClr>
                <a:buSzPts val="1200"/>
                <a:buFont typeface="Verdana"/>
                <a:buNone/>
              </a:pPr>
              <a:r>
                <a:rPr lang="es-CO" sz="1200" b="1" i="0" u="none" strike="noStrike" cap="none">
                  <a:solidFill>
                    <a:srgbClr val="2181C1"/>
                  </a:solidFill>
                  <a:latin typeface="Verdana"/>
                  <a:ea typeface="Verdana"/>
                  <a:cs typeface="Verdana"/>
                  <a:sym typeface="Verdana"/>
                </a:rPr>
                <a:t>Alto Índice de Agua con Contabilizada  </a:t>
              </a:r>
              <a:r>
                <a:rPr lang="es-CO" sz="1200" b="0" i="0" u="none" strike="noStrike" cap="none">
                  <a:solidFill>
                    <a:srgbClr val="242853"/>
                  </a:solidFill>
                  <a:latin typeface="Verdana"/>
                  <a:ea typeface="Verdana"/>
                  <a:cs typeface="Verdana"/>
                  <a:sym typeface="Verdana"/>
                </a:rPr>
                <a:t>– Pérdidas (IANC) 61,60%.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181C1"/>
                </a:buClr>
                <a:buSzPts val="1200"/>
                <a:buFont typeface="Verdana"/>
                <a:buNone/>
              </a:pPr>
              <a:r>
                <a:rPr lang="es-CO" sz="1200" b="0" i="0" u="none" strike="noStrike" cap="none">
                  <a:solidFill>
                    <a:srgbClr val="2181C1"/>
                  </a:solidFill>
                  <a:latin typeface="Verdana"/>
                  <a:ea typeface="Verdana"/>
                  <a:cs typeface="Verdana"/>
                  <a:sym typeface="Verdana"/>
                </a:rPr>
                <a:t>CAUSAL 59.1</a:t>
              </a:r>
              <a:endParaRPr sz="1200" b="1" i="0" u="none" strike="noStrike" cap="none">
                <a:solidFill>
                  <a:srgbClr val="2181C1"/>
                </a:solidFill>
                <a:latin typeface="Verdana"/>
                <a:ea typeface="Verdana"/>
                <a:cs typeface="Verdana"/>
                <a:sym typeface="Verdana"/>
              </a:endParaRPr>
            </a:p>
          </p:txBody>
        </p:sp>
        <p:sp>
          <p:nvSpPr>
            <p:cNvPr id="1909" name="Google Shape;1909;p44"/>
            <p:cNvSpPr txBox="1"/>
            <p:nvPr/>
          </p:nvSpPr>
          <p:spPr>
            <a:xfrm>
              <a:off x="5360175" y="3356256"/>
              <a:ext cx="6817800" cy="261600"/>
            </a:xfrm>
            <a:prstGeom prst="rect">
              <a:avLst/>
            </a:prstGeom>
            <a:noFill/>
            <a:ln>
              <a:noFill/>
            </a:ln>
          </p:spPr>
          <p:txBody>
            <a:bodyPr spcFirstLastPara="1" wrap="square" lIns="91425" tIns="45700" rIns="91425" bIns="45700" anchor="t" anchorCtr="0">
              <a:spAutoFit/>
            </a:bodyPr>
            <a:lstStyle/>
            <a:p>
              <a:pPr marL="179388" marR="0" lvl="0" indent="-179388" algn="just" rtl="0">
                <a:lnSpc>
                  <a:spcPct val="100000"/>
                </a:lnSpc>
                <a:spcBef>
                  <a:spcPts val="0"/>
                </a:spcBef>
                <a:spcAft>
                  <a:spcPts val="0"/>
                </a:spcAft>
                <a:buClr>
                  <a:srgbClr val="242853"/>
                </a:buClr>
                <a:buSzPts val="1100"/>
                <a:buFont typeface="Verdana"/>
                <a:buNone/>
              </a:pPr>
              <a:r>
                <a:rPr lang="es-CO" sz="1100" b="1" i="0" u="none" strike="noStrike" cap="none">
                  <a:solidFill>
                    <a:srgbClr val="242853"/>
                  </a:solidFill>
                  <a:latin typeface="Verdana"/>
                  <a:ea typeface="Verdana"/>
                  <a:cs typeface="Verdana"/>
                  <a:sym typeface="Verdana"/>
                </a:rPr>
                <a:t>    No superada: </a:t>
              </a:r>
              <a:r>
                <a:rPr lang="es-CO" sz="1100" b="0" i="0" u="none" strike="noStrike" cap="none">
                  <a:solidFill>
                    <a:srgbClr val="242853"/>
                  </a:solidFill>
                  <a:latin typeface="Verdana"/>
                  <a:ea typeface="Verdana"/>
                  <a:cs typeface="Verdana"/>
                  <a:sym typeface="Verdana"/>
                </a:rPr>
                <a:t>Al cierre de noviembre de 2025 el indicador se ubicó en el  62.1 %.</a:t>
              </a:r>
              <a:endParaRPr sz="1100" b="0" i="0" u="none" strike="noStrike" cap="none">
                <a:solidFill>
                  <a:srgbClr val="242853"/>
                </a:solidFill>
                <a:latin typeface="Verdana"/>
                <a:ea typeface="Verdana"/>
                <a:cs typeface="Verdana"/>
                <a:sym typeface="Verdana"/>
              </a:endParaRPr>
            </a:p>
          </p:txBody>
        </p:sp>
      </p:grpSp>
      <p:sp>
        <p:nvSpPr>
          <p:cNvPr id="1910" name="Google Shape;1910;p44"/>
          <p:cNvSpPr/>
          <p:nvPr/>
        </p:nvSpPr>
        <p:spPr>
          <a:xfrm>
            <a:off x="5213748" y="5285470"/>
            <a:ext cx="6871800" cy="8313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Verdana"/>
              <a:buNone/>
            </a:pPr>
            <a:r>
              <a:rPr lang="es-CO" sz="1200" b="1" i="0" u="none" strike="noStrike" cap="none">
                <a:solidFill>
                  <a:srgbClr val="242853"/>
                </a:solidFill>
                <a:latin typeface="Verdana"/>
                <a:ea typeface="Verdana"/>
                <a:cs typeface="Verdana"/>
                <a:sym typeface="Verdana"/>
              </a:rPr>
              <a:t>No superada. </a:t>
            </a:r>
            <a:r>
              <a:rPr lang="es-CO" sz="1200" b="0" i="0" u="none" strike="noStrike" cap="none">
                <a:solidFill>
                  <a:srgbClr val="242853"/>
                </a:solidFill>
                <a:latin typeface="Verdana"/>
                <a:ea typeface="Verdana"/>
                <a:cs typeface="Verdana"/>
                <a:sym typeface="Verdana"/>
              </a:rPr>
              <a:t>La deuda pre toma al cierre de noviembre de 2025 ascendió a COP 70.239 millones y se registraron pasivos corrientes por COP.  26.264 millones.</a:t>
            </a:r>
            <a:endParaRPr sz="1200" b="0" i="0" u="none" strike="noStrike" cap="none">
              <a:solidFill>
                <a:srgbClr val="242853"/>
              </a:solidFill>
              <a:latin typeface="Verdana"/>
              <a:ea typeface="Verdana"/>
              <a:cs typeface="Verdana"/>
              <a:sym typeface="Verdana"/>
            </a:endParaRPr>
          </a:p>
        </p:txBody>
      </p:sp>
      <p:sp>
        <p:nvSpPr>
          <p:cNvPr id="1911" name="Google Shape;1911;p44"/>
          <p:cNvSpPr txBox="1"/>
          <p:nvPr/>
        </p:nvSpPr>
        <p:spPr>
          <a:xfrm>
            <a:off x="337900" y="642850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ESSMAR ESP</a:t>
            </a:r>
            <a:endParaRPr sz="1000" b="1" i="1" u="none" strike="noStrike" cap="none">
              <a:solidFill>
                <a:srgbClr val="A5A5A5"/>
              </a:solidFill>
              <a:latin typeface="Verdana"/>
              <a:ea typeface="Verdana"/>
              <a:cs typeface="Verdana"/>
              <a:sym typeface="Verdana"/>
            </a:endParaRPr>
          </a:p>
        </p:txBody>
      </p:sp>
      <p:pic>
        <p:nvPicPr>
          <p:cNvPr id="1912" name="Google Shape;1912;p44" descr="Inicio | ESSMAR E.S.P."/>
          <p:cNvPicPr preferRelativeResize="0"/>
          <p:nvPr/>
        </p:nvPicPr>
        <p:blipFill rotWithShape="1">
          <a:blip r:embed="rId4">
            <a:alphaModFix/>
          </a:blip>
          <a:srcRect t="32889" b="26889"/>
          <a:stretch/>
        </p:blipFill>
        <p:spPr>
          <a:xfrm>
            <a:off x="5181599" y="571104"/>
            <a:ext cx="1933090" cy="653469"/>
          </a:xfrm>
          <a:prstGeom prst="rect">
            <a:avLst/>
          </a:prstGeom>
          <a:noFill/>
          <a:ln>
            <a:noFill/>
          </a:ln>
        </p:spPr>
      </p:pic>
      <p:grpSp>
        <p:nvGrpSpPr>
          <p:cNvPr id="1913" name="Google Shape;1913;p44"/>
          <p:cNvGrpSpPr/>
          <p:nvPr/>
        </p:nvGrpSpPr>
        <p:grpSpPr>
          <a:xfrm rot="10800000">
            <a:off x="5034191" y="2610185"/>
            <a:ext cx="279078" cy="279078"/>
            <a:chOff x="5314420" y="3148633"/>
            <a:chExt cx="393900" cy="393900"/>
          </a:xfrm>
        </p:grpSpPr>
        <p:sp>
          <p:nvSpPr>
            <p:cNvPr id="1914" name="Google Shape;1914;p44"/>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915" name="Google Shape;1915;p44" descr="Thumbs up sign con relleno sólido"/>
            <p:cNvPicPr preferRelativeResize="0"/>
            <p:nvPr/>
          </p:nvPicPr>
          <p:blipFill rotWithShape="1">
            <a:blip r:embed="rId5">
              <a:alphaModFix/>
            </a:blip>
            <a:srcRect/>
            <a:stretch/>
          </p:blipFill>
          <p:spPr>
            <a:xfrm>
              <a:off x="5379484" y="3194492"/>
              <a:ext cx="305311" cy="305311"/>
            </a:xfrm>
            <a:prstGeom prst="rect">
              <a:avLst/>
            </a:prstGeom>
            <a:noFill/>
            <a:ln>
              <a:noFill/>
            </a:ln>
          </p:spPr>
        </p:pic>
      </p:grpSp>
      <p:grpSp>
        <p:nvGrpSpPr>
          <p:cNvPr id="1916" name="Google Shape;1916;p44"/>
          <p:cNvGrpSpPr/>
          <p:nvPr/>
        </p:nvGrpSpPr>
        <p:grpSpPr>
          <a:xfrm rot="10800000">
            <a:off x="5034191" y="4502524"/>
            <a:ext cx="279078" cy="279078"/>
            <a:chOff x="5314420" y="3148633"/>
            <a:chExt cx="393900" cy="393900"/>
          </a:xfrm>
        </p:grpSpPr>
        <p:sp>
          <p:nvSpPr>
            <p:cNvPr id="1917" name="Google Shape;1917;p44"/>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918" name="Google Shape;1918;p44" descr="Thumbs up sign con relleno sólido"/>
            <p:cNvPicPr preferRelativeResize="0"/>
            <p:nvPr/>
          </p:nvPicPr>
          <p:blipFill rotWithShape="1">
            <a:blip r:embed="rId5">
              <a:alphaModFix/>
            </a:blip>
            <a:srcRect/>
            <a:stretch/>
          </p:blipFill>
          <p:spPr>
            <a:xfrm>
              <a:off x="5379484" y="3194492"/>
              <a:ext cx="305311" cy="305311"/>
            </a:xfrm>
            <a:prstGeom prst="rect">
              <a:avLst/>
            </a:prstGeom>
            <a:noFill/>
            <a:ln>
              <a:noFill/>
            </a:ln>
          </p:spPr>
        </p:pic>
      </p:grpSp>
      <p:grpSp>
        <p:nvGrpSpPr>
          <p:cNvPr id="1919" name="Google Shape;1919;p44"/>
          <p:cNvGrpSpPr/>
          <p:nvPr/>
        </p:nvGrpSpPr>
        <p:grpSpPr>
          <a:xfrm rot="10800000">
            <a:off x="5034191" y="3504743"/>
            <a:ext cx="279078" cy="279078"/>
            <a:chOff x="5314420" y="3148633"/>
            <a:chExt cx="393900" cy="393900"/>
          </a:xfrm>
        </p:grpSpPr>
        <p:sp>
          <p:nvSpPr>
            <p:cNvPr id="1920" name="Google Shape;1920;p44"/>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921" name="Google Shape;1921;p44" descr="Thumbs up sign con relleno sólido"/>
            <p:cNvPicPr preferRelativeResize="0"/>
            <p:nvPr/>
          </p:nvPicPr>
          <p:blipFill rotWithShape="1">
            <a:blip r:embed="rId5">
              <a:alphaModFix/>
            </a:blip>
            <a:srcRect/>
            <a:stretch/>
          </p:blipFill>
          <p:spPr>
            <a:xfrm>
              <a:off x="5379484" y="3194492"/>
              <a:ext cx="305311" cy="305311"/>
            </a:xfrm>
            <a:prstGeom prst="rect">
              <a:avLst/>
            </a:prstGeom>
            <a:noFill/>
            <a:ln>
              <a:noFill/>
            </a:ln>
          </p:spPr>
        </p:pic>
      </p:grpSp>
      <p:grpSp>
        <p:nvGrpSpPr>
          <p:cNvPr id="1922" name="Google Shape;1922;p44"/>
          <p:cNvGrpSpPr/>
          <p:nvPr/>
        </p:nvGrpSpPr>
        <p:grpSpPr>
          <a:xfrm rot="10800000">
            <a:off x="5022874" y="5535814"/>
            <a:ext cx="279078" cy="279078"/>
            <a:chOff x="5314420" y="3148633"/>
            <a:chExt cx="393900" cy="393900"/>
          </a:xfrm>
        </p:grpSpPr>
        <p:sp>
          <p:nvSpPr>
            <p:cNvPr id="1923" name="Google Shape;1923;p44"/>
            <p:cNvSpPr/>
            <p:nvPr/>
          </p:nvSpPr>
          <p:spPr>
            <a:xfrm>
              <a:off x="5314420" y="3148633"/>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924" name="Google Shape;1924;p44" descr="Thumbs up sign con relleno sólido"/>
            <p:cNvPicPr preferRelativeResize="0"/>
            <p:nvPr/>
          </p:nvPicPr>
          <p:blipFill rotWithShape="1">
            <a:blip r:embed="rId5">
              <a:alphaModFix/>
            </a:blip>
            <a:srcRect/>
            <a:stretch/>
          </p:blipFill>
          <p:spPr>
            <a:xfrm>
              <a:off x="5379484" y="3194492"/>
              <a:ext cx="305311" cy="305311"/>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46</a:t>
            </a:fld>
            <a:endParaRPr/>
          </a:p>
        </p:txBody>
      </p:sp>
      <p:sp>
        <p:nvSpPr>
          <p:cNvPr id="1930" name="Google Shape;1930;p45"/>
          <p:cNvSpPr txBox="1">
            <a:spLocks noGrp="1"/>
          </p:cNvSpPr>
          <p:nvPr>
            <p:ph type="title"/>
          </p:nvPr>
        </p:nvSpPr>
        <p:spPr>
          <a:xfrm>
            <a:off x="3689936" y="680226"/>
            <a:ext cx="7273200" cy="504600"/>
          </a:xfrm>
          <a:prstGeom prst="rect">
            <a:avLst/>
          </a:prstGeom>
          <a:noFill/>
          <a:ln>
            <a:noFill/>
          </a:ln>
        </p:spPr>
        <p:txBody>
          <a:bodyPr spcFirstLastPara="1" wrap="square" lIns="0" tIns="12050" rIns="0" bIns="0" anchor="b" anchorCtr="0">
            <a:spAutoFit/>
          </a:bodyPr>
          <a:lstStyle/>
          <a:p>
            <a:pPr marL="12700" lvl="0" indent="0" algn="ctr" rtl="0">
              <a:lnSpc>
                <a:spcPct val="100000"/>
              </a:lnSpc>
              <a:spcBef>
                <a:spcPts val="0"/>
              </a:spcBef>
              <a:spcAft>
                <a:spcPts val="0"/>
              </a:spcAft>
              <a:buClr>
                <a:srgbClr val="242853"/>
              </a:buClr>
              <a:buSzPts val="3200"/>
              <a:buFont typeface="Verdana"/>
              <a:buNone/>
            </a:pPr>
            <a:r>
              <a:rPr lang="es-CO" sz="3200" b="1">
                <a:solidFill>
                  <a:srgbClr val="242853"/>
                </a:solidFill>
              </a:rPr>
              <a:t>Indicadores</a:t>
            </a:r>
            <a:endParaRPr/>
          </a:p>
        </p:txBody>
      </p:sp>
      <p:graphicFrame>
        <p:nvGraphicFramePr>
          <p:cNvPr id="1931" name="Google Shape;1931;p45"/>
          <p:cNvGraphicFramePr/>
          <p:nvPr/>
        </p:nvGraphicFramePr>
        <p:xfrm>
          <a:off x="638912" y="1447933"/>
          <a:ext cx="3000000" cy="3000000"/>
        </p:xfrm>
        <a:graphic>
          <a:graphicData uri="http://schemas.openxmlformats.org/drawingml/2006/table">
            <a:tbl>
              <a:tblPr firstRow="1" bandRow="1">
                <a:noFill/>
                <a:tableStyleId>{017A3BE1-F5E9-4E22-901A-E6A3D2A46101}</a:tableStyleId>
              </a:tblPr>
              <a:tblGrid>
                <a:gridCol w="1170300">
                  <a:extLst>
                    <a:ext uri="{9D8B030D-6E8A-4147-A177-3AD203B41FA5}">
                      <a16:colId xmlns:a16="http://schemas.microsoft.com/office/drawing/2014/main" val="20000"/>
                    </a:ext>
                  </a:extLst>
                </a:gridCol>
                <a:gridCol w="777250">
                  <a:extLst>
                    <a:ext uri="{9D8B030D-6E8A-4147-A177-3AD203B41FA5}">
                      <a16:colId xmlns:a16="http://schemas.microsoft.com/office/drawing/2014/main" val="20001"/>
                    </a:ext>
                  </a:extLst>
                </a:gridCol>
                <a:gridCol w="1229775">
                  <a:extLst>
                    <a:ext uri="{9D8B030D-6E8A-4147-A177-3AD203B41FA5}">
                      <a16:colId xmlns:a16="http://schemas.microsoft.com/office/drawing/2014/main" val="20002"/>
                    </a:ext>
                  </a:extLst>
                </a:gridCol>
                <a:gridCol w="1334275">
                  <a:extLst>
                    <a:ext uri="{9D8B030D-6E8A-4147-A177-3AD203B41FA5}">
                      <a16:colId xmlns:a16="http://schemas.microsoft.com/office/drawing/2014/main" val="20003"/>
                    </a:ext>
                  </a:extLst>
                </a:gridCol>
                <a:gridCol w="1007700">
                  <a:extLst>
                    <a:ext uri="{9D8B030D-6E8A-4147-A177-3AD203B41FA5}">
                      <a16:colId xmlns:a16="http://schemas.microsoft.com/office/drawing/2014/main" val="20004"/>
                    </a:ext>
                  </a:extLst>
                </a:gridCol>
              </a:tblGrid>
              <a:tr h="278125">
                <a:tc rowSpan="2" grid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885"/>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5816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rowSpan="2" hMerge="1">
                  <a:txBody>
                    <a:bodyPr/>
                    <a:lstStyle/>
                    <a:p>
                      <a:endParaRPr lang="es-CO"/>
                    </a:p>
                  </a:txBody>
                  <a:tcPr/>
                </a:tc>
                <a:tc gridSpan="3">
                  <a:txBody>
                    <a:bodyPr/>
                    <a:lstStyle/>
                    <a:p>
                      <a:pPr marL="977900" marR="0" lvl="0" indent="0" algn="l" rtl="0">
                        <a:lnSpc>
                          <a:spcPct val="1125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ESSMAR E.S.P</a:t>
                      </a:r>
                      <a:endParaRPr sz="1200" u="none" strike="noStrike" cap="none">
                        <a:latin typeface="Verdana"/>
                        <a:ea typeface="Verdana"/>
                        <a:cs typeface="Verdana"/>
                        <a:sym typeface="Verdana"/>
                      </a:endParaRPr>
                    </a:p>
                  </a:txBody>
                  <a:tcPr marL="0" marR="0" marT="939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33125">
                <a:tc gridSpan="2" vMerge="1">
                  <a:txBody>
                    <a:bodyPr/>
                    <a:lstStyle/>
                    <a:p>
                      <a:endParaRPr lang="es-CO"/>
                    </a:p>
                  </a:txBody>
                  <a:tcPr/>
                </a:tc>
                <a:tc hMerge="1"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latin typeface="Times New Roman"/>
                        <a:ea typeface="Times New Roman"/>
                        <a:cs typeface="Times New Roman"/>
                        <a:sym typeface="Times New Roman"/>
                      </a:endParaRPr>
                    </a:p>
                    <a:p>
                      <a:pPr marL="83820" marR="75565" lvl="0" indent="126363"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b="1" u="none" strike="noStrike" cap="none">
                        <a:latin typeface="Verdana"/>
                        <a:ea typeface="Verdana"/>
                        <a:cs typeface="Verdana"/>
                        <a:sym typeface="Verdana"/>
                      </a:endParaRPr>
                    </a:p>
                  </a:txBody>
                  <a:tcPr marL="0" marR="0" marT="565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160655" marR="153035"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Noviembre de </a:t>
                      </a:r>
                      <a:r>
                        <a:rPr lang="es-CO" sz="1200" b="1" u="none" strike="noStrike" cap="none">
                          <a:solidFill>
                            <a:srgbClr val="001F5F"/>
                          </a:solidFill>
                        </a:rPr>
                        <a:t>2025</a:t>
                      </a:r>
                      <a:endParaRPr sz="1200" b="1" u="none" strike="noStrike" cap="none">
                        <a:solidFill>
                          <a:srgbClr val="FF0000"/>
                        </a:solidFill>
                        <a:latin typeface="Verdana"/>
                        <a:ea typeface="Verdana"/>
                        <a:cs typeface="Verdana"/>
                        <a:sym typeface="Verdana"/>
                      </a:endParaRPr>
                    </a:p>
                  </a:txBody>
                  <a:tcPr marL="0" marR="0" marT="1403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latin typeface="Times New Roman"/>
                        <a:ea typeface="Times New Roman"/>
                        <a:cs typeface="Times New Roman"/>
                        <a:sym typeface="Times New Roman"/>
                      </a:endParaRPr>
                    </a:p>
                    <a:p>
                      <a:pPr marL="14668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b="1" u="none" strike="noStrike" cap="none">
                        <a:latin typeface="Verdana"/>
                        <a:ea typeface="Verdana"/>
                        <a:cs typeface="Verdana"/>
                        <a:sym typeface="Verdana"/>
                      </a:endParaRPr>
                    </a:p>
                  </a:txBody>
                  <a:tcPr marL="0" marR="0" marT="1479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807075">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10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2827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USUARIOS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3339"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117.581</a:t>
                      </a:r>
                      <a:endParaRPr sz="1200" u="none" strike="noStrike" cap="none">
                        <a:latin typeface="Verdana"/>
                        <a:ea typeface="Verdana"/>
                        <a:cs typeface="Verdana"/>
                        <a:sym typeface="Verdana"/>
                      </a:endParaRPr>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635"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12</a:t>
                      </a:r>
                      <a:r>
                        <a:rPr lang="es-CO" sz="1200" u="none" strike="noStrike" cap="none">
                          <a:solidFill>
                            <a:srgbClr val="001F5F"/>
                          </a:solidFill>
                        </a:rPr>
                        <a:t>8</a:t>
                      </a:r>
                      <a:r>
                        <a:rPr lang="es-CO" sz="1200" u="none" strike="noStrike" cap="none">
                          <a:solidFill>
                            <a:srgbClr val="001F5F"/>
                          </a:solidFill>
                          <a:latin typeface="Verdana"/>
                          <a:ea typeface="Verdana"/>
                          <a:cs typeface="Verdana"/>
                          <a:sym typeface="Verdana"/>
                        </a:rPr>
                        <a:t>.</a:t>
                      </a:r>
                      <a:r>
                        <a:rPr lang="es-CO" sz="1200" u="none" strike="noStrike" cap="none">
                          <a:solidFill>
                            <a:srgbClr val="001F5F"/>
                          </a:solidFill>
                        </a:rPr>
                        <a:t>380</a:t>
                      </a:r>
                      <a:endParaRPr sz="1200" u="none" strike="noStrike" cap="none">
                        <a:latin typeface="Verdana"/>
                        <a:ea typeface="Verdana"/>
                        <a:cs typeface="Verdana"/>
                        <a:sym typeface="Verdana"/>
                      </a:endParaRPr>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807075">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106.948</a:t>
                      </a:r>
                      <a:endParaRPr sz="1200" u="none" strike="noStrike" cap="none">
                        <a:latin typeface="Verdana"/>
                        <a:ea typeface="Verdana"/>
                        <a:cs typeface="Verdana"/>
                        <a:sym typeface="Verdana"/>
                      </a:endParaRPr>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635" marR="0" lvl="0" indent="0" algn="ctr" rtl="0">
                        <a:lnSpc>
                          <a:spcPct val="100000"/>
                        </a:lnSpc>
                        <a:spcBef>
                          <a:spcPts val="5"/>
                        </a:spcBef>
                        <a:spcAft>
                          <a:spcPts val="0"/>
                        </a:spcAft>
                        <a:buClr>
                          <a:srgbClr val="000000"/>
                        </a:buClr>
                        <a:buSzPts val="1200"/>
                        <a:buFont typeface="Arial"/>
                        <a:buNone/>
                      </a:pPr>
                      <a:r>
                        <a:rPr lang="es-CO" sz="1200" u="none" strike="noStrike" cap="none">
                          <a:latin typeface="Verdana"/>
                          <a:ea typeface="Verdana"/>
                          <a:cs typeface="Verdana"/>
                          <a:sym typeface="Verdana"/>
                        </a:rPr>
                        <a:t>122.</a:t>
                      </a:r>
                      <a:r>
                        <a:rPr lang="es-CO" sz="1200" u="none" strike="noStrike" cap="none"/>
                        <a:t>648</a:t>
                      </a:r>
                      <a:endParaRPr sz="1200" u="none" strike="noStrike" cap="none">
                        <a:latin typeface="Verdana"/>
                        <a:ea typeface="Verdana"/>
                        <a:cs typeface="Verdana"/>
                        <a:sym typeface="Verdana"/>
                      </a:endParaRPr>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807075">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1305"/>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6413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COBERTURA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77.12%</a:t>
                      </a:r>
                      <a:endParaRPr sz="1200" u="none" strike="noStrike" cap="none">
                        <a:latin typeface="Verdana"/>
                        <a:ea typeface="Verdana"/>
                        <a:cs typeface="Verdana"/>
                        <a:sym typeface="Verdana"/>
                      </a:endParaRPr>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635"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8</a:t>
                      </a:r>
                      <a:r>
                        <a:rPr lang="es-CO" sz="1200" u="none" strike="noStrike" cap="none">
                          <a:solidFill>
                            <a:srgbClr val="001F5F"/>
                          </a:solidFill>
                        </a:rPr>
                        <a:t>3</a:t>
                      </a:r>
                      <a:r>
                        <a:rPr lang="es-CO" sz="1200" u="none" strike="noStrike" cap="none">
                          <a:solidFill>
                            <a:srgbClr val="001F5F"/>
                          </a:solidFill>
                          <a:latin typeface="Verdana"/>
                          <a:ea typeface="Verdana"/>
                          <a:cs typeface="Verdana"/>
                          <a:sym typeface="Verdana"/>
                        </a:rPr>
                        <a:t>.</a:t>
                      </a:r>
                      <a:r>
                        <a:rPr lang="es-CO" sz="1200" u="none" strike="noStrike" cap="none">
                          <a:solidFill>
                            <a:srgbClr val="001F5F"/>
                          </a:solidFill>
                        </a:rPr>
                        <a:t>15</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1346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7620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70.32%</a:t>
                      </a:r>
                      <a:endParaRPr sz="1200" u="none" strike="noStrike" cap="none">
                        <a:latin typeface="Verdana"/>
                        <a:ea typeface="Verdana"/>
                        <a:cs typeface="Verdana"/>
                        <a:sym typeface="Verdana"/>
                      </a:endParaRPr>
                    </a:p>
                  </a:txBody>
                  <a:tcPr marL="0" marR="0" marT="1124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635"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7</a:t>
                      </a:r>
                      <a:r>
                        <a:rPr lang="es-CO" sz="1200" u="none" strike="noStrike" cap="none">
                          <a:solidFill>
                            <a:srgbClr val="001F5F"/>
                          </a:solidFill>
                        </a:rPr>
                        <a:t>9</a:t>
                      </a:r>
                      <a:r>
                        <a:rPr lang="es-CO" sz="1200" u="none" strike="noStrike" cap="none">
                          <a:solidFill>
                            <a:srgbClr val="001F5F"/>
                          </a:solidFill>
                          <a:latin typeface="Verdana"/>
                          <a:ea typeface="Verdana"/>
                          <a:cs typeface="Verdana"/>
                          <a:sym typeface="Verdana"/>
                        </a:rPr>
                        <a:t>.</a:t>
                      </a:r>
                      <a:r>
                        <a:rPr lang="es-CO" sz="1200" u="none" strike="noStrike" cap="none">
                          <a:solidFill>
                            <a:srgbClr val="001F5F"/>
                          </a:solidFill>
                        </a:rPr>
                        <a:t>44</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1124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graphicFrame>
        <p:nvGraphicFramePr>
          <p:cNvPr id="1932" name="Google Shape;1932;p45"/>
          <p:cNvGraphicFramePr/>
          <p:nvPr/>
        </p:nvGraphicFramePr>
        <p:xfrm>
          <a:off x="6328070" y="1447933"/>
          <a:ext cx="3000000" cy="3000000"/>
        </p:xfrm>
        <a:graphic>
          <a:graphicData uri="http://schemas.openxmlformats.org/drawingml/2006/table">
            <a:tbl>
              <a:tblPr firstRow="1" bandRow="1">
                <a:noFill/>
                <a:tableStyleId>{017A3BE1-F5E9-4E22-901A-E6A3D2A46101}</a:tableStyleId>
              </a:tblPr>
              <a:tblGrid>
                <a:gridCol w="1743700">
                  <a:extLst>
                    <a:ext uri="{9D8B030D-6E8A-4147-A177-3AD203B41FA5}">
                      <a16:colId xmlns:a16="http://schemas.microsoft.com/office/drawing/2014/main" val="20000"/>
                    </a:ext>
                  </a:extLst>
                </a:gridCol>
                <a:gridCol w="1144275">
                  <a:extLst>
                    <a:ext uri="{9D8B030D-6E8A-4147-A177-3AD203B41FA5}">
                      <a16:colId xmlns:a16="http://schemas.microsoft.com/office/drawing/2014/main" val="20001"/>
                    </a:ext>
                  </a:extLst>
                </a:gridCol>
                <a:gridCol w="1224275">
                  <a:extLst>
                    <a:ext uri="{9D8B030D-6E8A-4147-A177-3AD203B41FA5}">
                      <a16:colId xmlns:a16="http://schemas.microsoft.com/office/drawing/2014/main" val="20002"/>
                    </a:ext>
                  </a:extLst>
                </a:gridCol>
                <a:gridCol w="1064250">
                  <a:extLst>
                    <a:ext uri="{9D8B030D-6E8A-4147-A177-3AD203B41FA5}">
                      <a16:colId xmlns:a16="http://schemas.microsoft.com/office/drawing/2014/main" val="20003"/>
                    </a:ext>
                  </a:extLst>
                </a:gridCol>
              </a:tblGrid>
              <a:tr h="243025">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509"/>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45593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gridSpan="3">
                  <a:txBody>
                    <a:bodyPr/>
                    <a:lstStyle/>
                    <a:p>
                      <a:pPr marL="1121410" marR="0" lvl="0" indent="0" algn="l" rtl="0">
                        <a:lnSpc>
                          <a:spcPct val="1125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ESSMAR E.S.P</a:t>
                      </a:r>
                      <a:endParaRPr sz="1200" u="none" strike="noStrike" cap="none">
                        <a:latin typeface="Verdana"/>
                        <a:ea typeface="Verdana"/>
                        <a:cs typeface="Verdana"/>
                        <a:sym typeface="Verdana"/>
                      </a:endParaRPr>
                    </a:p>
                  </a:txBody>
                  <a:tcPr marL="0" marR="0" marT="546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791175">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36195" marR="29844" lvl="0" indent="156845" algn="l" rtl="0">
                        <a:lnSpc>
                          <a:spcPct val="100000"/>
                        </a:lnSpc>
                        <a:spcBef>
                          <a:spcPts val="5"/>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u="none" strike="noStrike" cap="none">
                        <a:latin typeface="Verdana"/>
                        <a:ea typeface="Verdana"/>
                        <a:cs typeface="Verdana"/>
                        <a:sym typeface="Verdana"/>
                      </a:endParaRPr>
                    </a:p>
                  </a:txBody>
                  <a:tcPr marL="0" marR="0" marT="285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8415" marR="12700" lvl="0" indent="208279" algn="ctr" rtl="0">
                        <a:lnSpc>
                          <a:spcPct val="100000"/>
                        </a:lnSpc>
                        <a:spcBef>
                          <a:spcPts val="5"/>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Noviembre de </a:t>
                      </a:r>
                      <a:r>
                        <a:rPr lang="es-CO" sz="1200" b="1" u="none" strike="noStrike" cap="none">
                          <a:solidFill>
                            <a:srgbClr val="001F5F"/>
                          </a:solidFill>
                        </a:rPr>
                        <a:t>2025</a:t>
                      </a:r>
                      <a:endParaRPr sz="1200" b="1" u="none" strike="noStrike" cap="none">
                        <a:solidFill>
                          <a:srgbClr val="001F5F"/>
                        </a:solidFill>
                      </a:endParaRPr>
                    </a:p>
                  </a:txBody>
                  <a:tcPr marL="0" marR="0" marT="285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16204" marR="0" lvl="0" indent="0" algn="l" rtl="0">
                        <a:lnSpc>
                          <a:spcPct val="100000"/>
                        </a:lnSpc>
                        <a:spcBef>
                          <a:spcPts val="5"/>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u="none" strike="noStrike" cap="none">
                        <a:latin typeface="Verdana"/>
                        <a:ea typeface="Verdana"/>
                        <a:cs typeface="Verdana"/>
                        <a:sym typeface="Verdana"/>
                      </a:endParaRPr>
                    </a:p>
                  </a:txBody>
                  <a:tcPr marL="0" marR="0" marT="1200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622475">
                <a:tc>
                  <a:txBody>
                    <a:bodyPr/>
                    <a:lstStyle/>
                    <a:p>
                      <a:pPr marL="635"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IANC</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240665"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61.60 %</a:t>
                      </a:r>
                      <a:endParaRPr sz="1200" u="none" strike="noStrike" cap="none">
                        <a:latin typeface="Verdana"/>
                        <a:ea typeface="Verdana"/>
                        <a:cs typeface="Verdana"/>
                        <a:sym typeface="Verdana"/>
                      </a:endParaRPr>
                    </a:p>
                  </a:txBody>
                  <a:tcPr marL="0" marR="0" marT="374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62.10</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374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652850">
                <a:tc>
                  <a:txBody>
                    <a:bodyPr/>
                    <a:lstStyle/>
                    <a:p>
                      <a:pPr marL="635" marR="0" lvl="0" indent="0" algn="ctr" rtl="0">
                        <a:lnSpc>
                          <a:spcPct val="11875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Micromedición</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ND</a:t>
                      </a:r>
                      <a:endParaRPr sz="1200" u="none" strike="noStrike" cap="none">
                        <a:latin typeface="Verdana"/>
                        <a:ea typeface="Verdana"/>
                        <a:cs typeface="Verdana"/>
                        <a:sym typeface="Verdana"/>
                      </a:endParaRPr>
                    </a:p>
                  </a:txBody>
                  <a:tcPr marL="0" marR="0" marT="52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6</a:t>
                      </a:r>
                      <a:r>
                        <a:rPr lang="es-CO" sz="1200" u="none" strike="noStrike" cap="none">
                          <a:solidFill>
                            <a:srgbClr val="001F5F"/>
                          </a:solidFill>
                        </a:rPr>
                        <a:t>3</a:t>
                      </a:r>
                      <a:r>
                        <a:rPr lang="es-CO" sz="1200" u="none" strike="noStrike" cap="none">
                          <a:solidFill>
                            <a:srgbClr val="001F5F"/>
                          </a:solidFill>
                          <a:latin typeface="Verdana"/>
                          <a:ea typeface="Verdana"/>
                          <a:cs typeface="Verdana"/>
                          <a:sym typeface="Verdana"/>
                        </a:rPr>
                        <a:t>.</a:t>
                      </a:r>
                      <a:r>
                        <a:rPr lang="es-CO" sz="1200" u="none" strike="noStrike" cap="none">
                          <a:solidFill>
                            <a:srgbClr val="001F5F"/>
                          </a:solidFill>
                        </a:rPr>
                        <a:t>0</a:t>
                      </a:r>
                      <a:r>
                        <a:rPr lang="es-CO" sz="1200" u="none" strike="noStrike" cap="none">
                          <a:solidFill>
                            <a:srgbClr val="001F5F"/>
                          </a:solidFill>
                          <a:latin typeface="Verdana"/>
                          <a:ea typeface="Verdana"/>
                          <a:cs typeface="Verdana"/>
                          <a:sym typeface="Verdana"/>
                        </a:rPr>
                        <a:t>0%</a:t>
                      </a:r>
                      <a:endParaRPr sz="1200" u="none" strike="noStrike" cap="none">
                        <a:latin typeface="Verdana"/>
                        <a:ea typeface="Verdana"/>
                        <a:cs typeface="Verdana"/>
                        <a:sym typeface="Verdana"/>
                      </a:endParaRPr>
                    </a:p>
                  </a:txBody>
                  <a:tcPr marL="0" marR="0" marT="52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715425">
                <a:tc>
                  <a:txBody>
                    <a:bodyPr/>
                    <a:lstStyle/>
                    <a:p>
                      <a:pPr marL="0" marR="0" lvl="0" indent="0" algn="ctr" rtl="0">
                        <a:lnSpc>
                          <a:spcPct val="11875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IRCA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p>
                      <a:pPr marL="0" marR="0" lvl="0" indent="0" algn="ctr" rtl="0">
                        <a:lnSpc>
                          <a:spcPct val="100000"/>
                        </a:lnSpc>
                        <a:spcBef>
                          <a:spcPts val="5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p>
                      <a:pPr marL="88265" marR="0" lvl="0" indent="0" algn="ctr" rtl="0">
                        <a:lnSpc>
                          <a:spcPct val="100000"/>
                        </a:lnSpc>
                        <a:spcBef>
                          <a:spcPts val="0"/>
                        </a:spcBef>
                        <a:spcAft>
                          <a:spcPts val="0"/>
                        </a:spcAft>
                        <a:buClr>
                          <a:srgbClr val="000000"/>
                        </a:buClr>
                        <a:buSzPts val="1000"/>
                        <a:buFont typeface="Arial"/>
                        <a:buNone/>
                      </a:pPr>
                      <a:r>
                        <a:rPr lang="es-CO" sz="1200" u="none" strike="noStrike" cap="none">
                          <a:solidFill>
                            <a:srgbClr val="001F5F"/>
                          </a:solidFill>
                          <a:latin typeface="Verdana"/>
                          <a:ea typeface="Verdana"/>
                          <a:cs typeface="Verdana"/>
                          <a:sym typeface="Verdana"/>
                        </a:rPr>
                        <a:t>3,0</a:t>
                      </a:r>
                      <a:r>
                        <a:rPr lang="es-CO" sz="1200" u="none" strike="noStrike" cap="none">
                          <a:solidFill>
                            <a:srgbClr val="001F5F"/>
                          </a:solidFill>
                        </a:rPr>
                        <a:t>%*</a:t>
                      </a:r>
                      <a:endParaRPr sz="1200" u="none" strike="noStrike" cap="none">
                        <a:latin typeface="Verdana"/>
                        <a:ea typeface="Verdana"/>
                        <a:cs typeface="Verdana"/>
                        <a:sym typeface="Verdana"/>
                      </a:endParaRPr>
                    </a:p>
                  </a:txBody>
                  <a:tcPr marL="0" marR="0" marT="57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p>
                      <a:pPr marL="0" marR="0" lvl="0" indent="0" algn="ctr" rtl="0">
                        <a:lnSpc>
                          <a:spcPct val="100000"/>
                        </a:lnSpc>
                        <a:spcBef>
                          <a:spcPts val="45"/>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a:t>
                      </a:r>
                      <a:r>
                        <a:rPr lang="es-CO" sz="1200" u="none" strike="noStrike" cap="none">
                          <a:solidFill>
                            <a:srgbClr val="001F5F"/>
                          </a:solidFill>
                        </a:rPr>
                        <a:t>26</a:t>
                      </a:r>
                      <a:r>
                        <a:rPr lang="es-CO" sz="1200" u="none" strike="noStrike" cap="none">
                          <a:solidFill>
                            <a:srgbClr val="001F5F"/>
                          </a:solidFill>
                          <a:latin typeface="Verdana"/>
                          <a:ea typeface="Verdana"/>
                          <a:cs typeface="Verdana"/>
                          <a:sym typeface="Verdana"/>
                        </a:rPr>
                        <a:t>%</a:t>
                      </a:r>
                      <a:endParaRPr sz="1200" u="none" strike="noStrike" cap="none">
                        <a:solidFill>
                          <a:srgbClr val="001F5F"/>
                        </a:solidFill>
                        <a:latin typeface="Verdana"/>
                        <a:ea typeface="Verdana"/>
                        <a:cs typeface="Verdana"/>
                        <a:sym typeface="Verdana"/>
                      </a:endParaRPr>
                    </a:p>
                  </a:txBody>
                  <a:tcPr marL="0" marR="0" marT="572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65285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Continuidad</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11125"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16.41 horas</a:t>
                      </a:r>
                      <a:endParaRPr sz="1200" u="none" strike="noStrike" cap="none">
                        <a:latin typeface="Verdana"/>
                        <a:ea typeface="Verdana"/>
                        <a:cs typeface="Verdana"/>
                        <a:sym typeface="Verdana"/>
                      </a:endParaRPr>
                    </a:p>
                  </a:txBody>
                  <a:tcPr marL="0" marR="0" marT="527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16.</a:t>
                      </a:r>
                      <a:r>
                        <a:rPr lang="es-CO" sz="1200" u="none" strike="noStrike" cap="none">
                          <a:solidFill>
                            <a:srgbClr val="001F5F"/>
                          </a:solidFill>
                        </a:rPr>
                        <a:t>10</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527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r h="616675">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Reportes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66.0%</a:t>
                      </a:r>
                      <a:endParaRPr sz="1200" u="none" strike="noStrike" cap="none">
                        <a:latin typeface="Verdana"/>
                        <a:ea typeface="Verdana"/>
                        <a:cs typeface="Verdana"/>
                        <a:sym typeface="Verdana"/>
                      </a:endParaRPr>
                    </a:p>
                  </a:txBody>
                  <a:tcPr marL="0" marR="0" marT="34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a:t>
                      </a:r>
                      <a:r>
                        <a:rPr lang="es-CO" sz="1200" u="none" strike="noStrike" cap="none">
                          <a:solidFill>
                            <a:srgbClr val="001F5F"/>
                          </a:solidFill>
                        </a:rPr>
                        <a:t>7</a:t>
                      </a:r>
                      <a:r>
                        <a:rPr lang="es-CO" sz="1200" u="none" strike="noStrike" cap="none">
                          <a:solidFill>
                            <a:srgbClr val="001F5F"/>
                          </a:solidFill>
                          <a:latin typeface="Verdana"/>
                          <a:ea typeface="Verdana"/>
                          <a:cs typeface="Verdana"/>
                          <a:sym typeface="Verdana"/>
                        </a:rPr>
                        <a:t>.0%</a:t>
                      </a:r>
                      <a:endParaRPr sz="1200" u="none" strike="noStrike" cap="none">
                        <a:latin typeface="Verdana"/>
                        <a:ea typeface="Verdana"/>
                        <a:cs typeface="Verdana"/>
                        <a:sym typeface="Verdana"/>
                      </a:endParaRPr>
                    </a:p>
                  </a:txBody>
                  <a:tcPr marL="0" marR="0" marT="34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6"/>
                  </a:ext>
                </a:extLst>
              </a:tr>
            </a:tbl>
          </a:graphicData>
        </a:graphic>
      </p:graphicFrame>
      <p:pic>
        <p:nvPicPr>
          <p:cNvPr id="1933" name="Google Shape;1933;p45"/>
          <p:cNvPicPr preferRelativeResize="0"/>
          <p:nvPr/>
        </p:nvPicPr>
        <p:blipFill rotWithShape="1">
          <a:blip r:embed="rId3">
            <a:alphaModFix/>
          </a:blip>
          <a:srcRect/>
          <a:stretch/>
        </p:blipFill>
        <p:spPr>
          <a:xfrm>
            <a:off x="1951372" y="2735579"/>
            <a:ext cx="505302" cy="472439"/>
          </a:xfrm>
          <a:prstGeom prst="rect">
            <a:avLst/>
          </a:prstGeom>
          <a:noFill/>
          <a:ln>
            <a:noFill/>
          </a:ln>
        </p:spPr>
      </p:pic>
      <p:pic>
        <p:nvPicPr>
          <p:cNvPr id="1934" name="Google Shape;1934;p45"/>
          <p:cNvPicPr preferRelativeResize="0"/>
          <p:nvPr/>
        </p:nvPicPr>
        <p:blipFill rotWithShape="1">
          <a:blip r:embed="rId3">
            <a:alphaModFix/>
          </a:blip>
          <a:srcRect/>
          <a:stretch/>
        </p:blipFill>
        <p:spPr>
          <a:xfrm>
            <a:off x="1976146" y="4299178"/>
            <a:ext cx="505302" cy="472439"/>
          </a:xfrm>
          <a:prstGeom prst="rect">
            <a:avLst/>
          </a:prstGeom>
          <a:noFill/>
          <a:ln>
            <a:noFill/>
          </a:ln>
        </p:spPr>
      </p:pic>
      <p:pic>
        <p:nvPicPr>
          <p:cNvPr id="1935" name="Google Shape;1935;p45"/>
          <p:cNvPicPr preferRelativeResize="0"/>
          <p:nvPr/>
        </p:nvPicPr>
        <p:blipFill rotWithShape="1">
          <a:blip r:embed="rId4">
            <a:alphaModFix/>
          </a:blip>
          <a:srcRect/>
          <a:stretch/>
        </p:blipFill>
        <p:spPr>
          <a:xfrm>
            <a:off x="1947837" y="3515868"/>
            <a:ext cx="516470" cy="510539"/>
          </a:xfrm>
          <a:prstGeom prst="rect">
            <a:avLst/>
          </a:prstGeom>
          <a:noFill/>
          <a:ln>
            <a:noFill/>
          </a:ln>
        </p:spPr>
      </p:pic>
      <p:pic>
        <p:nvPicPr>
          <p:cNvPr id="1936" name="Google Shape;1936;p45"/>
          <p:cNvPicPr preferRelativeResize="0"/>
          <p:nvPr/>
        </p:nvPicPr>
        <p:blipFill rotWithShape="1">
          <a:blip r:embed="rId4">
            <a:alphaModFix/>
          </a:blip>
          <a:srcRect/>
          <a:stretch/>
        </p:blipFill>
        <p:spPr>
          <a:xfrm>
            <a:off x="1940204" y="5100184"/>
            <a:ext cx="516470" cy="510539"/>
          </a:xfrm>
          <a:prstGeom prst="rect">
            <a:avLst/>
          </a:prstGeom>
          <a:noFill/>
          <a:ln>
            <a:noFill/>
          </a:ln>
        </p:spPr>
      </p:pic>
      <p:pic>
        <p:nvPicPr>
          <p:cNvPr id="1937" name="Google Shape;1937;p45"/>
          <p:cNvPicPr preferRelativeResize="0"/>
          <p:nvPr/>
        </p:nvPicPr>
        <p:blipFill rotWithShape="1">
          <a:blip r:embed="rId5">
            <a:alphaModFix/>
          </a:blip>
          <a:srcRect/>
          <a:stretch/>
        </p:blipFill>
        <p:spPr>
          <a:xfrm>
            <a:off x="6973823" y="2674620"/>
            <a:ext cx="548639" cy="441959"/>
          </a:xfrm>
          <a:prstGeom prst="rect">
            <a:avLst/>
          </a:prstGeom>
          <a:noFill/>
          <a:ln>
            <a:noFill/>
          </a:ln>
        </p:spPr>
      </p:pic>
      <p:pic>
        <p:nvPicPr>
          <p:cNvPr id="1938" name="Google Shape;1938;p45"/>
          <p:cNvPicPr preferRelativeResize="0"/>
          <p:nvPr/>
        </p:nvPicPr>
        <p:blipFill rotWithShape="1">
          <a:blip r:embed="rId6">
            <a:alphaModFix/>
          </a:blip>
          <a:srcRect/>
          <a:stretch/>
        </p:blipFill>
        <p:spPr>
          <a:xfrm>
            <a:off x="7013447" y="3288792"/>
            <a:ext cx="469391" cy="409955"/>
          </a:xfrm>
          <a:prstGeom prst="rect">
            <a:avLst/>
          </a:prstGeom>
          <a:noFill/>
          <a:ln>
            <a:noFill/>
          </a:ln>
        </p:spPr>
      </p:pic>
      <p:pic>
        <p:nvPicPr>
          <p:cNvPr id="1939" name="Google Shape;1939;p45"/>
          <p:cNvPicPr preferRelativeResize="0"/>
          <p:nvPr/>
        </p:nvPicPr>
        <p:blipFill rotWithShape="1">
          <a:blip r:embed="rId7">
            <a:alphaModFix/>
          </a:blip>
          <a:srcRect/>
          <a:stretch/>
        </p:blipFill>
        <p:spPr>
          <a:xfrm>
            <a:off x="7005828" y="3944111"/>
            <a:ext cx="484631" cy="475487"/>
          </a:xfrm>
          <a:prstGeom prst="rect">
            <a:avLst/>
          </a:prstGeom>
          <a:noFill/>
          <a:ln>
            <a:noFill/>
          </a:ln>
        </p:spPr>
      </p:pic>
      <p:pic>
        <p:nvPicPr>
          <p:cNvPr id="1940" name="Google Shape;1940;p45"/>
          <p:cNvPicPr preferRelativeResize="0"/>
          <p:nvPr/>
        </p:nvPicPr>
        <p:blipFill rotWithShape="1">
          <a:blip r:embed="rId8">
            <a:alphaModFix/>
          </a:blip>
          <a:srcRect/>
          <a:stretch/>
        </p:blipFill>
        <p:spPr>
          <a:xfrm>
            <a:off x="7086600" y="4849367"/>
            <a:ext cx="321563" cy="283463"/>
          </a:xfrm>
          <a:prstGeom prst="rect">
            <a:avLst/>
          </a:prstGeom>
          <a:noFill/>
          <a:ln>
            <a:noFill/>
          </a:ln>
        </p:spPr>
      </p:pic>
      <p:pic>
        <p:nvPicPr>
          <p:cNvPr id="1941" name="Google Shape;1941;p45"/>
          <p:cNvPicPr preferRelativeResize="0"/>
          <p:nvPr/>
        </p:nvPicPr>
        <p:blipFill rotWithShape="1">
          <a:blip r:embed="rId9">
            <a:alphaModFix/>
          </a:blip>
          <a:srcRect/>
          <a:stretch/>
        </p:blipFill>
        <p:spPr>
          <a:xfrm>
            <a:off x="6816882" y="5375404"/>
            <a:ext cx="704087" cy="284987"/>
          </a:xfrm>
          <a:prstGeom prst="rect">
            <a:avLst/>
          </a:prstGeom>
          <a:noFill/>
          <a:ln>
            <a:noFill/>
          </a:ln>
        </p:spPr>
      </p:pic>
      <p:grpSp>
        <p:nvGrpSpPr>
          <p:cNvPr id="1942" name="Google Shape;1942;p45"/>
          <p:cNvGrpSpPr/>
          <p:nvPr/>
        </p:nvGrpSpPr>
        <p:grpSpPr>
          <a:xfrm>
            <a:off x="5308598" y="2674620"/>
            <a:ext cx="696467" cy="594359"/>
            <a:chOff x="4831079" y="2645664"/>
            <a:chExt cx="696467" cy="594359"/>
          </a:xfrm>
        </p:grpSpPr>
        <p:pic>
          <p:nvPicPr>
            <p:cNvPr id="1943" name="Google Shape;1943;p45"/>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1944" name="Google Shape;1944;p45"/>
            <p:cNvPicPr preferRelativeResize="0"/>
            <p:nvPr/>
          </p:nvPicPr>
          <p:blipFill rotWithShape="1">
            <a:blip r:embed="rId11">
              <a:alphaModFix/>
            </a:blip>
            <a:srcRect/>
            <a:stretch/>
          </p:blipFill>
          <p:spPr>
            <a:xfrm>
              <a:off x="4933187" y="2694432"/>
              <a:ext cx="541019" cy="438911"/>
            </a:xfrm>
            <a:prstGeom prst="rect">
              <a:avLst/>
            </a:prstGeom>
            <a:noFill/>
            <a:ln>
              <a:noFill/>
            </a:ln>
          </p:spPr>
        </p:pic>
      </p:grpSp>
      <p:grpSp>
        <p:nvGrpSpPr>
          <p:cNvPr id="1945" name="Google Shape;1945;p45"/>
          <p:cNvGrpSpPr/>
          <p:nvPr/>
        </p:nvGrpSpPr>
        <p:grpSpPr>
          <a:xfrm>
            <a:off x="5288786" y="3493769"/>
            <a:ext cx="696467" cy="594359"/>
            <a:chOff x="4831079" y="2645664"/>
            <a:chExt cx="696467" cy="594359"/>
          </a:xfrm>
        </p:grpSpPr>
        <p:pic>
          <p:nvPicPr>
            <p:cNvPr id="1946" name="Google Shape;1946;p45"/>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1947" name="Google Shape;1947;p45"/>
            <p:cNvPicPr preferRelativeResize="0"/>
            <p:nvPr/>
          </p:nvPicPr>
          <p:blipFill rotWithShape="1">
            <a:blip r:embed="rId11">
              <a:alphaModFix/>
            </a:blip>
            <a:srcRect/>
            <a:stretch/>
          </p:blipFill>
          <p:spPr>
            <a:xfrm>
              <a:off x="4933187" y="2694432"/>
              <a:ext cx="541019" cy="438911"/>
            </a:xfrm>
            <a:prstGeom prst="rect">
              <a:avLst/>
            </a:prstGeom>
            <a:noFill/>
            <a:ln>
              <a:noFill/>
            </a:ln>
          </p:spPr>
        </p:pic>
      </p:grpSp>
      <p:grpSp>
        <p:nvGrpSpPr>
          <p:cNvPr id="1948" name="Google Shape;1948;p45"/>
          <p:cNvGrpSpPr/>
          <p:nvPr/>
        </p:nvGrpSpPr>
        <p:grpSpPr>
          <a:xfrm rot="-5400000">
            <a:off x="10674751" y="3160971"/>
            <a:ext cx="696467" cy="594359"/>
            <a:chOff x="4831079" y="2645664"/>
            <a:chExt cx="696467" cy="594359"/>
          </a:xfrm>
        </p:grpSpPr>
        <p:pic>
          <p:nvPicPr>
            <p:cNvPr id="1949" name="Google Shape;1949;p45"/>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1950" name="Google Shape;1950;p45"/>
            <p:cNvPicPr preferRelativeResize="0"/>
            <p:nvPr/>
          </p:nvPicPr>
          <p:blipFill rotWithShape="1">
            <a:blip r:embed="rId12">
              <a:alphaModFix/>
            </a:blip>
            <a:srcRect/>
            <a:stretch/>
          </p:blipFill>
          <p:spPr>
            <a:xfrm>
              <a:off x="4933187" y="2694432"/>
              <a:ext cx="541019" cy="438911"/>
            </a:xfrm>
            <a:prstGeom prst="rect">
              <a:avLst/>
            </a:prstGeom>
            <a:noFill/>
            <a:ln>
              <a:noFill/>
            </a:ln>
          </p:spPr>
        </p:pic>
      </p:grpSp>
      <p:grpSp>
        <p:nvGrpSpPr>
          <p:cNvPr id="1951" name="Google Shape;1951;p45"/>
          <p:cNvGrpSpPr/>
          <p:nvPr/>
        </p:nvGrpSpPr>
        <p:grpSpPr>
          <a:xfrm>
            <a:off x="10623573" y="3825250"/>
            <a:ext cx="696467" cy="594359"/>
            <a:chOff x="4831079" y="2645664"/>
            <a:chExt cx="696467" cy="594359"/>
          </a:xfrm>
        </p:grpSpPr>
        <p:pic>
          <p:nvPicPr>
            <p:cNvPr id="1952" name="Google Shape;1952;p45"/>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1953" name="Google Shape;1953;p45"/>
            <p:cNvPicPr preferRelativeResize="0"/>
            <p:nvPr/>
          </p:nvPicPr>
          <p:blipFill rotWithShape="1">
            <a:blip r:embed="rId11">
              <a:alphaModFix/>
            </a:blip>
            <a:srcRect/>
            <a:stretch/>
          </p:blipFill>
          <p:spPr>
            <a:xfrm>
              <a:off x="4933187" y="2694432"/>
              <a:ext cx="541019" cy="438911"/>
            </a:xfrm>
            <a:prstGeom prst="rect">
              <a:avLst/>
            </a:prstGeom>
            <a:noFill/>
            <a:ln>
              <a:noFill/>
            </a:ln>
          </p:spPr>
        </p:pic>
      </p:grpSp>
      <p:grpSp>
        <p:nvGrpSpPr>
          <p:cNvPr id="1954" name="Google Shape;1954;p45"/>
          <p:cNvGrpSpPr/>
          <p:nvPr/>
        </p:nvGrpSpPr>
        <p:grpSpPr>
          <a:xfrm>
            <a:off x="10623569" y="5136068"/>
            <a:ext cx="696467" cy="594359"/>
            <a:chOff x="4831079" y="2645664"/>
            <a:chExt cx="696467" cy="594359"/>
          </a:xfrm>
        </p:grpSpPr>
        <p:pic>
          <p:nvPicPr>
            <p:cNvPr id="1955" name="Google Shape;1955;p45"/>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1956" name="Google Shape;1956;p45"/>
            <p:cNvPicPr preferRelativeResize="0"/>
            <p:nvPr/>
          </p:nvPicPr>
          <p:blipFill rotWithShape="1">
            <a:blip r:embed="rId11">
              <a:alphaModFix/>
            </a:blip>
            <a:srcRect/>
            <a:stretch/>
          </p:blipFill>
          <p:spPr>
            <a:xfrm>
              <a:off x="4933187" y="2694432"/>
              <a:ext cx="541019" cy="438911"/>
            </a:xfrm>
            <a:prstGeom prst="rect">
              <a:avLst/>
            </a:prstGeom>
            <a:noFill/>
            <a:ln>
              <a:noFill/>
            </a:ln>
          </p:spPr>
        </p:pic>
      </p:grpSp>
      <p:pic>
        <p:nvPicPr>
          <p:cNvPr id="1957" name="Google Shape;1957;p45" descr="Inicio | ESSMAR E.S.P."/>
          <p:cNvPicPr preferRelativeResize="0"/>
          <p:nvPr/>
        </p:nvPicPr>
        <p:blipFill rotWithShape="1">
          <a:blip r:embed="rId13">
            <a:alphaModFix/>
          </a:blip>
          <a:srcRect t="32889" b="26889"/>
          <a:stretch/>
        </p:blipFill>
        <p:spPr>
          <a:xfrm>
            <a:off x="913766" y="145144"/>
            <a:ext cx="2830539" cy="1138506"/>
          </a:xfrm>
          <a:prstGeom prst="rect">
            <a:avLst/>
          </a:prstGeom>
          <a:noFill/>
          <a:ln>
            <a:noFill/>
          </a:ln>
        </p:spPr>
      </p:pic>
      <p:grpSp>
        <p:nvGrpSpPr>
          <p:cNvPr id="1958" name="Google Shape;1958;p45"/>
          <p:cNvGrpSpPr/>
          <p:nvPr/>
        </p:nvGrpSpPr>
        <p:grpSpPr>
          <a:xfrm>
            <a:off x="10623580" y="4495038"/>
            <a:ext cx="696467" cy="595884"/>
            <a:chOff x="4899659" y="2909316"/>
            <a:chExt cx="696467" cy="595884"/>
          </a:xfrm>
        </p:grpSpPr>
        <p:pic>
          <p:nvPicPr>
            <p:cNvPr id="1959" name="Google Shape;1959;p45"/>
            <p:cNvPicPr preferRelativeResize="0"/>
            <p:nvPr/>
          </p:nvPicPr>
          <p:blipFill rotWithShape="1">
            <a:blip r:embed="rId14">
              <a:alphaModFix/>
            </a:blip>
            <a:srcRect/>
            <a:stretch/>
          </p:blipFill>
          <p:spPr>
            <a:xfrm>
              <a:off x="4899659" y="2909316"/>
              <a:ext cx="696467" cy="595884"/>
            </a:xfrm>
            <a:prstGeom prst="rect">
              <a:avLst/>
            </a:prstGeom>
            <a:noFill/>
            <a:ln>
              <a:noFill/>
            </a:ln>
          </p:spPr>
        </p:pic>
        <p:pic>
          <p:nvPicPr>
            <p:cNvPr id="1960" name="Google Shape;1960;p45"/>
            <p:cNvPicPr preferRelativeResize="0"/>
            <p:nvPr/>
          </p:nvPicPr>
          <p:blipFill rotWithShape="1">
            <a:blip r:embed="rId15">
              <a:alphaModFix/>
            </a:blip>
            <a:srcRect/>
            <a:stretch/>
          </p:blipFill>
          <p:spPr>
            <a:xfrm>
              <a:off x="5001767" y="2958084"/>
              <a:ext cx="541019" cy="440435"/>
            </a:xfrm>
            <a:prstGeom prst="rect">
              <a:avLst/>
            </a:prstGeom>
            <a:noFill/>
            <a:ln>
              <a:noFill/>
            </a:ln>
          </p:spPr>
        </p:pic>
      </p:grpSp>
      <p:sp>
        <p:nvSpPr>
          <p:cNvPr id="1961" name="Google Shape;1961;p45"/>
          <p:cNvSpPr txBox="1"/>
          <p:nvPr/>
        </p:nvSpPr>
        <p:spPr>
          <a:xfrm>
            <a:off x="6328075" y="5902975"/>
            <a:ext cx="2209800" cy="28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CO" sz="1100" b="0" i="0" u="none" strike="noStrike" cap="none">
                <a:solidFill>
                  <a:schemeClr val="dk1"/>
                </a:solidFill>
                <a:latin typeface="Verdana"/>
                <a:ea typeface="Verdana"/>
                <a:cs typeface="Verdana"/>
                <a:sym typeface="Verdana"/>
              </a:rPr>
              <a:t>* Datos de octubre de 2021</a:t>
            </a:r>
            <a:endParaRPr sz="1100" b="0" i="0" u="none" strike="noStrike" cap="none">
              <a:solidFill>
                <a:schemeClr val="dk1"/>
              </a:solidFill>
              <a:latin typeface="Verdana"/>
              <a:ea typeface="Verdana"/>
              <a:cs typeface="Verdana"/>
              <a:sym typeface="Verdana"/>
            </a:endParaRPr>
          </a:p>
        </p:txBody>
      </p:sp>
      <p:sp>
        <p:nvSpPr>
          <p:cNvPr id="1962" name="Google Shape;1962;p45"/>
          <p:cNvSpPr txBox="1"/>
          <p:nvPr/>
        </p:nvSpPr>
        <p:spPr>
          <a:xfrm>
            <a:off x="337900" y="6392640"/>
            <a:ext cx="3470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ESSMAR ESP</a:t>
            </a:r>
            <a:endParaRPr sz="1000" b="1" i="1" u="none" strike="noStrike" cap="none">
              <a:solidFill>
                <a:srgbClr val="A5A5A5"/>
              </a:solidFill>
              <a:latin typeface="Verdana"/>
              <a:ea typeface="Verdana"/>
              <a:cs typeface="Verdana"/>
              <a:sym typeface="Verdana"/>
            </a:endParaRPr>
          </a:p>
        </p:txBody>
      </p:sp>
      <p:grpSp>
        <p:nvGrpSpPr>
          <p:cNvPr id="1963" name="Google Shape;1963;p45"/>
          <p:cNvGrpSpPr/>
          <p:nvPr/>
        </p:nvGrpSpPr>
        <p:grpSpPr>
          <a:xfrm rot="-5400000">
            <a:off x="5288776" y="5058271"/>
            <a:ext cx="696467" cy="594359"/>
            <a:chOff x="4831079" y="2645664"/>
            <a:chExt cx="696467" cy="594359"/>
          </a:xfrm>
        </p:grpSpPr>
        <p:pic>
          <p:nvPicPr>
            <p:cNvPr id="1964" name="Google Shape;1964;p45"/>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1965" name="Google Shape;1965;p45"/>
            <p:cNvPicPr preferRelativeResize="0"/>
            <p:nvPr/>
          </p:nvPicPr>
          <p:blipFill rotWithShape="1">
            <a:blip r:embed="rId12">
              <a:alphaModFix/>
            </a:blip>
            <a:srcRect/>
            <a:stretch/>
          </p:blipFill>
          <p:spPr>
            <a:xfrm>
              <a:off x="4933187" y="2694432"/>
              <a:ext cx="541019" cy="438911"/>
            </a:xfrm>
            <a:prstGeom prst="rect">
              <a:avLst/>
            </a:prstGeom>
            <a:noFill/>
            <a:ln>
              <a:noFill/>
            </a:ln>
          </p:spPr>
        </p:pic>
      </p:grpSp>
      <p:grpSp>
        <p:nvGrpSpPr>
          <p:cNvPr id="1966" name="Google Shape;1966;p45"/>
          <p:cNvGrpSpPr/>
          <p:nvPr/>
        </p:nvGrpSpPr>
        <p:grpSpPr>
          <a:xfrm rot="-5400000">
            <a:off x="5288776" y="4350221"/>
            <a:ext cx="696467" cy="594359"/>
            <a:chOff x="4831079" y="2645664"/>
            <a:chExt cx="696467" cy="594359"/>
          </a:xfrm>
        </p:grpSpPr>
        <p:pic>
          <p:nvPicPr>
            <p:cNvPr id="1967" name="Google Shape;1967;p45"/>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1968" name="Google Shape;1968;p45"/>
            <p:cNvPicPr preferRelativeResize="0"/>
            <p:nvPr/>
          </p:nvPicPr>
          <p:blipFill rotWithShape="1">
            <a:blip r:embed="rId12">
              <a:alphaModFix/>
            </a:blip>
            <a:srcRect/>
            <a:stretch/>
          </p:blipFill>
          <p:spPr>
            <a:xfrm>
              <a:off x="4933187" y="2694432"/>
              <a:ext cx="541019" cy="438911"/>
            </a:xfrm>
            <a:prstGeom prst="rect">
              <a:avLst/>
            </a:prstGeom>
            <a:noFill/>
            <a:ln>
              <a:noFill/>
            </a:ln>
          </p:spPr>
        </p:pic>
      </p:grpSp>
      <p:grpSp>
        <p:nvGrpSpPr>
          <p:cNvPr id="1969" name="Google Shape;1969;p45"/>
          <p:cNvGrpSpPr/>
          <p:nvPr/>
        </p:nvGrpSpPr>
        <p:grpSpPr>
          <a:xfrm>
            <a:off x="10623567" y="2495164"/>
            <a:ext cx="696467" cy="595884"/>
            <a:chOff x="4899659" y="2909316"/>
            <a:chExt cx="696467" cy="595884"/>
          </a:xfrm>
        </p:grpSpPr>
        <p:pic>
          <p:nvPicPr>
            <p:cNvPr id="1970" name="Google Shape;1970;p45"/>
            <p:cNvPicPr preferRelativeResize="0"/>
            <p:nvPr/>
          </p:nvPicPr>
          <p:blipFill rotWithShape="1">
            <a:blip r:embed="rId14">
              <a:alphaModFix/>
            </a:blip>
            <a:srcRect/>
            <a:stretch/>
          </p:blipFill>
          <p:spPr>
            <a:xfrm>
              <a:off x="4899659" y="2909316"/>
              <a:ext cx="696467" cy="595884"/>
            </a:xfrm>
            <a:prstGeom prst="rect">
              <a:avLst/>
            </a:prstGeom>
            <a:noFill/>
            <a:ln>
              <a:noFill/>
            </a:ln>
          </p:spPr>
        </p:pic>
        <p:pic>
          <p:nvPicPr>
            <p:cNvPr id="1971" name="Google Shape;1971;p45"/>
            <p:cNvPicPr preferRelativeResize="0"/>
            <p:nvPr/>
          </p:nvPicPr>
          <p:blipFill rotWithShape="1">
            <a:blip r:embed="rId15">
              <a:alphaModFix/>
            </a:blip>
            <a:srcRect/>
            <a:stretch/>
          </p:blipFill>
          <p:spPr>
            <a:xfrm>
              <a:off x="5001767" y="2958084"/>
              <a:ext cx="541019" cy="440435"/>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sp>
        <p:nvSpPr>
          <p:cNvPr id="1976" name="Google Shape;1976;g3b73e70b476_16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47</a:t>
            </a:fld>
            <a:endParaRPr/>
          </a:p>
        </p:txBody>
      </p:sp>
      <p:pic>
        <p:nvPicPr>
          <p:cNvPr id="1977" name="Google Shape;1977;g3b73e70b476_16_0" descr="Inicio | ESSMAR E.S.P."/>
          <p:cNvPicPr preferRelativeResize="0"/>
          <p:nvPr/>
        </p:nvPicPr>
        <p:blipFill rotWithShape="1">
          <a:blip r:embed="rId3">
            <a:alphaModFix/>
          </a:blip>
          <a:srcRect t="32889" b="26887"/>
          <a:stretch/>
        </p:blipFill>
        <p:spPr>
          <a:xfrm>
            <a:off x="913766" y="145144"/>
            <a:ext cx="2830539" cy="1138506"/>
          </a:xfrm>
          <a:prstGeom prst="rect">
            <a:avLst/>
          </a:prstGeom>
          <a:noFill/>
          <a:ln>
            <a:noFill/>
          </a:ln>
        </p:spPr>
      </p:pic>
      <p:sp>
        <p:nvSpPr>
          <p:cNvPr id="1978" name="Google Shape;1978;g3b73e70b476_16_0"/>
          <p:cNvSpPr txBox="1"/>
          <p:nvPr/>
        </p:nvSpPr>
        <p:spPr>
          <a:xfrm>
            <a:off x="337900" y="6392640"/>
            <a:ext cx="3470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ESSMAR ESP</a:t>
            </a:r>
            <a:endParaRPr sz="1000" b="1" i="1" u="none" strike="noStrike" cap="none">
              <a:solidFill>
                <a:srgbClr val="A5A5A5"/>
              </a:solidFill>
              <a:latin typeface="Verdana"/>
              <a:ea typeface="Verdana"/>
              <a:cs typeface="Verdana"/>
              <a:sym typeface="Verdana"/>
            </a:endParaRPr>
          </a:p>
        </p:txBody>
      </p:sp>
      <p:sp>
        <p:nvSpPr>
          <p:cNvPr id="1979" name="Google Shape;1979;g3b73e70b476_16_0"/>
          <p:cNvSpPr txBox="1"/>
          <p:nvPr/>
        </p:nvSpPr>
        <p:spPr>
          <a:xfrm>
            <a:off x="667712" y="1369334"/>
            <a:ext cx="4345800" cy="3683100"/>
          </a:xfrm>
          <a:prstGeom prst="rect">
            <a:avLst/>
          </a:prstGeom>
          <a:noFill/>
          <a:ln>
            <a:noFill/>
          </a:ln>
        </p:spPr>
        <p:txBody>
          <a:bodyPr spcFirstLastPara="1" wrap="square" lIns="91425" tIns="91425" rIns="91425" bIns="91425" anchor="t" anchorCtr="0">
            <a:noAutofit/>
          </a:bodyPr>
          <a:lstStyle/>
          <a:p>
            <a:pPr marL="0" marR="31115" lvl="0" indent="0" algn="just" rtl="0">
              <a:lnSpc>
                <a:spcPct val="100000"/>
              </a:lnSpc>
              <a:spcBef>
                <a:spcPts val="0"/>
              </a:spcBef>
              <a:spcAft>
                <a:spcPts val="0"/>
              </a:spcAft>
              <a:buClr>
                <a:schemeClr val="dk1"/>
              </a:buClr>
              <a:buSzPts val="1100"/>
              <a:buFont typeface="Arial"/>
              <a:buNone/>
            </a:pPr>
            <a:r>
              <a:rPr lang="es-CO" sz="1500" b="0" i="0" u="none" strike="noStrike" cap="none">
                <a:solidFill>
                  <a:schemeClr val="dk1"/>
                </a:solidFill>
                <a:latin typeface="Verdana"/>
                <a:ea typeface="Verdana"/>
                <a:cs typeface="Verdana"/>
                <a:sym typeface="Verdana"/>
              </a:rPr>
              <a:t>En el último cuatrimestre de 2025, la Superintendencia de Servicios Públicos Domiciliarios acompañó las gestiones de entrega del predio “La Esperanza” (ubicado en el sector de Pozos Colorados de la zona sur del Distrito de Santa Marta) a la ESSMAR ESP, actuación que se consolidó el día 06 de noviembre de 2025, con la expedición de la Resolución 597 de 2025 por parte la Sociedad de Activos Especiales S.A.S. “por medio de la cual se destina definitivamente el bien inmueble identificado con el folio de matrícula N° 080-57694 a favor de la Empresa de Servicios Públicos de Santa Marta ESSMAR E.S.P.”.</a:t>
            </a:r>
            <a:endParaRPr sz="1500" b="0" i="0" u="none" strike="noStrike" cap="none">
              <a:solidFill>
                <a:schemeClr val="dk1"/>
              </a:solidFill>
              <a:latin typeface="Verdana"/>
              <a:ea typeface="Verdana"/>
              <a:cs typeface="Verdana"/>
              <a:sym typeface="Verdana"/>
            </a:endParaRPr>
          </a:p>
        </p:txBody>
      </p:sp>
      <p:pic>
        <p:nvPicPr>
          <p:cNvPr id="1980" name="Google Shape;1980;g3b73e70b476_16_0"/>
          <p:cNvPicPr preferRelativeResize="0"/>
          <p:nvPr/>
        </p:nvPicPr>
        <p:blipFill rotWithShape="1">
          <a:blip r:embed="rId4">
            <a:alphaModFix/>
          </a:blip>
          <a:srcRect r="27452"/>
          <a:stretch/>
        </p:blipFill>
        <p:spPr>
          <a:xfrm>
            <a:off x="5081425" y="2023913"/>
            <a:ext cx="3302850" cy="2373923"/>
          </a:xfrm>
          <a:prstGeom prst="rect">
            <a:avLst/>
          </a:prstGeom>
          <a:noFill/>
          <a:ln>
            <a:noFill/>
          </a:ln>
        </p:spPr>
      </p:pic>
      <p:sp>
        <p:nvSpPr>
          <p:cNvPr id="1981" name="Google Shape;1981;g3b73e70b476_16_0"/>
          <p:cNvSpPr txBox="1"/>
          <p:nvPr/>
        </p:nvSpPr>
        <p:spPr>
          <a:xfrm>
            <a:off x="667712" y="5052434"/>
            <a:ext cx="7932000" cy="950700"/>
          </a:xfrm>
          <a:prstGeom prst="rect">
            <a:avLst/>
          </a:prstGeom>
          <a:noFill/>
          <a:ln>
            <a:noFill/>
          </a:ln>
        </p:spPr>
        <p:txBody>
          <a:bodyPr spcFirstLastPara="1" wrap="square" lIns="91425" tIns="91425" rIns="91425" bIns="91425" anchor="t" anchorCtr="0">
            <a:noAutofit/>
          </a:bodyPr>
          <a:lstStyle/>
          <a:p>
            <a:pPr marL="0" marR="31115" lvl="0" indent="0" algn="just" rtl="0">
              <a:lnSpc>
                <a:spcPct val="100000"/>
              </a:lnSpc>
              <a:spcBef>
                <a:spcPts val="0"/>
              </a:spcBef>
              <a:spcAft>
                <a:spcPts val="0"/>
              </a:spcAft>
              <a:buClr>
                <a:schemeClr val="dk1"/>
              </a:buClr>
              <a:buSzPts val="1100"/>
              <a:buFont typeface="Arial"/>
              <a:buNone/>
            </a:pPr>
            <a:r>
              <a:rPr lang="es-CO" sz="1500" b="0" i="0" u="none" strike="noStrike" cap="none">
                <a:solidFill>
                  <a:schemeClr val="dk1"/>
                </a:solidFill>
                <a:latin typeface="Verdana"/>
                <a:ea typeface="Verdana"/>
                <a:cs typeface="Verdana"/>
                <a:sym typeface="Verdana"/>
              </a:rPr>
              <a:t>Esta gestión permite el avance del proyecto de instalación de plantas desalinizadoras en Santa Marta, con el fin de incrementar el volumen de agua potable disponible en la ciudad.</a:t>
            </a:r>
            <a:endParaRPr sz="15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Verdana"/>
              <a:ea typeface="Verdana"/>
              <a:cs typeface="Verdana"/>
              <a:sym typeface="Verdana"/>
            </a:endParaRPr>
          </a:p>
        </p:txBody>
      </p:sp>
      <p:sp>
        <p:nvSpPr>
          <p:cNvPr id="1982" name="Google Shape;1982;g3b73e70b476_16_0"/>
          <p:cNvSpPr txBox="1"/>
          <p:nvPr/>
        </p:nvSpPr>
        <p:spPr>
          <a:xfrm>
            <a:off x="8689000" y="1283650"/>
            <a:ext cx="2664900" cy="4572000"/>
          </a:xfrm>
          <a:prstGeom prst="rect">
            <a:avLst/>
          </a:prstGeom>
          <a:noFill/>
          <a:ln>
            <a:noFill/>
          </a:ln>
        </p:spPr>
        <p:txBody>
          <a:bodyPr spcFirstLastPara="1" wrap="square" lIns="91425" tIns="91425" rIns="91425" bIns="91425" anchor="t" anchorCtr="0">
            <a:noAutofit/>
          </a:bodyPr>
          <a:lstStyle/>
          <a:p>
            <a:pPr marL="0" marR="31115" lvl="0" indent="0" algn="l" rtl="0">
              <a:lnSpc>
                <a:spcPct val="100000"/>
              </a:lnSpc>
              <a:spcBef>
                <a:spcPts val="0"/>
              </a:spcBef>
              <a:spcAft>
                <a:spcPts val="0"/>
              </a:spcAft>
              <a:buClr>
                <a:srgbClr val="000000"/>
              </a:buClr>
              <a:buSzPts val="1500"/>
              <a:buFont typeface="Arial"/>
              <a:buNone/>
            </a:pPr>
            <a:r>
              <a:rPr lang="es-CO" sz="1500" b="0" i="0" u="none" strike="noStrike" cap="none">
                <a:solidFill>
                  <a:srgbClr val="001F5F"/>
                </a:solidFill>
                <a:latin typeface="Verdana"/>
                <a:ea typeface="Verdana"/>
                <a:cs typeface="Verdana"/>
                <a:sym typeface="Verdana"/>
              </a:rPr>
              <a:t>De igual forma, se avanza en la estructuración de proyectos relevantes como una línea de conducción (de aproximadamente 7 km) entre la PTAP El Roble y el abastecimiento de los sectores hidráulicos identificados como “Roble”, “Rodadero – Gaira” y “Corredor Turístico”; la optimización para la PTAP Mamatoco y la optimización electromecánica de estaciones y pozos.</a:t>
            </a:r>
            <a:endParaRPr sz="1500" b="0" i="0" u="none" strike="noStrike" cap="none">
              <a:solidFill>
                <a:srgbClr val="001F5F"/>
              </a:solidFill>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987" name="Google Shape;1987;p46"/>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48</a:t>
            </a:fld>
            <a:endParaRPr/>
          </a:p>
        </p:txBody>
      </p:sp>
      <p:sp>
        <p:nvSpPr>
          <p:cNvPr id="1988" name="Google Shape;1988;p46"/>
          <p:cNvSpPr txBox="1"/>
          <p:nvPr/>
        </p:nvSpPr>
        <p:spPr>
          <a:xfrm>
            <a:off x="991999" y="5190752"/>
            <a:ext cx="37266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2 años y 10 meses.</a:t>
            </a:r>
            <a:endParaRPr sz="1400" b="1" i="0" u="none" strike="noStrike" cap="none">
              <a:solidFill>
                <a:schemeClr val="dk1"/>
              </a:solidFill>
              <a:latin typeface="Verdana"/>
              <a:ea typeface="Verdana"/>
              <a:cs typeface="Verdana"/>
              <a:sym typeface="Verdana"/>
            </a:endParaRPr>
          </a:p>
        </p:txBody>
      </p:sp>
      <p:sp>
        <p:nvSpPr>
          <p:cNvPr id="1989" name="Google Shape;1989;p46"/>
          <p:cNvSpPr txBox="1"/>
          <p:nvPr/>
        </p:nvSpPr>
        <p:spPr>
          <a:xfrm>
            <a:off x="1003055" y="3392226"/>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02 de marzo de 2023, mediante Resolución SSPD-20231000173785.</a:t>
            </a:r>
            <a:endParaRPr sz="1400" b="0" i="0" u="none" strike="noStrike" cap="none">
              <a:solidFill>
                <a:srgbClr val="000000"/>
              </a:solidFill>
              <a:latin typeface="Arial"/>
              <a:ea typeface="Arial"/>
              <a:cs typeface="Arial"/>
              <a:sym typeface="Arial"/>
            </a:endParaRPr>
          </a:p>
        </p:txBody>
      </p:sp>
      <p:grpSp>
        <p:nvGrpSpPr>
          <p:cNvPr id="1990" name="Google Shape;1990;p46"/>
          <p:cNvGrpSpPr/>
          <p:nvPr/>
        </p:nvGrpSpPr>
        <p:grpSpPr>
          <a:xfrm>
            <a:off x="-551214" y="3504657"/>
            <a:ext cx="1485928" cy="110322"/>
            <a:chOff x="4951168" y="2845399"/>
            <a:chExt cx="1485928" cy="110322"/>
          </a:xfrm>
        </p:grpSpPr>
        <p:cxnSp>
          <p:nvCxnSpPr>
            <p:cNvPr id="1991" name="Google Shape;1991;p4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992" name="Google Shape;1992;p4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1993" name="Google Shape;1993;p46"/>
          <p:cNvGrpSpPr/>
          <p:nvPr/>
        </p:nvGrpSpPr>
        <p:grpSpPr>
          <a:xfrm>
            <a:off x="-551214" y="5336079"/>
            <a:ext cx="1485928" cy="110322"/>
            <a:chOff x="4951168" y="2845399"/>
            <a:chExt cx="1485928" cy="110322"/>
          </a:xfrm>
        </p:grpSpPr>
        <p:cxnSp>
          <p:nvCxnSpPr>
            <p:cNvPr id="1994" name="Google Shape;1994;p4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1995" name="Google Shape;1995;p4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1996" name="Google Shape;1996;p46"/>
          <p:cNvSpPr/>
          <p:nvPr/>
        </p:nvSpPr>
        <p:spPr>
          <a:xfrm rot="10800000" flipH="1">
            <a:off x="-84748" y="552492"/>
            <a:ext cx="759018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1997" name="Google Shape;1997;p46"/>
          <p:cNvSpPr txBox="1"/>
          <p:nvPr/>
        </p:nvSpPr>
        <p:spPr>
          <a:xfrm>
            <a:off x="779848" y="718484"/>
            <a:ext cx="652099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rgbClr val="F2F2F2"/>
                </a:solidFill>
                <a:latin typeface="Verdana"/>
                <a:ea typeface="Verdana"/>
                <a:cs typeface="Verdana"/>
                <a:sym typeface="Verdana"/>
              </a:rPr>
              <a:t>EMDUPAR S.A. ESP</a:t>
            </a:r>
            <a:endParaRPr sz="1400" b="1" i="1" u="none" strike="noStrike" cap="none">
              <a:solidFill>
                <a:srgbClr val="F2F2F2"/>
              </a:solidFill>
              <a:latin typeface="Verdana"/>
              <a:ea typeface="Verdana"/>
              <a:cs typeface="Verdana"/>
              <a:sym typeface="Verdana"/>
            </a:endParaRPr>
          </a:p>
        </p:txBody>
      </p:sp>
      <p:pic>
        <p:nvPicPr>
          <p:cNvPr id="1998" name="Google Shape;1998;p46"/>
          <p:cNvPicPr preferRelativeResize="0"/>
          <p:nvPr/>
        </p:nvPicPr>
        <p:blipFill rotWithShape="1">
          <a:blip r:embed="rId3">
            <a:alphaModFix/>
          </a:blip>
          <a:srcRect/>
          <a:stretch/>
        </p:blipFill>
        <p:spPr>
          <a:xfrm>
            <a:off x="2064715" y="1643947"/>
            <a:ext cx="2653968" cy="1419625"/>
          </a:xfrm>
          <a:prstGeom prst="rect">
            <a:avLst/>
          </a:prstGeom>
          <a:noFill/>
          <a:ln>
            <a:noFill/>
          </a:ln>
        </p:spPr>
      </p:pic>
      <p:grpSp>
        <p:nvGrpSpPr>
          <p:cNvPr id="1999" name="Google Shape;1999;p46"/>
          <p:cNvGrpSpPr/>
          <p:nvPr/>
        </p:nvGrpSpPr>
        <p:grpSpPr>
          <a:xfrm>
            <a:off x="6257083" y="1821650"/>
            <a:ext cx="5743350" cy="2482710"/>
            <a:chOff x="6109983" y="1760150"/>
            <a:chExt cx="5743350" cy="2482710"/>
          </a:xfrm>
        </p:grpSpPr>
        <p:sp>
          <p:nvSpPr>
            <p:cNvPr id="2000" name="Google Shape;2000;p46"/>
            <p:cNvSpPr/>
            <p:nvPr/>
          </p:nvSpPr>
          <p:spPr>
            <a:xfrm>
              <a:off x="6818899" y="2263676"/>
              <a:ext cx="5034434" cy="1979184"/>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01" name="Google Shape;2001;p46"/>
            <p:cNvSpPr txBox="1"/>
            <p:nvPr/>
          </p:nvSpPr>
          <p:spPr>
            <a:xfrm>
              <a:off x="7671328" y="2330364"/>
              <a:ext cx="40746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CO" sz="1300" b="1" i="0" u="none" strike="noStrike" cap="none">
                  <a:solidFill>
                    <a:srgbClr val="242853"/>
                  </a:solidFill>
                  <a:latin typeface="Verdana"/>
                  <a:ea typeface="Verdana"/>
                  <a:cs typeface="Verdana"/>
                  <a:sym typeface="Verdana"/>
                </a:rPr>
                <a:t>Eduardo Andrés Mesa Buitrago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Ingeniero Civil Especialista en Gerencia de Proyectos de Ingeniería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Magister Administracion de Empresas</a:t>
              </a:r>
              <a:endParaRPr sz="1300" b="0" i="1" u="none" strike="noStrike" cap="none">
                <a:solidFill>
                  <a:srgbClr val="242853"/>
                </a:solidFill>
                <a:latin typeface="Verdana"/>
                <a:ea typeface="Verdana"/>
                <a:cs typeface="Verdana"/>
                <a:sym typeface="Verdana"/>
              </a:endParaRPr>
            </a:p>
          </p:txBody>
        </p:sp>
        <p:sp>
          <p:nvSpPr>
            <p:cNvPr id="2002" name="Google Shape;2002;p46"/>
            <p:cNvSpPr/>
            <p:nvPr/>
          </p:nvSpPr>
          <p:spPr>
            <a:xfrm>
              <a:off x="6109983" y="1760150"/>
              <a:ext cx="1463019" cy="1463019"/>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03" name="Google Shape;2003;p46"/>
            <p:cNvSpPr txBox="1"/>
            <p:nvPr/>
          </p:nvSpPr>
          <p:spPr>
            <a:xfrm>
              <a:off x="7560644" y="1936674"/>
              <a:ext cx="41852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Agente Especial</a:t>
              </a:r>
              <a:endParaRPr sz="1400" b="0" i="0" u="none" strike="noStrike" cap="none">
                <a:solidFill>
                  <a:srgbClr val="000000"/>
                </a:solidFill>
                <a:latin typeface="Arial"/>
                <a:ea typeface="Arial"/>
                <a:cs typeface="Arial"/>
                <a:sym typeface="Arial"/>
              </a:endParaRPr>
            </a:p>
          </p:txBody>
        </p:sp>
        <p:sp>
          <p:nvSpPr>
            <p:cNvPr id="2004" name="Google Shape;2004;p46"/>
            <p:cNvSpPr txBox="1"/>
            <p:nvPr/>
          </p:nvSpPr>
          <p:spPr>
            <a:xfrm>
              <a:off x="7569728" y="3505008"/>
              <a:ext cx="4081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SSPD 20251000656895 de 03/12/2025</a:t>
              </a:r>
              <a:endParaRPr sz="12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Fecha de posesión en el cargo:</a:t>
              </a:r>
              <a:r>
                <a:rPr lang="es-CO" sz="1200" b="0" i="1" u="none" strike="noStrike" cap="none">
                  <a:solidFill>
                    <a:srgbClr val="242853"/>
                  </a:solidFill>
                  <a:latin typeface="Verdana"/>
                  <a:ea typeface="Verdana"/>
                  <a:cs typeface="Verdana"/>
                  <a:sym typeface="Verdana"/>
                </a:rPr>
                <a:t> 05/12/2025</a:t>
              </a:r>
              <a:endParaRPr sz="1400" b="0" i="0" u="none" strike="noStrike" cap="none">
                <a:solidFill>
                  <a:srgbClr val="000000"/>
                </a:solidFill>
                <a:latin typeface="Arial"/>
                <a:ea typeface="Arial"/>
                <a:cs typeface="Arial"/>
                <a:sym typeface="Arial"/>
              </a:endParaRPr>
            </a:p>
          </p:txBody>
        </p:sp>
      </p:grpSp>
      <p:grpSp>
        <p:nvGrpSpPr>
          <p:cNvPr id="2005" name="Google Shape;2005;p46"/>
          <p:cNvGrpSpPr/>
          <p:nvPr/>
        </p:nvGrpSpPr>
        <p:grpSpPr>
          <a:xfrm>
            <a:off x="6044746" y="4373385"/>
            <a:ext cx="5808587" cy="1973106"/>
            <a:chOff x="6044746" y="4373385"/>
            <a:chExt cx="5808587" cy="1973106"/>
          </a:xfrm>
        </p:grpSpPr>
        <p:sp>
          <p:nvSpPr>
            <p:cNvPr id="2006" name="Google Shape;2006;p46"/>
            <p:cNvSpPr/>
            <p:nvPr/>
          </p:nvSpPr>
          <p:spPr>
            <a:xfrm>
              <a:off x="6818899" y="4862167"/>
              <a:ext cx="5034434" cy="1484324"/>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07" name="Google Shape;2007;p46"/>
            <p:cNvSpPr txBox="1"/>
            <p:nvPr/>
          </p:nvSpPr>
          <p:spPr>
            <a:xfrm>
              <a:off x="7571551" y="5678417"/>
              <a:ext cx="40023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20251000357625 del 28/07/2025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Fecha de posesión en el cargo:</a:t>
              </a:r>
              <a:r>
                <a:rPr lang="es-CO" sz="1200" b="0" i="1" u="none" strike="noStrike" cap="none">
                  <a:solidFill>
                    <a:srgbClr val="242853"/>
                  </a:solidFill>
                  <a:latin typeface="Verdana"/>
                  <a:ea typeface="Verdana"/>
                  <a:cs typeface="Verdana"/>
                  <a:sym typeface="Verdana"/>
                </a:rPr>
                <a:t> 31/07/2025</a:t>
              </a:r>
              <a:endParaRPr sz="1400" b="0" i="0" u="none" strike="noStrike" cap="none">
                <a:solidFill>
                  <a:srgbClr val="000000"/>
                </a:solidFill>
                <a:latin typeface="Arial"/>
                <a:ea typeface="Arial"/>
                <a:cs typeface="Arial"/>
                <a:sym typeface="Arial"/>
              </a:endParaRPr>
            </a:p>
          </p:txBody>
        </p:sp>
        <p:sp>
          <p:nvSpPr>
            <p:cNvPr id="2008" name="Google Shape;2008;p46"/>
            <p:cNvSpPr txBox="1"/>
            <p:nvPr/>
          </p:nvSpPr>
          <p:spPr>
            <a:xfrm>
              <a:off x="7571551" y="4495832"/>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t>
              </a:r>
              <a:endParaRPr sz="1400" b="0" i="0" u="none" strike="noStrike" cap="none">
                <a:solidFill>
                  <a:srgbClr val="000000"/>
                </a:solidFill>
                <a:latin typeface="Arial"/>
                <a:ea typeface="Arial"/>
                <a:cs typeface="Arial"/>
                <a:sym typeface="Arial"/>
              </a:endParaRPr>
            </a:p>
          </p:txBody>
        </p:sp>
        <p:sp>
          <p:nvSpPr>
            <p:cNvPr id="2009" name="Google Shape;2009;p46"/>
            <p:cNvSpPr txBox="1"/>
            <p:nvPr/>
          </p:nvSpPr>
          <p:spPr>
            <a:xfrm>
              <a:off x="7485488" y="4961677"/>
              <a:ext cx="4174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Arial"/>
                  <a:ea typeface="Arial"/>
                  <a:cs typeface="Arial"/>
                  <a:sym typeface="Arial"/>
                </a:rPr>
                <a:t>Amira Yaneth Rodríguez Holguín </a:t>
              </a:r>
              <a:endParaRPr sz="1400" b="1" i="0" u="none" strike="noStrike" cap="none">
                <a:solidFill>
                  <a:srgbClr val="2428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Arial"/>
                  <a:ea typeface="Arial"/>
                  <a:cs typeface="Arial"/>
                  <a:sym typeface="Arial"/>
                </a:rPr>
                <a:t>Contadora Pública - Especialización en Finanzas Públicas</a:t>
              </a:r>
              <a:endParaRPr sz="1400" b="0" i="1" u="none" strike="noStrike" cap="none">
                <a:solidFill>
                  <a:srgbClr val="242853"/>
                </a:solidFill>
                <a:latin typeface="Arial"/>
                <a:ea typeface="Arial"/>
                <a:cs typeface="Arial"/>
                <a:sym typeface="Arial"/>
              </a:endParaRPr>
            </a:p>
          </p:txBody>
        </p:sp>
        <p:sp>
          <p:nvSpPr>
            <p:cNvPr id="2010" name="Google Shape;2010;p46"/>
            <p:cNvSpPr/>
            <p:nvPr/>
          </p:nvSpPr>
          <p:spPr>
            <a:xfrm>
              <a:off x="6044746" y="4373385"/>
              <a:ext cx="1475552" cy="1475552"/>
            </a:xfrm>
            <a:prstGeom prst="ellipse">
              <a:avLst/>
            </a:prstGeom>
            <a:solidFill>
              <a:srgbClr val="FB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sp>
        <p:nvSpPr>
          <p:cNvPr id="2011" name="Google Shape;2011;p46"/>
          <p:cNvSpPr txBox="1"/>
          <p:nvPr/>
        </p:nvSpPr>
        <p:spPr>
          <a:xfrm>
            <a:off x="991998" y="4304341"/>
            <a:ext cx="489260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MODALIDAD: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Administración temporal con fines liquidatorios.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Resolución SSPD-20241000312505 de 28/06/2024.</a:t>
            </a:r>
            <a:r>
              <a:rPr lang="es-CO" sz="1400" b="0" i="0" u="none" strike="noStrike" cap="none">
                <a:solidFill>
                  <a:srgbClr val="242853"/>
                </a:solidFill>
                <a:latin typeface="Verdana"/>
                <a:ea typeface="Verdana"/>
                <a:cs typeface="Verdana"/>
                <a:sym typeface="Verdana"/>
              </a:rPr>
              <a:t> </a:t>
            </a:r>
            <a:endParaRPr sz="1400" b="0" i="0" u="none" strike="noStrike" cap="none">
              <a:solidFill>
                <a:srgbClr val="242853"/>
              </a:solidFill>
              <a:latin typeface="Verdana"/>
              <a:ea typeface="Verdana"/>
              <a:cs typeface="Verdana"/>
              <a:sym typeface="Verdana"/>
            </a:endParaRPr>
          </a:p>
        </p:txBody>
      </p:sp>
      <p:grpSp>
        <p:nvGrpSpPr>
          <p:cNvPr id="2012" name="Google Shape;2012;p46"/>
          <p:cNvGrpSpPr/>
          <p:nvPr/>
        </p:nvGrpSpPr>
        <p:grpSpPr>
          <a:xfrm>
            <a:off x="-520666" y="4486183"/>
            <a:ext cx="1485928" cy="110322"/>
            <a:chOff x="4951168" y="2845399"/>
            <a:chExt cx="1485928" cy="110322"/>
          </a:xfrm>
        </p:grpSpPr>
        <p:cxnSp>
          <p:nvCxnSpPr>
            <p:cNvPr id="2013" name="Google Shape;2013;p4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014" name="Google Shape;2014;p4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015" name="Google Shape;2015;p46"/>
          <p:cNvSpPr txBox="1"/>
          <p:nvPr/>
        </p:nvSpPr>
        <p:spPr>
          <a:xfrm>
            <a:off x="1033602" y="6042625"/>
            <a:ext cx="52234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alta </a:t>
            </a:r>
            <a:r>
              <a:rPr lang="es-CO" sz="1400" b="0" i="0" u="none" strike="noStrike" cap="none">
                <a:solidFill>
                  <a:srgbClr val="242853"/>
                </a:solidFill>
                <a:latin typeface="Verdana"/>
                <a:ea typeface="Verdana"/>
                <a:cs typeface="Verdana"/>
                <a:sym typeface="Verdana"/>
              </a:rPr>
              <a:t>carga prestacional – baja inversión (POIR), bajo recaudo de cartera.</a:t>
            </a:r>
            <a:endParaRPr sz="1400" b="0" i="0" u="none" strike="noStrike" cap="none">
              <a:solidFill>
                <a:srgbClr val="242853"/>
              </a:solidFill>
              <a:latin typeface="Verdana"/>
              <a:ea typeface="Verdana"/>
              <a:cs typeface="Verdana"/>
              <a:sym typeface="Verdana"/>
            </a:endParaRPr>
          </a:p>
        </p:txBody>
      </p:sp>
      <p:grpSp>
        <p:nvGrpSpPr>
          <p:cNvPr id="2016" name="Google Shape;2016;p46"/>
          <p:cNvGrpSpPr/>
          <p:nvPr/>
        </p:nvGrpSpPr>
        <p:grpSpPr>
          <a:xfrm>
            <a:off x="-520666" y="6155930"/>
            <a:ext cx="1485928" cy="110322"/>
            <a:chOff x="4951168" y="2845399"/>
            <a:chExt cx="1485928" cy="110322"/>
          </a:xfrm>
        </p:grpSpPr>
        <p:cxnSp>
          <p:nvCxnSpPr>
            <p:cNvPr id="2017" name="Google Shape;2017;p46"/>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2018" name="Google Shape;2018;p46"/>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pic>
        <p:nvPicPr>
          <p:cNvPr id="2019" name="Google Shape;2019;p46"/>
          <p:cNvPicPr preferRelativeResize="0"/>
          <p:nvPr/>
        </p:nvPicPr>
        <p:blipFill rotWithShape="1">
          <a:blip r:embed="rId4">
            <a:alphaModFix/>
          </a:blip>
          <a:srcRect/>
          <a:stretch/>
        </p:blipFill>
        <p:spPr>
          <a:xfrm>
            <a:off x="6403050" y="1835408"/>
            <a:ext cx="1136325" cy="1296100"/>
          </a:xfrm>
          <a:prstGeom prst="rect">
            <a:avLst/>
          </a:prstGeom>
          <a:noFill/>
          <a:ln>
            <a:noFill/>
          </a:ln>
        </p:spPr>
      </p:pic>
      <p:pic>
        <p:nvPicPr>
          <p:cNvPr id="2020" name="Google Shape;2020;p46"/>
          <p:cNvPicPr preferRelativeResize="0"/>
          <p:nvPr/>
        </p:nvPicPr>
        <p:blipFill rotWithShape="1">
          <a:blip r:embed="rId5">
            <a:alphaModFix/>
          </a:blip>
          <a:srcRect l="5602" r="5610"/>
          <a:stretch/>
        </p:blipFill>
        <p:spPr>
          <a:xfrm>
            <a:off x="6132591" y="4271524"/>
            <a:ext cx="1316250" cy="148245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47"/>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49</a:t>
            </a:fld>
            <a:endParaRPr/>
          </a:p>
        </p:txBody>
      </p:sp>
      <p:pic>
        <p:nvPicPr>
          <p:cNvPr id="2026" name="Google Shape;2026;p47"/>
          <p:cNvPicPr preferRelativeResize="0"/>
          <p:nvPr/>
        </p:nvPicPr>
        <p:blipFill rotWithShape="1">
          <a:blip r:embed="rId3">
            <a:alphaModFix/>
          </a:blip>
          <a:srcRect/>
          <a:stretch/>
        </p:blipFill>
        <p:spPr>
          <a:xfrm>
            <a:off x="4871468" y="4440459"/>
            <a:ext cx="323215" cy="323215"/>
          </a:xfrm>
          <a:prstGeom prst="rect">
            <a:avLst/>
          </a:prstGeom>
          <a:noFill/>
          <a:ln>
            <a:noFill/>
          </a:ln>
        </p:spPr>
      </p:pic>
      <p:graphicFrame>
        <p:nvGraphicFramePr>
          <p:cNvPr id="2027" name="Google Shape;2027;p47"/>
          <p:cNvGraphicFramePr/>
          <p:nvPr/>
        </p:nvGraphicFramePr>
        <p:xfrm>
          <a:off x="4310874" y="4788020"/>
          <a:ext cx="3000000" cy="3000000"/>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2028" name="Google Shape;2028;p47"/>
          <p:cNvGraphicFramePr/>
          <p:nvPr/>
        </p:nvGraphicFramePr>
        <p:xfrm>
          <a:off x="4310874" y="4269488"/>
          <a:ext cx="3000000" cy="3000000"/>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2029" name="Google Shape;2029;p47"/>
          <p:cNvSpPr txBox="1"/>
          <p:nvPr/>
        </p:nvSpPr>
        <p:spPr>
          <a:xfrm>
            <a:off x="4826801" y="4263816"/>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Habitantes</a:t>
            </a:r>
            <a:endParaRPr sz="1050" b="0" i="0" u="none" strike="noStrike" cap="none">
              <a:solidFill>
                <a:srgbClr val="242853"/>
              </a:solidFill>
              <a:latin typeface="Verdana"/>
              <a:ea typeface="Verdana"/>
              <a:cs typeface="Verdana"/>
              <a:sym typeface="Verdana"/>
            </a:endParaRPr>
          </a:p>
        </p:txBody>
      </p:sp>
      <p:sp>
        <p:nvSpPr>
          <p:cNvPr id="2030" name="Google Shape;2030;p47"/>
          <p:cNvSpPr txBox="1"/>
          <p:nvPr/>
        </p:nvSpPr>
        <p:spPr>
          <a:xfrm>
            <a:off x="5836467" y="4388202"/>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567.593</a:t>
            </a:r>
            <a:endParaRPr sz="1300" b="0" i="0" u="none" strike="noStrike" cap="none">
              <a:solidFill>
                <a:schemeClr val="dk1"/>
              </a:solidFill>
              <a:latin typeface="Verdana"/>
              <a:ea typeface="Verdana"/>
              <a:cs typeface="Verdana"/>
              <a:sym typeface="Verdana"/>
            </a:endParaRPr>
          </a:p>
        </p:txBody>
      </p:sp>
      <p:pic>
        <p:nvPicPr>
          <p:cNvPr id="2031" name="Google Shape;2031;p47"/>
          <p:cNvPicPr preferRelativeResize="0"/>
          <p:nvPr/>
        </p:nvPicPr>
        <p:blipFill rotWithShape="1">
          <a:blip r:embed="rId4">
            <a:alphaModFix/>
          </a:blip>
          <a:srcRect/>
          <a:stretch/>
        </p:blipFill>
        <p:spPr>
          <a:xfrm>
            <a:off x="4387177" y="4343713"/>
            <a:ext cx="323790" cy="323057"/>
          </a:xfrm>
          <a:prstGeom prst="rect">
            <a:avLst/>
          </a:prstGeom>
          <a:noFill/>
          <a:ln>
            <a:noFill/>
          </a:ln>
        </p:spPr>
      </p:pic>
      <p:sp>
        <p:nvSpPr>
          <p:cNvPr id="2032" name="Google Shape;2032;p47"/>
          <p:cNvSpPr txBox="1"/>
          <p:nvPr/>
        </p:nvSpPr>
        <p:spPr>
          <a:xfrm>
            <a:off x="4826801" y="4784516"/>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Usuarios acueducto</a:t>
            </a:r>
            <a:endParaRPr sz="1050" b="0" i="0" u="none" strike="noStrike" cap="none">
              <a:solidFill>
                <a:srgbClr val="242853"/>
              </a:solidFill>
              <a:latin typeface="Verdana"/>
              <a:ea typeface="Verdana"/>
              <a:cs typeface="Verdana"/>
              <a:sym typeface="Verdana"/>
            </a:endParaRPr>
          </a:p>
        </p:txBody>
      </p:sp>
      <p:sp>
        <p:nvSpPr>
          <p:cNvPr id="2033" name="Google Shape;2033;p47"/>
          <p:cNvSpPr txBox="1"/>
          <p:nvPr/>
        </p:nvSpPr>
        <p:spPr>
          <a:xfrm>
            <a:off x="5836467" y="4908902"/>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110.616</a:t>
            </a:r>
            <a:endParaRPr sz="13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p:txBody>
      </p:sp>
      <p:pic>
        <p:nvPicPr>
          <p:cNvPr id="2034" name="Google Shape;2034;p47"/>
          <p:cNvPicPr preferRelativeResize="0"/>
          <p:nvPr/>
        </p:nvPicPr>
        <p:blipFill rotWithShape="1">
          <a:blip r:embed="rId5">
            <a:alphaModFix/>
          </a:blip>
          <a:srcRect/>
          <a:stretch/>
        </p:blipFill>
        <p:spPr>
          <a:xfrm>
            <a:off x="4382747" y="5898432"/>
            <a:ext cx="323790" cy="323413"/>
          </a:xfrm>
          <a:prstGeom prst="rect">
            <a:avLst/>
          </a:prstGeom>
          <a:noFill/>
          <a:ln>
            <a:noFill/>
          </a:ln>
        </p:spPr>
      </p:pic>
      <p:sp>
        <p:nvSpPr>
          <p:cNvPr id="2035" name="Google Shape;2035;p47"/>
          <p:cNvSpPr/>
          <p:nvPr/>
        </p:nvSpPr>
        <p:spPr>
          <a:xfrm rot="10800000" flipH="1">
            <a:off x="-111642" y="548873"/>
            <a:ext cx="6940705"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242853"/>
              </a:solidFill>
              <a:latin typeface="Verdana"/>
              <a:ea typeface="Verdana"/>
              <a:cs typeface="Verdana"/>
              <a:sym typeface="Verdana"/>
            </a:endParaRPr>
          </a:p>
        </p:txBody>
      </p:sp>
      <p:sp>
        <p:nvSpPr>
          <p:cNvPr id="2036" name="Google Shape;2036;p47"/>
          <p:cNvSpPr txBox="1"/>
          <p:nvPr/>
        </p:nvSpPr>
        <p:spPr>
          <a:xfrm>
            <a:off x="973099" y="646712"/>
            <a:ext cx="50016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Datos generales relevantes de la ESP</a:t>
            </a:r>
            <a:endParaRPr sz="1800" b="1" i="1" u="none" strike="noStrike" cap="none">
              <a:solidFill>
                <a:srgbClr val="242853"/>
              </a:solidFill>
              <a:latin typeface="Verdana"/>
              <a:ea typeface="Verdana"/>
              <a:cs typeface="Verdana"/>
              <a:sym typeface="Verdana"/>
            </a:endParaRPr>
          </a:p>
        </p:txBody>
      </p:sp>
      <p:pic>
        <p:nvPicPr>
          <p:cNvPr id="2037" name="Google Shape;2037;p47"/>
          <p:cNvPicPr preferRelativeResize="0"/>
          <p:nvPr/>
        </p:nvPicPr>
        <p:blipFill rotWithShape="1">
          <a:blip r:embed="rId6">
            <a:alphaModFix/>
          </a:blip>
          <a:srcRect/>
          <a:stretch/>
        </p:blipFill>
        <p:spPr>
          <a:xfrm>
            <a:off x="347177" y="1623893"/>
            <a:ext cx="3438368" cy="4680000"/>
          </a:xfrm>
          <a:prstGeom prst="rect">
            <a:avLst/>
          </a:prstGeom>
          <a:noFill/>
          <a:ln>
            <a:noFill/>
          </a:ln>
        </p:spPr>
      </p:pic>
      <p:sp>
        <p:nvSpPr>
          <p:cNvPr id="2038" name="Google Shape;2038;p47"/>
          <p:cNvSpPr/>
          <p:nvPr/>
        </p:nvSpPr>
        <p:spPr>
          <a:xfrm>
            <a:off x="8010083" y="1987061"/>
            <a:ext cx="4052964" cy="4325647"/>
          </a:xfrm>
          <a:prstGeom prst="roundRect">
            <a:avLst>
              <a:gd name="adj" fmla="val 4602"/>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39" name="Google Shape;2039;p47"/>
          <p:cNvSpPr/>
          <p:nvPr/>
        </p:nvSpPr>
        <p:spPr>
          <a:xfrm>
            <a:off x="8798621" y="4262076"/>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80</a:t>
            </a:r>
            <a:r>
              <a:rPr lang="es-CO" sz="1400" b="1" i="1" u="none" strike="noStrike" cap="none">
                <a:solidFill>
                  <a:srgbClr val="FF0000"/>
                </a:solidFill>
                <a:latin typeface="Verdana"/>
                <a:ea typeface="Verdana"/>
                <a:cs typeface="Verdana"/>
                <a:sym typeface="Verdana"/>
              </a:rPr>
              <a:t> </a:t>
            </a:r>
            <a:r>
              <a:rPr lang="es-CO" sz="1400" b="1" i="1" u="none" strike="noStrike" cap="none">
                <a:solidFill>
                  <a:srgbClr val="242853"/>
                </a:solidFill>
                <a:latin typeface="Verdana"/>
                <a:ea typeface="Verdana"/>
                <a:cs typeface="Verdana"/>
                <a:sym typeface="Verdana"/>
              </a:rPr>
              <a:t>Administrativos</a:t>
            </a:r>
            <a:endParaRPr sz="1400" b="0" i="0" u="none" strike="noStrike" cap="none">
              <a:solidFill>
                <a:srgbClr val="000000"/>
              </a:solidFill>
              <a:latin typeface="Arial"/>
              <a:ea typeface="Arial"/>
              <a:cs typeface="Arial"/>
              <a:sym typeface="Arial"/>
            </a:endParaRPr>
          </a:p>
        </p:txBody>
      </p:sp>
      <p:sp>
        <p:nvSpPr>
          <p:cNvPr id="2040" name="Google Shape;2040;p47"/>
          <p:cNvSpPr/>
          <p:nvPr/>
        </p:nvSpPr>
        <p:spPr>
          <a:xfrm>
            <a:off x="8798621" y="3598704"/>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128</a:t>
            </a:r>
            <a:r>
              <a:rPr lang="es-CO" sz="1400" b="1" i="1" u="none" strike="noStrike" cap="none">
                <a:solidFill>
                  <a:srgbClr val="FF0000"/>
                </a:solidFill>
                <a:latin typeface="Verdana"/>
                <a:ea typeface="Verdana"/>
                <a:cs typeface="Verdana"/>
                <a:sym typeface="Verdana"/>
              </a:rPr>
              <a:t> </a:t>
            </a:r>
            <a:r>
              <a:rPr lang="es-CO" sz="1400" b="1" i="1" u="none" strike="noStrike" cap="none">
                <a:solidFill>
                  <a:srgbClr val="242853"/>
                </a:solidFill>
                <a:latin typeface="Verdana"/>
                <a:ea typeface="Verdana"/>
                <a:cs typeface="Verdana"/>
                <a:sym typeface="Verdana"/>
              </a:rPr>
              <a:t>Operativos</a:t>
            </a:r>
            <a:endParaRPr sz="1400" b="0" i="0" u="none" strike="noStrike" cap="none">
              <a:solidFill>
                <a:srgbClr val="000000"/>
              </a:solidFill>
              <a:latin typeface="Arial"/>
              <a:ea typeface="Arial"/>
              <a:cs typeface="Arial"/>
              <a:sym typeface="Arial"/>
            </a:endParaRPr>
          </a:p>
        </p:txBody>
      </p:sp>
      <p:sp>
        <p:nvSpPr>
          <p:cNvPr id="2041" name="Google Shape;2041;p47"/>
          <p:cNvSpPr/>
          <p:nvPr/>
        </p:nvSpPr>
        <p:spPr>
          <a:xfrm>
            <a:off x="8798621" y="2995200"/>
            <a:ext cx="2738385" cy="330367"/>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20 Directivos</a:t>
            </a:r>
            <a:endParaRPr sz="1400" b="0" i="0" u="none" strike="noStrike" cap="none">
              <a:solidFill>
                <a:srgbClr val="000000"/>
              </a:solidFill>
              <a:latin typeface="Arial"/>
              <a:ea typeface="Arial"/>
              <a:cs typeface="Arial"/>
              <a:sym typeface="Arial"/>
            </a:endParaRPr>
          </a:p>
        </p:txBody>
      </p:sp>
      <p:sp>
        <p:nvSpPr>
          <p:cNvPr id="2042" name="Google Shape;2042;p47"/>
          <p:cNvSpPr/>
          <p:nvPr/>
        </p:nvSpPr>
        <p:spPr>
          <a:xfrm>
            <a:off x="8394148" y="2860576"/>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43" name="Google Shape;2043;p47"/>
          <p:cNvSpPr/>
          <p:nvPr/>
        </p:nvSpPr>
        <p:spPr>
          <a:xfrm>
            <a:off x="8394148" y="3480337"/>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44" name="Google Shape;2044;p47"/>
          <p:cNvSpPr/>
          <p:nvPr/>
        </p:nvSpPr>
        <p:spPr>
          <a:xfrm>
            <a:off x="8394148" y="4108676"/>
            <a:ext cx="541357" cy="541357"/>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045" name="Google Shape;2045;p47"/>
          <p:cNvPicPr preferRelativeResize="0"/>
          <p:nvPr/>
        </p:nvPicPr>
        <p:blipFill rotWithShape="1">
          <a:blip r:embed="rId7">
            <a:alphaModFix/>
          </a:blip>
          <a:srcRect/>
          <a:stretch/>
        </p:blipFill>
        <p:spPr>
          <a:xfrm>
            <a:off x="8489148" y="2962134"/>
            <a:ext cx="351357" cy="351357"/>
          </a:xfrm>
          <a:prstGeom prst="rect">
            <a:avLst/>
          </a:prstGeom>
          <a:noFill/>
          <a:ln>
            <a:noFill/>
          </a:ln>
        </p:spPr>
      </p:pic>
      <p:pic>
        <p:nvPicPr>
          <p:cNvPr id="2046" name="Google Shape;2046;p47"/>
          <p:cNvPicPr preferRelativeResize="0"/>
          <p:nvPr/>
        </p:nvPicPr>
        <p:blipFill rotWithShape="1">
          <a:blip r:embed="rId8">
            <a:alphaModFix/>
          </a:blip>
          <a:srcRect/>
          <a:stretch/>
        </p:blipFill>
        <p:spPr>
          <a:xfrm>
            <a:off x="8531031" y="3562542"/>
            <a:ext cx="267590" cy="346703"/>
          </a:xfrm>
          <a:prstGeom prst="rect">
            <a:avLst/>
          </a:prstGeom>
          <a:noFill/>
          <a:ln>
            <a:noFill/>
          </a:ln>
        </p:spPr>
      </p:pic>
      <p:pic>
        <p:nvPicPr>
          <p:cNvPr id="2047" name="Google Shape;2047;p47"/>
          <p:cNvPicPr preferRelativeResize="0"/>
          <p:nvPr/>
        </p:nvPicPr>
        <p:blipFill rotWithShape="1">
          <a:blip r:embed="rId9">
            <a:alphaModFix/>
          </a:blip>
          <a:srcRect/>
          <a:stretch/>
        </p:blipFill>
        <p:spPr>
          <a:xfrm>
            <a:off x="8489148" y="4218942"/>
            <a:ext cx="351357" cy="318781"/>
          </a:xfrm>
          <a:prstGeom prst="rect">
            <a:avLst/>
          </a:prstGeom>
          <a:noFill/>
          <a:ln>
            <a:noFill/>
          </a:ln>
        </p:spPr>
      </p:pic>
      <p:sp>
        <p:nvSpPr>
          <p:cNvPr id="2048" name="Google Shape;2048;p47"/>
          <p:cNvSpPr txBox="1"/>
          <p:nvPr/>
        </p:nvSpPr>
        <p:spPr>
          <a:xfrm>
            <a:off x="8693088" y="2271568"/>
            <a:ext cx="268695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0" u="none" strike="noStrike" cap="none">
                <a:solidFill>
                  <a:srgbClr val="242853"/>
                </a:solidFill>
                <a:latin typeface="Verdana"/>
                <a:ea typeface="Verdana"/>
                <a:cs typeface="Verdana"/>
                <a:sym typeface="Verdana"/>
              </a:rPr>
              <a:t>Planta de personal</a:t>
            </a:r>
            <a:endParaRPr sz="1400" b="0" i="0" u="none" strike="noStrike" cap="none">
              <a:solidFill>
                <a:srgbClr val="000000"/>
              </a:solidFill>
              <a:latin typeface="Arial"/>
              <a:ea typeface="Arial"/>
              <a:cs typeface="Arial"/>
              <a:sym typeface="Arial"/>
            </a:endParaRPr>
          </a:p>
        </p:txBody>
      </p:sp>
      <p:sp>
        <p:nvSpPr>
          <p:cNvPr id="2049" name="Google Shape;2049;p47"/>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EMDUPAR S.A. ESP</a:t>
            </a:r>
            <a:endParaRPr sz="1000" b="1" i="1" u="none" strike="noStrike" cap="none">
              <a:solidFill>
                <a:srgbClr val="A5A5A5"/>
              </a:solidFill>
              <a:latin typeface="Verdana"/>
              <a:ea typeface="Verdana"/>
              <a:cs typeface="Verdana"/>
              <a:sym typeface="Verdana"/>
            </a:endParaRPr>
          </a:p>
        </p:txBody>
      </p:sp>
      <p:pic>
        <p:nvPicPr>
          <p:cNvPr id="2050" name="Google Shape;2050;p47"/>
          <p:cNvPicPr preferRelativeResize="0"/>
          <p:nvPr/>
        </p:nvPicPr>
        <p:blipFill rotWithShape="1">
          <a:blip r:embed="rId10">
            <a:alphaModFix/>
          </a:blip>
          <a:srcRect/>
          <a:stretch/>
        </p:blipFill>
        <p:spPr>
          <a:xfrm>
            <a:off x="4297776" y="2148094"/>
            <a:ext cx="2653968" cy="1419625"/>
          </a:xfrm>
          <a:prstGeom prst="rect">
            <a:avLst/>
          </a:prstGeom>
          <a:noFill/>
          <a:ln>
            <a:noFill/>
          </a:ln>
        </p:spPr>
      </p:pic>
      <p:graphicFrame>
        <p:nvGraphicFramePr>
          <p:cNvPr id="2051" name="Google Shape;2051;p47"/>
          <p:cNvGraphicFramePr/>
          <p:nvPr/>
        </p:nvGraphicFramePr>
        <p:xfrm>
          <a:off x="4310874" y="5379495"/>
          <a:ext cx="3000000" cy="3000000"/>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r" rtl="0">
                        <a:lnSpc>
                          <a:spcPct val="100000"/>
                        </a:lnSpc>
                        <a:spcBef>
                          <a:spcPts val="0"/>
                        </a:spcBef>
                        <a:spcAft>
                          <a:spcPts val="0"/>
                        </a:spcAft>
                        <a:buClr>
                          <a:srgbClr val="000000"/>
                        </a:buClr>
                        <a:buSzPts val="1300"/>
                        <a:buFont typeface="Arial"/>
                        <a:buNone/>
                      </a:pPr>
                      <a:r>
                        <a:rPr lang="es-CO" sz="1300" u="none" strike="noStrike" cap="none">
                          <a:solidFill>
                            <a:schemeClr val="dk1"/>
                          </a:solidFill>
                        </a:rPr>
                        <a:t>109.078</a:t>
                      </a:r>
                      <a:endParaRPr sz="1800" u="none" strike="noStrike" cap="none">
                        <a:solidFill>
                          <a:schemeClr val="dk1"/>
                        </a:solidFill>
                      </a:endParaRPr>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2052" name="Google Shape;2052;p47"/>
          <p:cNvSpPr txBox="1"/>
          <p:nvPr/>
        </p:nvSpPr>
        <p:spPr>
          <a:xfrm>
            <a:off x="4703550" y="5429600"/>
            <a:ext cx="1313100" cy="34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Usuarios alcantarillado</a:t>
            </a:r>
            <a:endParaRPr sz="1050" b="0" i="0" u="none" strike="noStrike" cap="none">
              <a:solidFill>
                <a:srgbClr val="242853"/>
              </a:solidFill>
              <a:latin typeface="Verdana"/>
              <a:ea typeface="Verdana"/>
              <a:cs typeface="Verdana"/>
              <a:sym typeface="Verdana"/>
            </a:endParaRPr>
          </a:p>
        </p:txBody>
      </p:sp>
      <p:pic>
        <p:nvPicPr>
          <p:cNvPr id="2053" name="Google Shape;2053;p47"/>
          <p:cNvPicPr preferRelativeResize="0"/>
          <p:nvPr/>
        </p:nvPicPr>
        <p:blipFill rotWithShape="1">
          <a:blip r:embed="rId11">
            <a:alphaModFix/>
          </a:blip>
          <a:srcRect/>
          <a:stretch/>
        </p:blipFill>
        <p:spPr>
          <a:xfrm>
            <a:off x="4351602" y="4834290"/>
            <a:ext cx="394939" cy="369350"/>
          </a:xfrm>
          <a:prstGeom prst="rect">
            <a:avLst/>
          </a:prstGeom>
          <a:noFill/>
          <a:ln>
            <a:noFill/>
          </a:ln>
        </p:spPr>
      </p:pic>
      <p:pic>
        <p:nvPicPr>
          <p:cNvPr id="2054" name="Google Shape;2054;p47"/>
          <p:cNvPicPr preferRelativeResize="0"/>
          <p:nvPr/>
        </p:nvPicPr>
        <p:blipFill rotWithShape="1">
          <a:blip r:embed="rId12">
            <a:alphaModFix/>
          </a:blip>
          <a:srcRect/>
          <a:stretch/>
        </p:blipFill>
        <p:spPr>
          <a:xfrm>
            <a:off x="4351598" y="5503877"/>
            <a:ext cx="323200" cy="318597"/>
          </a:xfrm>
          <a:prstGeom prst="rect">
            <a:avLst/>
          </a:prstGeom>
          <a:noFill/>
          <a:ln>
            <a:noFill/>
          </a:ln>
        </p:spPr>
      </p:pic>
      <p:sp>
        <p:nvSpPr>
          <p:cNvPr id="2055" name="Google Shape;2055;p47"/>
          <p:cNvSpPr txBox="1"/>
          <p:nvPr/>
        </p:nvSpPr>
        <p:spPr>
          <a:xfrm>
            <a:off x="8811380" y="4708180"/>
            <a:ext cx="2738400" cy="2001000"/>
          </a:xfrm>
          <a:prstGeom prst="rect">
            <a:avLst/>
          </a:prstGeom>
          <a:noFill/>
          <a:ln>
            <a:noFill/>
          </a:ln>
        </p:spPr>
        <p:txBody>
          <a:bodyPr spcFirstLastPara="1" wrap="square" lIns="91425" tIns="45700" rIns="91425" bIns="45700" anchor="t" anchorCtr="0">
            <a:spAutoFit/>
          </a:bodyPr>
          <a:lstStyle/>
          <a:p>
            <a:pPr marL="0" marR="0" lvl="0" indent="7938" algn="l" rtl="0">
              <a:lnSpc>
                <a:spcPct val="100000"/>
              </a:lnSpc>
              <a:spcBef>
                <a:spcPts val="0"/>
              </a:spcBef>
              <a:spcAft>
                <a:spcPts val="0"/>
              </a:spcAft>
              <a:buClr>
                <a:srgbClr val="000000"/>
              </a:buClr>
              <a:buSzPts val="1400"/>
              <a:buFont typeface="Arial"/>
              <a:buNone/>
            </a:pPr>
            <a:r>
              <a:rPr lang="es-CO" sz="1400" b="1" i="1" u="none" strike="noStrike" cap="none">
                <a:solidFill>
                  <a:srgbClr val="2181C1"/>
                </a:solidFill>
                <a:latin typeface="Verdana"/>
                <a:ea typeface="Verdana"/>
                <a:cs typeface="Verdana"/>
                <a:sym typeface="Verdana"/>
              </a:rPr>
              <a:t>Total de personal</a:t>
            </a:r>
            <a:r>
              <a:rPr lang="es-CO" sz="1400" b="1" i="1" u="none" strike="noStrike" cap="none">
                <a:solidFill>
                  <a:srgbClr val="242853"/>
                </a:solidFill>
                <a:latin typeface="Verdana"/>
                <a:ea typeface="Verdana"/>
                <a:cs typeface="Verdana"/>
                <a:sym typeface="Verdana"/>
              </a:rPr>
              <a:t> 228</a:t>
            </a:r>
            <a:endParaRPr sz="1500" b="1" i="0" u="none" strike="noStrike" cap="none">
              <a:solidFill>
                <a:srgbClr val="FF0000"/>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endParaRPr sz="1500" b="1" i="0"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r>
              <a:rPr lang="es-CO" sz="1500" b="1" i="0" u="none" strike="noStrike" cap="none">
                <a:solidFill>
                  <a:srgbClr val="242853"/>
                </a:solidFill>
                <a:latin typeface="Verdana"/>
                <a:ea typeface="Verdana"/>
                <a:cs typeface="Verdana"/>
                <a:sym typeface="Verdana"/>
              </a:rPr>
              <a:t>Sindicatos:</a:t>
            </a:r>
            <a:r>
              <a:rPr lang="es-CO" sz="1400" b="1" i="1" u="none" strike="noStrike" cap="none">
                <a:solidFill>
                  <a:srgbClr val="242853"/>
                </a:solidFill>
                <a:latin typeface="Verdana"/>
                <a:ea typeface="Verdana"/>
                <a:cs typeface="Verdana"/>
                <a:sym typeface="Verdana"/>
              </a:rPr>
              <a:t> 4</a:t>
            </a:r>
            <a:endParaRPr sz="1400" b="0" i="0" u="none" strike="noStrike" cap="none">
              <a:solidFill>
                <a:srgbClr val="000000"/>
              </a:solidFill>
              <a:latin typeface="Arial"/>
              <a:ea typeface="Arial"/>
              <a:cs typeface="Arial"/>
              <a:sym typeface="Arial"/>
            </a:endParaRPr>
          </a:p>
          <a:p>
            <a:pPr marL="0" marR="0" lvl="0" indent="7938"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Sintraemsdes </a:t>
            </a:r>
            <a:endParaRPr sz="1300" b="0" i="1"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UTISA </a:t>
            </a:r>
            <a:endParaRPr sz="1300" b="0" i="1" u="none" strike="noStrike" cap="none">
              <a:solidFill>
                <a:srgbClr val="242853"/>
              </a:solidFill>
              <a:latin typeface="Verdana"/>
              <a:ea typeface="Verdana"/>
              <a:cs typeface="Verdana"/>
              <a:sym typeface="Verdana"/>
            </a:endParaRPr>
          </a:p>
          <a:p>
            <a:pPr marL="0" marR="0" lvl="0" indent="7936"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Sintratriple A </a:t>
            </a:r>
            <a:endParaRPr sz="1300" b="0" i="1" u="none" strike="noStrike" cap="none">
              <a:solidFill>
                <a:srgbClr val="242853"/>
              </a:solidFill>
              <a:latin typeface="Verdana"/>
              <a:ea typeface="Verdana"/>
              <a:cs typeface="Verdana"/>
              <a:sym typeface="Verdana"/>
            </a:endParaRPr>
          </a:p>
          <a:p>
            <a:pPr marL="0" marR="0" lvl="0" indent="7936" algn="l" rtl="0">
              <a:lnSpc>
                <a:spcPct val="100000"/>
              </a:lnSpc>
              <a:spcBef>
                <a:spcPts val="0"/>
              </a:spcBef>
              <a:spcAft>
                <a:spcPts val="0"/>
              </a:spcAft>
              <a:buClr>
                <a:srgbClr val="000000"/>
              </a:buClr>
              <a:buSzPts val="1300"/>
              <a:buFont typeface="Arial"/>
              <a:buNone/>
            </a:pPr>
            <a:r>
              <a:rPr lang="es-CO" sz="1300" b="0" i="1" u="none" strike="noStrike" cap="none">
                <a:solidFill>
                  <a:srgbClr val="242853"/>
                </a:solidFill>
                <a:latin typeface="Verdana"/>
                <a:ea typeface="Verdana"/>
                <a:cs typeface="Verdana"/>
                <a:sym typeface="Verdana"/>
              </a:rPr>
              <a:t>Sintraemdupar</a:t>
            </a:r>
            <a:endParaRPr sz="1300" b="0" i="1"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300"/>
              <a:buFont typeface="Arial"/>
              <a:buNone/>
            </a:pPr>
            <a:endParaRPr sz="1300" b="0" i="1"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500"/>
              <a:buFont typeface="Arial"/>
              <a:buNone/>
            </a:pPr>
            <a:r>
              <a:rPr lang="es-CO" sz="1500" b="1" i="0" u="none" strike="noStrike" cap="none">
                <a:solidFill>
                  <a:srgbClr val="2181C1"/>
                </a:solidFill>
                <a:latin typeface="Verdana"/>
                <a:ea typeface="Verdana"/>
                <a:cs typeface="Verdana"/>
                <a:sym typeface="Verdana"/>
              </a:rPr>
              <a:t> </a:t>
            </a:r>
            <a:endParaRPr sz="1500" b="1" i="0" u="none" strike="noStrike" cap="none">
              <a:solidFill>
                <a:srgbClr val="2181C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
          <p:cNvSpPr/>
          <p:nvPr/>
        </p:nvSpPr>
        <p:spPr>
          <a:xfrm>
            <a:off x="5902878" y="1590151"/>
            <a:ext cx="2390080" cy="1368926"/>
          </a:xfrm>
          <a:prstGeom prst="roundRect">
            <a:avLst>
              <a:gd name="adj" fmla="val 69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PLAN DE ACCIÓN PARA LA SUPERACIÓN DE LAS CAUSALES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CO" sz="900" b="0" i="0" u="none" strike="noStrike" cap="none">
                <a:solidFill>
                  <a:srgbClr val="2181C1"/>
                </a:solidFill>
                <a:latin typeface="Verdana"/>
                <a:ea typeface="Verdana"/>
                <a:cs typeface="Verdana"/>
                <a:sym typeface="Verdana"/>
              </a:rPr>
              <a:t>(AGENTE ESPECIAL, CON APOYO DE LA SSPD)</a:t>
            </a:r>
            <a:endParaRPr sz="900" b="0" i="0" u="none" strike="noStrike" cap="none">
              <a:solidFill>
                <a:srgbClr val="2181C1"/>
              </a:solidFill>
              <a:latin typeface="Verdana"/>
              <a:ea typeface="Verdana"/>
              <a:cs typeface="Verdana"/>
              <a:sym typeface="Verdana"/>
            </a:endParaRPr>
          </a:p>
        </p:txBody>
      </p:sp>
      <p:sp>
        <p:nvSpPr>
          <p:cNvPr id="342" name="Google Shape;342;p6"/>
          <p:cNvSpPr/>
          <p:nvPr/>
        </p:nvSpPr>
        <p:spPr>
          <a:xfrm>
            <a:off x="8402602" y="1590151"/>
            <a:ext cx="1373697" cy="1368926"/>
          </a:xfrm>
          <a:prstGeom prst="roundRect">
            <a:avLst>
              <a:gd name="adj" fmla="val 69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EJECUCIÓN DEL PLAN DE ACCIÓN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CO" sz="900" b="0" i="0" u="none" strike="noStrike" cap="none">
                <a:solidFill>
                  <a:srgbClr val="2181C1"/>
                </a:solidFill>
                <a:latin typeface="Verdana"/>
                <a:ea typeface="Verdana"/>
                <a:cs typeface="Verdana"/>
                <a:sym typeface="Verdana"/>
              </a:rPr>
              <a:t>(AGENTE ESPECIAL)</a:t>
            </a:r>
            <a:endParaRPr sz="1400" b="0" i="0" u="none" strike="noStrike" cap="none">
              <a:solidFill>
                <a:srgbClr val="000000"/>
              </a:solidFill>
              <a:latin typeface="Arial"/>
              <a:ea typeface="Arial"/>
              <a:cs typeface="Arial"/>
              <a:sym typeface="Arial"/>
            </a:endParaRPr>
          </a:p>
        </p:txBody>
      </p:sp>
      <p:sp>
        <p:nvSpPr>
          <p:cNvPr id="343" name="Google Shape;343;p6"/>
          <p:cNvSpPr/>
          <p:nvPr/>
        </p:nvSpPr>
        <p:spPr>
          <a:xfrm>
            <a:off x="9902153" y="1590151"/>
            <a:ext cx="1902208" cy="1368926"/>
          </a:xfrm>
          <a:prstGeom prst="roundRect">
            <a:avLst>
              <a:gd name="adj" fmla="val 69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LEVANTAMIENTO DE LA TOMA DE POSESIÓN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CO" sz="900" b="0" i="0" u="none" strike="noStrike" cap="none">
                <a:solidFill>
                  <a:srgbClr val="2181C1"/>
                </a:solidFill>
                <a:latin typeface="Verdana"/>
                <a:ea typeface="Verdana"/>
                <a:cs typeface="Verdana"/>
                <a:sym typeface="Verdana"/>
              </a:rPr>
              <a:t>(SSPD)</a:t>
            </a:r>
            <a:endParaRPr sz="1400" b="0" i="0" u="none" strike="noStrike" cap="none">
              <a:solidFill>
                <a:srgbClr val="000000"/>
              </a:solidFill>
              <a:latin typeface="Arial"/>
              <a:ea typeface="Arial"/>
              <a:cs typeface="Arial"/>
              <a:sym typeface="Arial"/>
            </a:endParaRPr>
          </a:p>
        </p:txBody>
      </p:sp>
      <p:sp>
        <p:nvSpPr>
          <p:cNvPr id="344" name="Google Shape;344;p6"/>
          <p:cNvSpPr/>
          <p:nvPr/>
        </p:nvSpPr>
        <p:spPr>
          <a:xfrm>
            <a:off x="986720" y="4526571"/>
            <a:ext cx="2145777" cy="999707"/>
          </a:xfrm>
          <a:prstGeom prst="roundRect">
            <a:avLst>
              <a:gd name="adj" fmla="val 166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66375" tIns="66375" rIns="66375" bIns="663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242853"/>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INICIA SEGUIMIENTO A LA GESTIÓN DE AGENTES ESPECIALES Y LIQUIDADORES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181C1"/>
                </a:solidFill>
                <a:latin typeface="Verdana"/>
                <a:ea typeface="Verdana"/>
                <a:cs typeface="Verdana"/>
                <a:sym typeface="Verdana"/>
              </a:rPr>
              <a:t>(DEIL)</a:t>
            </a:r>
            <a:endParaRPr sz="1400" b="0" i="0" u="none" strike="noStrike" cap="none">
              <a:solidFill>
                <a:srgbClr val="000000"/>
              </a:solidFill>
              <a:latin typeface="Arial"/>
              <a:ea typeface="Arial"/>
              <a:cs typeface="Arial"/>
              <a:sym typeface="Arial"/>
            </a:endParaRPr>
          </a:p>
        </p:txBody>
      </p:sp>
      <p:sp>
        <p:nvSpPr>
          <p:cNvPr id="345" name="Google Shape;345;p6"/>
          <p:cNvSpPr/>
          <p:nvPr/>
        </p:nvSpPr>
        <p:spPr>
          <a:xfrm>
            <a:off x="5848056" y="1438614"/>
            <a:ext cx="6035714" cy="237392"/>
          </a:xfrm>
          <a:prstGeom prst="roundRect">
            <a:avLst>
              <a:gd name="adj" fmla="val 16667"/>
            </a:avLst>
          </a:prstGeom>
          <a:solidFill>
            <a:srgbClr val="242853"/>
          </a:solidFill>
          <a:ln w="222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CO" sz="1200" b="1" i="1" u="none" strike="noStrike" cap="none">
                <a:solidFill>
                  <a:srgbClr val="F2F2F2"/>
                </a:solidFill>
                <a:latin typeface="Verdana"/>
                <a:ea typeface="Verdana"/>
                <a:cs typeface="Verdana"/>
                <a:sym typeface="Verdana"/>
              </a:rPr>
              <a:t>Administración</a:t>
            </a:r>
            <a:endParaRPr sz="1400" b="0" i="0" u="none" strike="noStrike" cap="none">
              <a:solidFill>
                <a:srgbClr val="000000"/>
              </a:solidFill>
              <a:latin typeface="Arial"/>
              <a:ea typeface="Arial"/>
              <a:cs typeface="Arial"/>
              <a:sym typeface="Arial"/>
            </a:endParaRPr>
          </a:p>
        </p:txBody>
      </p:sp>
      <p:sp>
        <p:nvSpPr>
          <p:cNvPr id="346" name="Google Shape;346;p6"/>
          <p:cNvSpPr/>
          <p:nvPr/>
        </p:nvSpPr>
        <p:spPr>
          <a:xfrm>
            <a:off x="5902878" y="3301184"/>
            <a:ext cx="2390080" cy="1368926"/>
          </a:xfrm>
          <a:prstGeom prst="roundRect">
            <a:avLst>
              <a:gd name="adj" fmla="val 69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ESQUEMA DE SOLUCIÓN EMPRESARIAL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CO" sz="900" b="0" i="0" u="none" strike="noStrike" cap="none">
                <a:solidFill>
                  <a:srgbClr val="2181C1"/>
                </a:solidFill>
                <a:latin typeface="Verdana"/>
                <a:ea typeface="Verdana"/>
                <a:cs typeface="Verdana"/>
                <a:sym typeface="Verdana"/>
              </a:rPr>
              <a:t>(AGENTE ESPECIAL CON EL LIDERAZGO Y COORDINACIÓN DE LA SSPD)</a:t>
            </a:r>
            <a:endParaRPr sz="1400" b="0" i="0" u="none" strike="noStrike" cap="none">
              <a:solidFill>
                <a:srgbClr val="000000"/>
              </a:solidFill>
              <a:latin typeface="Arial"/>
              <a:ea typeface="Arial"/>
              <a:cs typeface="Arial"/>
              <a:sym typeface="Arial"/>
            </a:endParaRPr>
          </a:p>
        </p:txBody>
      </p:sp>
      <p:sp>
        <p:nvSpPr>
          <p:cNvPr id="347" name="Google Shape;347;p6"/>
          <p:cNvSpPr/>
          <p:nvPr/>
        </p:nvSpPr>
        <p:spPr>
          <a:xfrm>
            <a:off x="8402602" y="3301184"/>
            <a:ext cx="1373697" cy="1368926"/>
          </a:xfrm>
          <a:prstGeom prst="roundRect">
            <a:avLst>
              <a:gd name="adj" fmla="val 69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EJECUCIÓN DEL ESQUEMA DE SOLUCIÓN EMPRESARIAL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CO" sz="900" b="0" i="0" u="none" strike="noStrike" cap="none">
                <a:solidFill>
                  <a:srgbClr val="2181C1"/>
                </a:solidFill>
                <a:latin typeface="Verdana"/>
                <a:ea typeface="Verdana"/>
                <a:cs typeface="Verdana"/>
                <a:sym typeface="Verdana"/>
              </a:rPr>
              <a:t>(AGENTE ESPECIAL)</a:t>
            </a:r>
            <a:endParaRPr sz="1400" b="0" i="0" u="none" strike="noStrike" cap="none">
              <a:solidFill>
                <a:srgbClr val="000000"/>
              </a:solidFill>
              <a:latin typeface="Arial"/>
              <a:ea typeface="Arial"/>
              <a:cs typeface="Arial"/>
              <a:sym typeface="Arial"/>
            </a:endParaRPr>
          </a:p>
        </p:txBody>
      </p:sp>
      <p:sp>
        <p:nvSpPr>
          <p:cNvPr id="348" name="Google Shape;348;p6"/>
          <p:cNvSpPr/>
          <p:nvPr/>
        </p:nvSpPr>
        <p:spPr>
          <a:xfrm>
            <a:off x="9902153" y="3301184"/>
            <a:ext cx="1902208" cy="1368926"/>
          </a:xfrm>
          <a:prstGeom prst="roundRect">
            <a:avLst>
              <a:gd name="adj" fmla="val 69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LEVANTAMIENTO TOMA DE POSESIÓN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CO" sz="900" b="0" i="0" u="none" strike="noStrike" cap="none">
                <a:solidFill>
                  <a:srgbClr val="2181C1"/>
                </a:solidFill>
                <a:latin typeface="Verdana"/>
                <a:ea typeface="Verdana"/>
                <a:cs typeface="Verdana"/>
                <a:sym typeface="Verdana"/>
              </a:rPr>
              <a:t>(SSPD)</a:t>
            </a:r>
            <a:endParaRPr sz="900" b="0" i="0" u="none" strike="noStrike" cap="none">
              <a:solidFill>
                <a:srgbClr val="2181C1"/>
              </a:solidFill>
              <a:latin typeface="Verdana"/>
              <a:ea typeface="Verdana"/>
              <a:cs typeface="Verdana"/>
              <a:sym typeface="Verdana"/>
            </a:endParaRPr>
          </a:p>
        </p:txBody>
      </p:sp>
      <p:sp>
        <p:nvSpPr>
          <p:cNvPr id="349" name="Google Shape;349;p6"/>
          <p:cNvSpPr/>
          <p:nvPr/>
        </p:nvSpPr>
        <p:spPr>
          <a:xfrm>
            <a:off x="5848056" y="3149647"/>
            <a:ext cx="6035714" cy="237392"/>
          </a:xfrm>
          <a:prstGeom prst="roundRect">
            <a:avLst>
              <a:gd name="adj" fmla="val 16667"/>
            </a:avLst>
          </a:prstGeom>
          <a:solidFill>
            <a:srgbClr val="242853"/>
          </a:solidFill>
          <a:ln w="222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CO" sz="1200" b="1" i="1" u="none" strike="noStrike" cap="none">
                <a:solidFill>
                  <a:srgbClr val="F2F2F2"/>
                </a:solidFill>
                <a:latin typeface="Verdana"/>
                <a:ea typeface="Verdana"/>
                <a:cs typeface="Verdana"/>
                <a:sym typeface="Verdana"/>
              </a:rPr>
              <a:t>Con fines liquidatorios – etapa de administración temporal</a:t>
            </a:r>
            <a:endParaRPr sz="1200" b="1" i="1" u="none" strike="noStrike" cap="none">
              <a:solidFill>
                <a:srgbClr val="F2F2F2"/>
              </a:solidFill>
              <a:latin typeface="Verdana"/>
              <a:ea typeface="Verdana"/>
              <a:cs typeface="Verdana"/>
              <a:sym typeface="Verdana"/>
            </a:endParaRPr>
          </a:p>
        </p:txBody>
      </p:sp>
      <p:sp>
        <p:nvSpPr>
          <p:cNvPr id="350" name="Google Shape;350;p6"/>
          <p:cNvSpPr/>
          <p:nvPr/>
        </p:nvSpPr>
        <p:spPr>
          <a:xfrm>
            <a:off x="5902878" y="4998432"/>
            <a:ext cx="2390080" cy="1368926"/>
          </a:xfrm>
          <a:prstGeom prst="roundRect">
            <a:avLst>
              <a:gd name="adj" fmla="val 69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ESQUEMA DE CIERRE DEL PROCESO LIQUIDATORIO</a:t>
            </a:r>
            <a:endParaRPr sz="1000" b="1" i="0" u="none" strike="noStrike" cap="none">
              <a:solidFill>
                <a:srgbClr val="242853"/>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900"/>
              <a:buFont typeface="Arial"/>
              <a:buNone/>
            </a:pPr>
            <a:r>
              <a:rPr lang="es-CO" sz="900" b="0" i="0" u="none" strike="noStrike" cap="none">
                <a:solidFill>
                  <a:srgbClr val="2181C1"/>
                </a:solidFill>
                <a:latin typeface="Verdana"/>
                <a:ea typeface="Verdana"/>
                <a:cs typeface="Verdana"/>
                <a:sym typeface="Verdana"/>
              </a:rPr>
              <a:t>(LIQUIDADOR CON EL LIDERAZGO Y COORDINACIÓN DE LA SSPD)</a:t>
            </a:r>
            <a:endParaRPr sz="1400" b="0" i="0" u="none" strike="noStrike" cap="none">
              <a:solidFill>
                <a:srgbClr val="000000"/>
              </a:solidFill>
              <a:latin typeface="Arial"/>
              <a:ea typeface="Arial"/>
              <a:cs typeface="Arial"/>
              <a:sym typeface="Arial"/>
            </a:endParaRPr>
          </a:p>
        </p:txBody>
      </p:sp>
      <p:sp>
        <p:nvSpPr>
          <p:cNvPr id="351" name="Google Shape;351;p6"/>
          <p:cNvSpPr/>
          <p:nvPr/>
        </p:nvSpPr>
        <p:spPr>
          <a:xfrm>
            <a:off x="8402602" y="4998432"/>
            <a:ext cx="1373697" cy="1368926"/>
          </a:xfrm>
          <a:prstGeom prst="roundRect">
            <a:avLst>
              <a:gd name="adj" fmla="val 69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EJECUCIÓN DEL ESQUEMA DE CIERRE DEL PROCESO LIQUIDATORIO</a:t>
            </a:r>
            <a:endParaRPr sz="1000" b="1" i="0" u="none" strike="noStrike" cap="none">
              <a:solidFill>
                <a:srgbClr val="242853"/>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900"/>
              <a:buFont typeface="Arial"/>
              <a:buNone/>
            </a:pPr>
            <a:r>
              <a:rPr lang="es-CO" sz="900" b="0" i="0" u="none" strike="noStrike" cap="none">
                <a:solidFill>
                  <a:srgbClr val="2181C1"/>
                </a:solidFill>
                <a:latin typeface="Verdana"/>
                <a:ea typeface="Verdana"/>
                <a:cs typeface="Verdana"/>
                <a:sym typeface="Verdana"/>
              </a:rPr>
              <a:t>(LIQUIDADOR)</a:t>
            </a:r>
            <a:endParaRPr sz="1400" b="0" i="0" u="none" strike="noStrike" cap="none">
              <a:solidFill>
                <a:srgbClr val="000000"/>
              </a:solidFill>
              <a:latin typeface="Arial"/>
              <a:ea typeface="Arial"/>
              <a:cs typeface="Arial"/>
              <a:sym typeface="Arial"/>
            </a:endParaRPr>
          </a:p>
        </p:txBody>
      </p:sp>
      <p:sp>
        <p:nvSpPr>
          <p:cNvPr id="352" name="Google Shape;352;p6"/>
          <p:cNvSpPr/>
          <p:nvPr/>
        </p:nvSpPr>
        <p:spPr>
          <a:xfrm>
            <a:off x="9902153" y="4998432"/>
            <a:ext cx="1902208" cy="1368926"/>
          </a:xfrm>
          <a:prstGeom prst="roundRect">
            <a:avLst>
              <a:gd name="adj" fmla="val 6967"/>
            </a:avLst>
          </a:prstGeom>
          <a:solidFill>
            <a:srgbClr val="F2F2F2"/>
          </a:solidFill>
          <a:ln w="1905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CIERRE DEL PROCESO LIQUIDATORIO Y TERMINACIÓN DE LA EXISTENCIA LEGAL DE LA ESP</a:t>
            </a:r>
            <a:endParaRPr sz="1000" b="1" i="0" u="none" strike="noStrike" cap="none">
              <a:solidFill>
                <a:srgbClr val="242853"/>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900"/>
              <a:buFont typeface="Arial"/>
              <a:buNone/>
            </a:pPr>
            <a:r>
              <a:rPr lang="es-CO" sz="900" b="0" i="0" u="none" strike="noStrike" cap="none">
                <a:solidFill>
                  <a:srgbClr val="2181C1"/>
                </a:solidFill>
                <a:latin typeface="Verdana"/>
                <a:ea typeface="Verdana"/>
                <a:cs typeface="Verdana"/>
                <a:sym typeface="Verdana"/>
              </a:rPr>
              <a:t>(LIQUIDADOR)</a:t>
            </a:r>
            <a:endParaRPr sz="900" b="0" i="0" u="none" strike="noStrike" cap="none">
              <a:solidFill>
                <a:srgbClr val="2181C1"/>
              </a:solidFill>
              <a:latin typeface="Verdana"/>
              <a:ea typeface="Verdana"/>
              <a:cs typeface="Verdana"/>
              <a:sym typeface="Verdana"/>
            </a:endParaRPr>
          </a:p>
        </p:txBody>
      </p:sp>
      <p:sp>
        <p:nvSpPr>
          <p:cNvPr id="353" name="Google Shape;353;p6"/>
          <p:cNvSpPr/>
          <p:nvPr/>
        </p:nvSpPr>
        <p:spPr>
          <a:xfrm>
            <a:off x="5848056" y="4846895"/>
            <a:ext cx="6035714" cy="237392"/>
          </a:xfrm>
          <a:prstGeom prst="roundRect">
            <a:avLst>
              <a:gd name="adj" fmla="val 16667"/>
            </a:avLst>
          </a:prstGeom>
          <a:solidFill>
            <a:srgbClr val="242853"/>
          </a:solidFill>
          <a:ln w="222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CO" sz="1200" b="1" i="1" u="none" strike="noStrike" cap="none">
                <a:solidFill>
                  <a:srgbClr val="F2F2F2"/>
                </a:solidFill>
                <a:latin typeface="Verdana"/>
                <a:ea typeface="Verdana"/>
                <a:cs typeface="Verdana"/>
                <a:sym typeface="Verdana"/>
              </a:rPr>
              <a:t>Liquidación</a:t>
            </a:r>
            <a:endParaRPr sz="1400" b="0" i="0" u="none" strike="noStrike" cap="none">
              <a:solidFill>
                <a:srgbClr val="000000"/>
              </a:solidFill>
              <a:latin typeface="Arial"/>
              <a:ea typeface="Arial"/>
              <a:cs typeface="Arial"/>
              <a:sym typeface="Arial"/>
            </a:endParaRPr>
          </a:p>
        </p:txBody>
      </p:sp>
      <p:sp>
        <p:nvSpPr>
          <p:cNvPr id="354" name="Google Shape;354;p6"/>
          <p:cNvSpPr/>
          <p:nvPr/>
        </p:nvSpPr>
        <p:spPr>
          <a:xfrm>
            <a:off x="8282799" y="2072083"/>
            <a:ext cx="206806"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55" name="Google Shape;355;p6"/>
          <p:cNvSpPr/>
          <p:nvPr/>
        </p:nvSpPr>
        <p:spPr>
          <a:xfrm>
            <a:off x="9776299" y="2072083"/>
            <a:ext cx="206806"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56" name="Google Shape;356;p6"/>
          <p:cNvSpPr/>
          <p:nvPr/>
        </p:nvSpPr>
        <p:spPr>
          <a:xfrm>
            <a:off x="8282799" y="3786537"/>
            <a:ext cx="206806"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57" name="Google Shape;357;p6"/>
          <p:cNvSpPr/>
          <p:nvPr/>
        </p:nvSpPr>
        <p:spPr>
          <a:xfrm>
            <a:off x="9776299" y="3786537"/>
            <a:ext cx="206806"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58" name="Google Shape;358;p6"/>
          <p:cNvSpPr/>
          <p:nvPr/>
        </p:nvSpPr>
        <p:spPr>
          <a:xfrm>
            <a:off x="8282799" y="5474587"/>
            <a:ext cx="206806"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59" name="Google Shape;359;p6"/>
          <p:cNvSpPr/>
          <p:nvPr/>
        </p:nvSpPr>
        <p:spPr>
          <a:xfrm>
            <a:off x="9776299" y="5474587"/>
            <a:ext cx="206806"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60" name="Google Shape;36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5</a:t>
            </a:fld>
            <a:endParaRPr/>
          </a:p>
        </p:txBody>
      </p:sp>
      <p:sp>
        <p:nvSpPr>
          <p:cNvPr id="361" name="Google Shape;361;p6"/>
          <p:cNvSpPr/>
          <p:nvPr/>
        </p:nvSpPr>
        <p:spPr>
          <a:xfrm>
            <a:off x="705760" y="551227"/>
            <a:ext cx="2600334" cy="748393"/>
          </a:xfrm>
          <a:prstGeom prst="roundRect">
            <a:avLst>
              <a:gd name="adj" fmla="val 16667"/>
            </a:avLst>
          </a:prstGeom>
          <a:solidFill>
            <a:schemeClr val="lt1"/>
          </a:solidFill>
          <a:ln w="28575" cap="flat" cmpd="sng">
            <a:solidFill>
              <a:srgbClr val="242853"/>
            </a:solidFill>
            <a:prstDash val="solid"/>
            <a:miter lim="800000"/>
            <a:headEnd type="none" w="sm" len="sm"/>
            <a:tailEnd type="none" w="sm" len="sm"/>
          </a:ln>
        </p:spPr>
        <p:txBody>
          <a:bodyPr spcFirstLastPara="1" wrap="square" lIns="68175" tIns="68175" rIns="68175" bIns="681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SOLICITUD DE EVALUACIÓN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s-CO" sz="1000" b="0" i="0" u="none" strike="noStrike" cap="none">
                <a:solidFill>
                  <a:srgbClr val="2181C1"/>
                </a:solidFill>
                <a:latin typeface="Verdana"/>
                <a:ea typeface="Verdana"/>
                <a:cs typeface="Verdana"/>
                <a:sym typeface="Verdana"/>
              </a:rPr>
              <a:t>(DIRECCIONES TÉCNICAS DE GESTIÓN)</a:t>
            </a:r>
            <a:endParaRPr sz="1400" b="0" i="0" u="none" strike="noStrike" cap="none">
              <a:solidFill>
                <a:srgbClr val="000000"/>
              </a:solidFill>
              <a:latin typeface="Arial"/>
              <a:ea typeface="Arial"/>
              <a:cs typeface="Arial"/>
              <a:sym typeface="Arial"/>
            </a:endParaRPr>
          </a:p>
        </p:txBody>
      </p:sp>
      <p:sp>
        <p:nvSpPr>
          <p:cNvPr id="362" name="Google Shape;362;p6"/>
          <p:cNvSpPr/>
          <p:nvPr/>
        </p:nvSpPr>
        <p:spPr>
          <a:xfrm>
            <a:off x="705760" y="1552231"/>
            <a:ext cx="2599857" cy="748393"/>
          </a:xfrm>
          <a:prstGeom prst="roundRect">
            <a:avLst>
              <a:gd name="adj" fmla="val 16667"/>
            </a:avLst>
          </a:prstGeom>
          <a:solidFill>
            <a:schemeClr val="lt1"/>
          </a:solidFill>
          <a:ln w="28575" cap="flat" cmpd="sng">
            <a:solidFill>
              <a:srgbClr val="242853"/>
            </a:solidFill>
            <a:prstDash val="solid"/>
            <a:miter lim="800000"/>
            <a:headEnd type="none" w="sm" len="sm"/>
            <a:tailEnd type="none" w="sm" len="sm"/>
          </a:ln>
        </p:spPr>
        <p:txBody>
          <a:bodyPr spcFirstLastPara="1" wrap="square" lIns="66375" tIns="66375" rIns="66375" bIns="663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ESTUDIO DE TOMA DE POSESIÓN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s-CO" sz="1000" b="0" i="0" u="none" strike="noStrike" cap="none">
                <a:solidFill>
                  <a:srgbClr val="2181C1"/>
                </a:solidFill>
                <a:latin typeface="Verdana"/>
                <a:ea typeface="Verdana"/>
                <a:cs typeface="Verdana"/>
                <a:sym typeface="Verdana"/>
              </a:rPr>
              <a:t>(SUPERINTENDENTE / DELEGADAS / </a:t>
            </a:r>
            <a:r>
              <a:rPr lang="es-CO" sz="1000" b="1" i="0" u="none" strike="noStrike" cap="none">
                <a:solidFill>
                  <a:srgbClr val="2181C1"/>
                </a:solidFill>
                <a:latin typeface="Verdana"/>
                <a:ea typeface="Verdana"/>
                <a:cs typeface="Verdana"/>
                <a:sym typeface="Verdana"/>
              </a:rPr>
              <a:t>DEIL)</a:t>
            </a:r>
            <a:endParaRPr sz="1400" b="0" i="0" u="none" strike="noStrike" cap="none">
              <a:solidFill>
                <a:srgbClr val="000000"/>
              </a:solidFill>
              <a:latin typeface="Arial"/>
              <a:ea typeface="Arial"/>
              <a:cs typeface="Arial"/>
              <a:sym typeface="Arial"/>
            </a:endParaRPr>
          </a:p>
        </p:txBody>
      </p:sp>
      <p:sp>
        <p:nvSpPr>
          <p:cNvPr id="363" name="Google Shape;363;p6"/>
          <p:cNvSpPr/>
          <p:nvPr/>
        </p:nvSpPr>
        <p:spPr>
          <a:xfrm>
            <a:off x="705759" y="2552551"/>
            <a:ext cx="2599857" cy="748393"/>
          </a:xfrm>
          <a:prstGeom prst="roundRect">
            <a:avLst>
              <a:gd name="adj" fmla="val 16667"/>
            </a:avLst>
          </a:prstGeom>
          <a:solidFill>
            <a:schemeClr val="lt1"/>
          </a:solidFill>
          <a:ln w="28575" cap="flat" cmpd="sng">
            <a:solidFill>
              <a:srgbClr val="242853"/>
            </a:solidFill>
            <a:prstDash val="solid"/>
            <a:miter lim="800000"/>
            <a:headEnd type="none" w="sm" len="sm"/>
            <a:tailEnd type="none" w="sm" len="sm"/>
          </a:ln>
        </p:spPr>
        <p:txBody>
          <a:bodyPr spcFirstLastPara="1" wrap="square" lIns="66375" tIns="66375" rIns="66375" bIns="663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ORDEN DE TOMA DE POSESIÓN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s-CO" sz="1000" b="0" i="0" u="none" strike="noStrike" cap="none">
                <a:solidFill>
                  <a:srgbClr val="2181C1"/>
                </a:solidFill>
                <a:latin typeface="Verdana"/>
                <a:ea typeface="Verdana"/>
                <a:cs typeface="Verdana"/>
                <a:sym typeface="Verdana"/>
              </a:rPr>
              <a:t>(SUPERINTENDENTE) </a:t>
            </a:r>
            <a:endParaRPr sz="1400" b="0" i="0" u="none" strike="noStrike" cap="none">
              <a:solidFill>
                <a:srgbClr val="000000"/>
              </a:solidFill>
              <a:latin typeface="Arial"/>
              <a:ea typeface="Arial"/>
              <a:cs typeface="Arial"/>
              <a:sym typeface="Arial"/>
            </a:endParaRPr>
          </a:p>
        </p:txBody>
      </p:sp>
      <p:sp>
        <p:nvSpPr>
          <p:cNvPr id="364" name="Google Shape;364;p6"/>
          <p:cNvSpPr/>
          <p:nvPr/>
        </p:nvSpPr>
        <p:spPr>
          <a:xfrm rot="-5400000">
            <a:off x="3128360" y="3828869"/>
            <a:ext cx="3434944" cy="149225"/>
          </a:xfrm>
          <a:prstGeom prst="rect">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65" name="Google Shape;365;p6"/>
          <p:cNvSpPr/>
          <p:nvPr/>
        </p:nvSpPr>
        <p:spPr>
          <a:xfrm>
            <a:off x="4771216" y="2077657"/>
            <a:ext cx="1234730"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66" name="Google Shape;366;p6"/>
          <p:cNvSpPr/>
          <p:nvPr/>
        </p:nvSpPr>
        <p:spPr>
          <a:xfrm>
            <a:off x="4771216" y="3787269"/>
            <a:ext cx="1234730"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67" name="Google Shape;367;p6"/>
          <p:cNvSpPr/>
          <p:nvPr/>
        </p:nvSpPr>
        <p:spPr>
          <a:xfrm>
            <a:off x="4771216" y="5472985"/>
            <a:ext cx="1234730"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68" name="Google Shape;368;p6"/>
          <p:cNvSpPr/>
          <p:nvPr/>
        </p:nvSpPr>
        <p:spPr>
          <a:xfrm>
            <a:off x="3494683" y="3257441"/>
            <a:ext cx="2051248" cy="1359594"/>
          </a:xfrm>
          <a:prstGeom prst="roundRect">
            <a:avLst>
              <a:gd name="adj" fmla="val 16667"/>
            </a:avLst>
          </a:prstGeom>
          <a:solidFill>
            <a:schemeClr val="lt1"/>
          </a:solidFill>
          <a:ln w="28575" cap="flat" cmpd="sng">
            <a:solidFill>
              <a:srgbClr val="242853"/>
            </a:solidFill>
            <a:prstDash val="solid"/>
            <a:miter lim="800000"/>
            <a:headEnd type="none" w="sm" len="sm"/>
            <a:tailEnd type="none" w="sm" len="sm"/>
          </a:ln>
        </p:spPr>
        <p:txBody>
          <a:bodyPr spcFirstLastPara="1" wrap="square" lIns="66375" tIns="66375" rIns="66375" bIns="663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DEFINICIÓN DE LA MODALIDAD DE TOMA DE POSESIÓN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s-CO" sz="800" b="0" i="0" u="none" strike="noStrike" cap="none">
                <a:solidFill>
                  <a:srgbClr val="2181C1"/>
                </a:solidFill>
                <a:latin typeface="Verdana"/>
                <a:ea typeface="Verdana"/>
                <a:cs typeface="Verdana"/>
                <a:sym typeface="Verdana"/>
              </a:rPr>
              <a:t>(SUPERINTENDENTE - RECOMENDACIÓN DE LA </a:t>
            </a:r>
            <a:r>
              <a:rPr lang="es-CO" sz="800" b="1" i="0" u="none" strike="noStrike" cap="none">
                <a:solidFill>
                  <a:srgbClr val="2181C1"/>
                </a:solidFill>
                <a:latin typeface="Verdana"/>
                <a:ea typeface="Verdana"/>
                <a:cs typeface="Verdana"/>
                <a:sym typeface="Verdana"/>
              </a:rPr>
              <a:t>DEIL)</a:t>
            </a:r>
            <a:endParaRPr sz="800" b="1" i="0" u="none" strike="noStrike" cap="none">
              <a:solidFill>
                <a:srgbClr val="2181C1"/>
              </a:solidFill>
              <a:latin typeface="Verdana"/>
              <a:ea typeface="Verdana"/>
              <a:cs typeface="Verdana"/>
              <a:sym typeface="Verdana"/>
            </a:endParaRPr>
          </a:p>
        </p:txBody>
      </p:sp>
      <p:sp>
        <p:nvSpPr>
          <p:cNvPr id="369" name="Google Shape;369;p6"/>
          <p:cNvSpPr/>
          <p:nvPr/>
        </p:nvSpPr>
        <p:spPr>
          <a:xfrm rot="5400000">
            <a:off x="1810762" y="1351844"/>
            <a:ext cx="389849" cy="272106"/>
          </a:xfrm>
          <a:prstGeom prst="rightArrow">
            <a:avLst>
              <a:gd name="adj1" fmla="val 55425"/>
              <a:gd name="adj2" fmla="val 5217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70" name="Google Shape;370;p6"/>
          <p:cNvSpPr/>
          <p:nvPr/>
        </p:nvSpPr>
        <p:spPr>
          <a:xfrm rot="5400000">
            <a:off x="1810762" y="2353853"/>
            <a:ext cx="389849" cy="272106"/>
          </a:xfrm>
          <a:prstGeom prst="rightArrow">
            <a:avLst>
              <a:gd name="adj1" fmla="val 55425"/>
              <a:gd name="adj2" fmla="val 5217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71" name="Google Shape;371;p6"/>
          <p:cNvSpPr/>
          <p:nvPr/>
        </p:nvSpPr>
        <p:spPr>
          <a:xfrm>
            <a:off x="705759" y="3553555"/>
            <a:ext cx="2599857" cy="748393"/>
          </a:xfrm>
          <a:prstGeom prst="roundRect">
            <a:avLst>
              <a:gd name="adj" fmla="val 16667"/>
            </a:avLst>
          </a:prstGeom>
          <a:solidFill>
            <a:schemeClr val="lt1"/>
          </a:solidFill>
          <a:ln w="28575" cap="flat" cmpd="sng">
            <a:solidFill>
              <a:srgbClr val="242853"/>
            </a:solidFill>
            <a:prstDash val="solid"/>
            <a:miter lim="800000"/>
            <a:headEnd type="none" w="sm" len="sm"/>
            <a:tailEnd type="none" w="sm" len="sm"/>
          </a:ln>
        </p:spPr>
        <p:txBody>
          <a:bodyPr spcFirstLastPara="1" wrap="square" lIns="66375" tIns="66375" rIns="66375" bIns="663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42853"/>
                </a:solidFill>
                <a:latin typeface="Verdana"/>
                <a:ea typeface="Verdana"/>
                <a:cs typeface="Verdana"/>
                <a:sym typeface="Verdana"/>
              </a:rPr>
              <a:t>EJECUCIÓN ORDEN DE TOMA DE POSESIÓN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s-CO" sz="1000" b="1" i="0" u="none" strike="noStrike" cap="none">
                <a:solidFill>
                  <a:srgbClr val="2181C1"/>
                </a:solidFill>
                <a:latin typeface="Verdana"/>
                <a:ea typeface="Verdana"/>
                <a:cs typeface="Verdana"/>
                <a:sym typeface="Verdana"/>
              </a:rPr>
              <a:t>(DEIL)</a:t>
            </a:r>
            <a:endParaRPr sz="1400" b="0" i="0" u="none" strike="noStrike" cap="none">
              <a:solidFill>
                <a:srgbClr val="000000"/>
              </a:solidFill>
              <a:latin typeface="Arial"/>
              <a:ea typeface="Arial"/>
              <a:cs typeface="Arial"/>
              <a:sym typeface="Arial"/>
            </a:endParaRPr>
          </a:p>
        </p:txBody>
      </p:sp>
      <p:sp>
        <p:nvSpPr>
          <p:cNvPr id="372" name="Google Shape;372;p6"/>
          <p:cNvSpPr/>
          <p:nvPr/>
        </p:nvSpPr>
        <p:spPr>
          <a:xfrm rot="5400000">
            <a:off x="1810762" y="3355862"/>
            <a:ext cx="389849" cy="272106"/>
          </a:xfrm>
          <a:prstGeom prst="rightArrow">
            <a:avLst>
              <a:gd name="adj1" fmla="val 55425"/>
              <a:gd name="adj2" fmla="val 5217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73" name="Google Shape;373;p6"/>
          <p:cNvSpPr/>
          <p:nvPr/>
        </p:nvSpPr>
        <p:spPr>
          <a:xfrm>
            <a:off x="3305616" y="3810151"/>
            <a:ext cx="291023" cy="272106"/>
          </a:xfrm>
          <a:prstGeom prst="rightArrow">
            <a:avLst>
              <a:gd name="adj1" fmla="val 55425"/>
              <a:gd name="adj2" fmla="val 41613"/>
            </a:avLst>
          </a:prstGeom>
          <a:solidFill>
            <a:srgbClr val="2181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374" name="Google Shape;374;p6"/>
          <p:cNvPicPr preferRelativeResize="0"/>
          <p:nvPr/>
        </p:nvPicPr>
        <p:blipFill rotWithShape="1">
          <a:blip r:embed="rId3">
            <a:alphaModFix/>
          </a:blip>
          <a:srcRect/>
          <a:stretch/>
        </p:blipFill>
        <p:spPr>
          <a:xfrm>
            <a:off x="1869633" y="4279932"/>
            <a:ext cx="268247" cy="39017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8"/>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50</a:t>
            </a:fld>
            <a:endParaRPr/>
          </a:p>
        </p:txBody>
      </p:sp>
      <p:sp>
        <p:nvSpPr>
          <p:cNvPr id="2061" name="Google Shape;2061;p48"/>
          <p:cNvSpPr/>
          <p:nvPr/>
        </p:nvSpPr>
        <p:spPr>
          <a:xfrm>
            <a:off x="507000" y="1940974"/>
            <a:ext cx="4297077" cy="945171"/>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just" rtl="0">
              <a:lnSpc>
                <a:spcPct val="90000"/>
              </a:lnSpc>
              <a:spcBef>
                <a:spcPts val="0"/>
              </a:spcBef>
              <a:spcAft>
                <a:spcPts val="0"/>
              </a:spcAft>
              <a:buClr>
                <a:srgbClr val="2181C1"/>
              </a:buClr>
              <a:buSzPts val="1300"/>
              <a:buFont typeface="Verdana"/>
              <a:buNone/>
            </a:pPr>
            <a:r>
              <a:rPr lang="es-CO" sz="1300" b="1" i="0" u="none" strike="noStrike" cap="none">
                <a:solidFill>
                  <a:srgbClr val="2181C1"/>
                </a:solidFill>
                <a:latin typeface="Verdana"/>
                <a:ea typeface="Verdana"/>
                <a:cs typeface="Verdana"/>
                <a:sym typeface="Verdana"/>
              </a:rPr>
              <a:t>Deficiencias e incumplimiento de indicadores </a:t>
            </a:r>
            <a:r>
              <a:rPr lang="es-CO" sz="1300" b="0" i="0" u="none" strike="noStrike" cap="none">
                <a:solidFill>
                  <a:srgbClr val="242853"/>
                </a:solidFill>
                <a:latin typeface="Verdana"/>
                <a:ea typeface="Verdana"/>
                <a:cs typeface="Verdana"/>
                <a:sym typeface="Verdana"/>
              </a:rPr>
              <a:t>el Índice de Riesgo de Calidad de Agua (IRCA) superiores al </a:t>
            </a:r>
            <a:r>
              <a:rPr lang="es-CO" sz="1300" b="1" i="0" u="none" strike="noStrike" cap="none">
                <a:solidFill>
                  <a:srgbClr val="242853"/>
                </a:solidFill>
                <a:latin typeface="Verdana"/>
                <a:ea typeface="Verdana"/>
                <a:cs typeface="Verdana"/>
                <a:sym typeface="Verdana"/>
              </a:rPr>
              <a:t>5%</a:t>
            </a:r>
            <a:r>
              <a:rPr lang="es-CO" sz="1300" b="0" i="0" u="none" strike="noStrike" cap="none">
                <a:solidFill>
                  <a:srgbClr val="242853"/>
                </a:solidFill>
                <a:latin typeface="Verdana"/>
                <a:ea typeface="Verdana"/>
                <a:cs typeface="Verdana"/>
                <a:sym typeface="Verdana"/>
              </a:rPr>
              <a:t>, el Índice de Pérdidas por Usuario Facturado (IPUF) </a:t>
            </a:r>
            <a:r>
              <a:rPr lang="es-CO" sz="1300" b="1" i="0" u="none" strike="noStrike" cap="none">
                <a:solidFill>
                  <a:srgbClr val="242853"/>
                </a:solidFill>
                <a:latin typeface="Verdana"/>
                <a:ea typeface="Verdana"/>
                <a:cs typeface="Verdana"/>
                <a:sym typeface="Verdana"/>
              </a:rPr>
              <a:t>20.81   </a:t>
            </a:r>
            <a:r>
              <a:rPr lang="es-CO" sz="1300" b="0" i="0" u="none" strike="noStrike" cap="none">
                <a:solidFill>
                  <a:srgbClr val="242853"/>
                </a:solidFill>
                <a:latin typeface="Verdana"/>
                <a:ea typeface="Verdana"/>
                <a:cs typeface="Verdana"/>
                <a:sym typeface="Verdana"/>
              </a:rPr>
              <a:t>m3/suscriptor/mes</a:t>
            </a:r>
            <a:r>
              <a:rPr lang="es-CO" sz="1300" b="1" i="0" u="none" strike="noStrike" cap="none">
                <a:solidFill>
                  <a:srgbClr val="242853"/>
                </a:solidFill>
                <a:latin typeface="Verdana"/>
                <a:ea typeface="Verdana"/>
                <a:cs typeface="Verdana"/>
                <a:sym typeface="Verdana"/>
              </a:rPr>
              <a:t> </a:t>
            </a:r>
            <a:r>
              <a:rPr lang="es-CO" sz="1300" b="0" i="0" u="none" strike="noStrike" cap="none">
                <a:solidFill>
                  <a:srgbClr val="242853"/>
                </a:solidFill>
                <a:latin typeface="Verdana"/>
                <a:ea typeface="Verdana"/>
                <a:cs typeface="Verdana"/>
                <a:sym typeface="Verdana"/>
              </a:rPr>
              <a:t>, entre otros.</a:t>
            </a:r>
            <a:endParaRPr sz="1300" b="0" i="0" u="none" strike="noStrike" cap="none">
              <a:solidFill>
                <a:srgbClr val="242853"/>
              </a:solidFill>
              <a:latin typeface="Verdana"/>
              <a:ea typeface="Verdana"/>
              <a:cs typeface="Verdana"/>
              <a:sym typeface="Verdana"/>
            </a:endParaRPr>
          </a:p>
          <a:p>
            <a:pPr marL="0" marR="0" lvl="0" indent="0" algn="just" rtl="0">
              <a:lnSpc>
                <a:spcPct val="90000"/>
              </a:lnSpc>
              <a:spcBef>
                <a:spcPts val="0"/>
              </a:spcBef>
              <a:spcAft>
                <a:spcPts val="0"/>
              </a:spcAft>
              <a:buClr>
                <a:srgbClr val="2181C1"/>
              </a:buClr>
              <a:buSzPts val="1300"/>
              <a:buFont typeface="Verdana"/>
              <a:buNone/>
            </a:pPr>
            <a:endParaRPr sz="1300" b="0" i="0" u="none" strike="noStrike" cap="none">
              <a:solidFill>
                <a:srgbClr val="242853"/>
              </a:solidFill>
              <a:latin typeface="Verdana"/>
              <a:ea typeface="Verdana"/>
              <a:cs typeface="Verdana"/>
              <a:sym typeface="Verdana"/>
            </a:endParaRPr>
          </a:p>
        </p:txBody>
      </p:sp>
      <p:sp>
        <p:nvSpPr>
          <p:cNvPr id="2062" name="Google Shape;2062;p48"/>
          <p:cNvSpPr/>
          <p:nvPr/>
        </p:nvSpPr>
        <p:spPr>
          <a:xfrm>
            <a:off x="507005" y="2782904"/>
            <a:ext cx="4300475" cy="703753"/>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just" rtl="0">
              <a:lnSpc>
                <a:spcPct val="100000"/>
              </a:lnSpc>
              <a:spcBef>
                <a:spcPts val="0"/>
              </a:spcBef>
              <a:spcAft>
                <a:spcPts val="0"/>
              </a:spcAft>
              <a:buClr>
                <a:srgbClr val="242853"/>
              </a:buClr>
              <a:buSzPts val="1300"/>
              <a:buFont typeface="Verdana"/>
              <a:buNone/>
            </a:pPr>
            <a:r>
              <a:rPr lang="es-CO" sz="1300" b="1" i="0" u="none" strike="noStrike" cap="none">
                <a:solidFill>
                  <a:srgbClr val="2181C1"/>
                </a:solidFill>
                <a:latin typeface="Verdana"/>
                <a:ea typeface="Verdana"/>
                <a:cs typeface="Verdana"/>
                <a:sym typeface="Verdana"/>
              </a:rPr>
              <a:t>La cobertura de micromedición</a:t>
            </a:r>
            <a:r>
              <a:rPr lang="es-CO" sz="1300" b="0" i="0" u="none" strike="noStrike" cap="none">
                <a:solidFill>
                  <a:srgbClr val="242853"/>
                </a:solidFill>
                <a:latin typeface="Verdana"/>
                <a:ea typeface="Verdana"/>
                <a:cs typeface="Verdana"/>
                <a:sym typeface="Verdana"/>
              </a:rPr>
              <a:t> se estimó en 65,51 % y 66,0 % para los años 2015 y 2016</a:t>
            </a:r>
            <a:endParaRPr sz="1300" b="1" i="0" u="none" strike="noStrike" cap="none">
              <a:solidFill>
                <a:srgbClr val="2181C1"/>
              </a:solidFill>
              <a:latin typeface="Verdana"/>
              <a:ea typeface="Verdana"/>
              <a:cs typeface="Verdana"/>
              <a:sym typeface="Verdana"/>
            </a:endParaRPr>
          </a:p>
        </p:txBody>
      </p:sp>
      <p:sp>
        <p:nvSpPr>
          <p:cNvPr id="2063" name="Google Shape;2063;p48"/>
          <p:cNvSpPr/>
          <p:nvPr/>
        </p:nvSpPr>
        <p:spPr>
          <a:xfrm>
            <a:off x="505757" y="3817482"/>
            <a:ext cx="4301393" cy="528321"/>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just" rtl="0">
              <a:lnSpc>
                <a:spcPct val="90000"/>
              </a:lnSpc>
              <a:spcBef>
                <a:spcPts val="0"/>
              </a:spcBef>
              <a:spcAft>
                <a:spcPts val="0"/>
              </a:spcAft>
              <a:buClr>
                <a:srgbClr val="2181C1"/>
              </a:buClr>
              <a:buSzPts val="1300"/>
              <a:buFont typeface="Verdana"/>
              <a:buNone/>
            </a:pPr>
            <a:r>
              <a:rPr lang="es-CO" sz="1300" b="1" i="0" u="none" strike="noStrike" cap="none">
                <a:solidFill>
                  <a:srgbClr val="2181C1"/>
                </a:solidFill>
                <a:latin typeface="Verdana"/>
                <a:ea typeface="Verdana"/>
                <a:cs typeface="Verdana"/>
                <a:sym typeface="Verdana"/>
              </a:rPr>
              <a:t>Problemas de liquidez </a:t>
            </a:r>
            <a:r>
              <a:rPr lang="es-CO" sz="1300" b="0" i="0" u="none" strike="noStrike" cap="none">
                <a:solidFill>
                  <a:srgbClr val="242853"/>
                </a:solidFill>
                <a:latin typeface="Verdana"/>
                <a:ea typeface="Verdana"/>
                <a:cs typeface="Verdana"/>
                <a:sym typeface="Verdana"/>
              </a:rPr>
              <a:t>de la compañía aumentaron.</a:t>
            </a:r>
            <a:endParaRPr sz="1300" b="0" i="0" u="none" strike="noStrike" cap="none">
              <a:solidFill>
                <a:srgbClr val="242853"/>
              </a:solidFill>
              <a:latin typeface="Verdana"/>
              <a:ea typeface="Verdana"/>
              <a:cs typeface="Verdana"/>
              <a:sym typeface="Verdana"/>
            </a:endParaRPr>
          </a:p>
        </p:txBody>
      </p:sp>
      <p:sp>
        <p:nvSpPr>
          <p:cNvPr id="2064" name="Google Shape;2064;p48"/>
          <p:cNvSpPr/>
          <p:nvPr/>
        </p:nvSpPr>
        <p:spPr>
          <a:xfrm>
            <a:off x="507006" y="4582641"/>
            <a:ext cx="4300474" cy="840442"/>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just" rtl="0">
              <a:lnSpc>
                <a:spcPct val="90000"/>
              </a:lnSpc>
              <a:spcBef>
                <a:spcPts val="0"/>
              </a:spcBef>
              <a:spcAft>
                <a:spcPts val="0"/>
              </a:spcAft>
              <a:buClr>
                <a:srgbClr val="2181C1"/>
              </a:buClr>
              <a:buSzPts val="1300"/>
              <a:buFont typeface="Verdana"/>
              <a:buNone/>
            </a:pPr>
            <a:r>
              <a:rPr lang="es-CO" sz="1300" b="1" i="0" u="none" strike="noStrike" cap="none">
                <a:solidFill>
                  <a:srgbClr val="2181C1"/>
                </a:solidFill>
                <a:latin typeface="Verdana"/>
                <a:ea typeface="Verdana"/>
                <a:cs typeface="Verdana"/>
                <a:sym typeface="Verdana"/>
              </a:rPr>
              <a:t>No se ejecutaban las inversiones incluidas en el POIR, </a:t>
            </a:r>
            <a:r>
              <a:rPr lang="es-CO" sz="1300" b="0" i="0" u="none" strike="noStrike" cap="none">
                <a:solidFill>
                  <a:srgbClr val="242853"/>
                </a:solidFill>
                <a:latin typeface="Verdana"/>
                <a:ea typeface="Verdana"/>
                <a:cs typeface="Verdana"/>
                <a:sym typeface="Verdana"/>
              </a:rPr>
              <a:t>pues la ESP usaba dichos recaudos para cubrir los costos de operación y gastos de administración.</a:t>
            </a:r>
            <a:endParaRPr sz="1300" b="0" i="0" u="none" strike="noStrike" cap="none">
              <a:solidFill>
                <a:srgbClr val="242853"/>
              </a:solidFill>
              <a:latin typeface="Verdana"/>
              <a:ea typeface="Verdana"/>
              <a:cs typeface="Verdana"/>
              <a:sym typeface="Verdana"/>
            </a:endParaRPr>
          </a:p>
        </p:txBody>
      </p:sp>
      <p:sp>
        <p:nvSpPr>
          <p:cNvPr id="2065" name="Google Shape;2065;p48"/>
          <p:cNvSpPr/>
          <p:nvPr/>
        </p:nvSpPr>
        <p:spPr>
          <a:xfrm>
            <a:off x="476368" y="5504107"/>
            <a:ext cx="4323008" cy="534386"/>
          </a:xfrm>
          <a:custGeom>
            <a:avLst/>
            <a:gdLst/>
            <a:ahLst/>
            <a:cxnLst/>
            <a:rect l="l" t="t" r="r" b="b"/>
            <a:pathLst>
              <a:path w="4286361" h="656369" extrusionOk="0">
                <a:moveTo>
                  <a:pt x="0" y="109397"/>
                </a:moveTo>
                <a:cubicBezTo>
                  <a:pt x="0" y="48979"/>
                  <a:pt x="48979" y="0"/>
                  <a:pt x="109397" y="0"/>
                </a:cubicBezTo>
                <a:lnTo>
                  <a:pt x="4176964" y="0"/>
                </a:lnTo>
                <a:cubicBezTo>
                  <a:pt x="4237382" y="0"/>
                  <a:pt x="4286361" y="48979"/>
                  <a:pt x="4286361" y="109397"/>
                </a:cubicBezTo>
                <a:lnTo>
                  <a:pt x="4286361" y="546972"/>
                </a:lnTo>
                <a:cubicBezTo>
                  <a:pt x="4286361" y="607390"/>
                  <a:pt x="4237382" y="656369"/>
                  <a:pt x="4176964" y="656369"/>
                </a:cubicBezTo>
                <a:lnTo>
                  <a:pt x="109397" y="656369"/>
                </a:lnTo>
                <a:cubicBezTo>
                  <a:pt x="48979" y="656369"/>
                  <a:pt x="0" y="607390"/>
                  <a:pt x="0" y="546972"/>
                </a:cubicBezTo>
                <a:lnTo>
                  <a:pt x="0" y="109397"/>
                </a:lnTo>
                <a:close/>
              </a:path>
            </a:pathLst>
          </a:custGeom>
          <a:solidFill>
            <a:schemeClr val="lt1"/>
          </a:solidFill>
          <a:ln>
            <a:noFill/>
          </a:ln>
        </p:spPr>
        <p:txBody>
          <a:bodyPr spcFirstLastPara="1" wrap="square" lIns="77750" tIns="77750" rIns="77750" bIns="77750" anchor="ctr" anchorCtr="0">
            <a:noAutofit/>
          </a:bodyPr>
          <a:lstStyle/>
          <a:p>
            <a:pPr marL="0" marR="0" lvl="0" indent="0" algn="just" rtl="0">
              <a:lnSpc>
                <a:spcPct val="90000"/>
              </a:lnSpc>
              <a:spcBef>
                <a:spcPts val="0"/>
              </a:spcBef>
              <a:spcAft>
                <a:spcPts val="0"/>
              </a:spcAft>
              <a:buClr>
                <a:srgbClr val="2181C1"/>
              </a:buClr>
              <a:buSzPts val="1300"/>
              <a:buFont typeface="Verdana"/>
              <a:buNone/>
            </a:pPr>
            <a:r>
              <a:rPr lang="es-CO" sz="1300" b="1" i="0" u="none" strike="noStrike" cap="none">
                <a:solidFill>
                  <a:srgbClr val="2181C1"/>
                </a:solidFill>
                <a:latin typeface="Verdana"/>
                <a:ea typeface="Verdana"/>
                <a:cs typeface="Verdana"/>
                <a:sym typeface="Verdana"/>
              </a:rPr>
              <a:t>Incrementó su cartera morosa </a:t>
            </a:r>
            <a:r>
              <a:rPr lang="es-CO" sz="1300" b="0" i="0" u="none" strike="noStrike" cap="none">
                <a:solidFill>
                  <a:srgbClr val="242853"/>
                </a:solidFill>
                <a:latin typeface="Verdana"/>
                <a:ea typeface="Verdana"/>
                <a:cs typeface="Verdana"/>
                <a:sym typeface="Verdana"/>
              </a:rPr>
              <a:t>de difícil recaudo.</a:t>
            </a:r>
            <a:endParaRPr sz="1300" b="0" i="0" u="none" strike="noStrike" cap="none">
              <a:solidFill>
                <a:srgbClr val="242853"/>
              </a:solidFill>
              <a:latin typeface="Verdana"/>
              <a:ea typeface="Verdana"/>
              <a:cs typeface="Verdana"/>
              <a:sym typeface="Verdana"/>
            </a:endParaRPr>
          </a:p>
        </p:txBody>
      </p:sp>
      <p:grpSp>
        <p:nvGrpSpPr>
          <p:cNvPr id="2066" name="Google Shape;2066;p48"/>
          <p:cNvGrpSpPr/>
          <p:nvPr/>
        </p:nvGrpSpPr>
        <p:grpSpPr>
          <a:xfrm>
            <a:off x="-1009921" y="2284526"/>
            <a:ext cx="1485928" cy="110322"/>
            <a:chOff x="4951168" y="2845399"/>
            <a:chExt cx="1485928" cy="110322"/>
          </a:xfrm>
        </p:grpSpPr>
        <p:cxnSp>
          <p:nvCxnSpPr>
            <p:cNvPr id="2067" name="Google Shape;2067;p48"/>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068" name="Google Shape;2068;p48"/>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069" name="Google Shape;2069;p48"/>
          <p:cNvGrpSpPr/>
          <p:nvPr/>
        </p:nvGrpSpPr>
        <p:grpSpPr>
          <a:xfrm>
            <a:off x="-1009921" y="3079619"/>
            <a:ext cx="1485928" cy="110322"/>
            <a:chOff x="4951168" y="2845399"/>
            <a:chExt cx="1485928" cy="110322"/>
          </a:xfrm>
        </p:grpSpPr>
        <p:cxnSp>
          <p:nvCxnSpPr>
            <p:cNvPr id="2070" name="Google Shape;2070;p48"/>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071" name="Google Shape;2071;p48"/>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072" name="Google Shape;2072;p48"/>
          <p:cNvGrpSpPr/>
          <p:nvPr/>
        </p:nvGrpSpPr>
        <p:grpSpPr>
          <a:xfrm>
            <a:off x="-1065082" y="4026481"/>
            <a:ext cx="1485928" cy="110322"/>
            <a:chOff x="4951168" y="2845399"/>
            <a:chExt cx="1485928" cy="110322"/>
          </a:xfrm>
        </p:grpSpPr>
        <p:cxnSp>
          <p:nvCxnSpPr>
            <p:cNvPr id="2073" name="Google Shape;2073;p48"/>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074" name="Google Shape;2074;p48"/>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075" name="Google Shape;2075;p48"/>
          <p:cNvGrpSpPr/>
          <p:nvPr/>
        </p:nvGrpSpPr>
        <p:grpSpPr>
          <a:xfrm>
            <a:off x="-1065082" y="4947701"/>
            <a:ext cx="1485928" cy="110322"/>
            <a:chOff x="4951168" y="2845399"/>
            <a:chExt cx="1485928" cy="110322"/>
          </a:xfrm>
        </p:grpSpPr>
        <p:cxnSp>
          <p:nvCxnSpPr>
            <p:cNvPr id="2076" name="Google Shape;2076;p48"/>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077" name="Google Shape;2077;p48"/>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078" name="Google Shape;2078;p48"/>
          <p:cNvGrpSpPr/>
          <p:nvPr/>
        </p:nvGrpSpPr>
        <p:grpSpPr>
          <a:xfrm>
            <a:off x="-1065082" y="5716139"/>
            <a:ext cx="1485928" cy="110322"/>
            <a:chOff x="4951168" y="2845399"/>
            <a:chExt cx="1485928" cy="110322"/>
          </a:xfrm>
        </p:grpSpPr>
        <p:cxnSp>
          <p:nvCxnSpPr>
            <p:cNvPr id="2079" name="Google Shape;2079;p48"/>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080" name="Google Shape;2080;p48"/>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081" name="Google Shape;2081;p48"/>
          <p:cNvSpPr/>
          <p:nvPr/>
        </p:nvSpPr>
        <p:spPr>
          <a:xfrm>
            <a:off x="5638582" y="2862365"/>
            <a:ext cx="6103554" cy="544830"/>
          </a:xfrm>
          <a:prstGeom prst="roundRect">
            <a:avLst>
              <a:gd name="adj" fmla="val 16667"/>
            </a:avLst>
          </a:prstGeom>
          <a:solidFill>
            <a:srgbClr val="F2F2F2"/>
          </a:solidFill>
          <a:ln w="28575" cap="flat" cmpd="sng">
            <a:solidFill>
              <a:srgbClr val="1F3864"/>
            </a:solidFill>
            <a:prstDash val="solid"/>
            <a:round/>
            <a:headEnd type="none" w="sm" len="sm"/>
            <a:tailEnd type="none" w="sm" len="sm"/>
          </a:ln>
        </p:spPr>
        <p:txBody>
          <a:bodyPr spcFirstLastPara="1" wrap="square" lIns="91425" tIns="45700" rIns="91425" bIns="45700" anchor="ctr" anchorCtr="0">
            <a:spAutoFit/>
          </a:bodyPr>
          <a:lstStyle/>
          <a:p>
            <a:pPr marL="90487"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242853"/>
              </a:solidFill>
              <a:latin typeface="Verdana"/>
              <a:ea typeface="Verdana"/>
              <a:cs typeface="Verdana"/>
              <a:sym typeface="Verdana"/>
            </a:endParaRPr>
          </a:p>
          <a:p>
            <a:pPr marL="90487" marR="0" lvl="0" indent="0" algn="l" rtl="0">
              <a:lnSpc>
                <a:spcPct val="100000"/>
              </a:lnSpc>
              <a:spcBef>
                <a:spcPts val="0"/>
              </a:spcBef>
              <a:spcAft>
                <a:spcPts val="0"/>
              </a:spcAft>
              <a:buClr>
                <a:srgbClr val="000000"/>
              </a:buClr>
              <a:buSzPts val="1300"/>
              <a:buFont typeface="Arial"/>
              <a:buNone/>
            </a:pPr>
            <a:r>
              <a:rPr lang="es-CO" sz="1300" b="0" i="0" u="none" strike="noStrike" cap="none">
                <a:solidFill>
                  <a:srgbClr val="242853"/>
                </a:solidFill>
                <a:latin typeface="Verdana"/>
                <a:ea typeface="Verdana"/>
                <a:cs typeface="Verdana"/>
                <a:sym typeface="Verdana"/>
              </a:rPr>
              <a:t>Actualmente la </a:t>
            </a:r>
            <a:r>
              <a:rPr lang="es-CO" sz="1300" b="1" i="0" u="none" strike="noStrike" cap="none">
                <a:solidFill>
                  <a:srgbClr val="2181C1"/>
                </a:solidFill>
                <a:latin typeface="Verdana"/>
                <a:ea typeface="Verdana"/>
                <a:cs typeface="Verdana"/>
                <a:sym typeface="Verdana"/>
              </a:rPr>
              <a:t>cobertura de micromedición</a:t>
            </a:r>
            <a:r>
              <a:rPr lang="es-CO" sz="1300" b="0" i="0" u="none" strike="noStrike" cap="none">
                <a:solidFill>
                  <a:srgbClr val="242853"/>
                </a:solidFill>
                <a:latin typeface="Verdana"/>
                <a:ea typeface="Verdana"/>
                <a:cs typeface="Verdana"/>
                <a:sym typeface="Verdana"/>
              </a:rPr>
              <a:t> se estima en 81.75% </a:t>
            </a:r>
            <a:endParaRPr sz="1300" b="1" i="0" u="none" strike="noStrike" cap="none">
              <a:solidFill>
                <a:srgbClr val="2181C1"/>
              </a:solidFill>
              <a:latin typeface="Verdana"/>
              <a:ea typeface="Verdana"/>
              <a:cs typeface="Verdana"/>
              <a:sym typeface="Verdana"/>
            </a:endParaRPr>
          </a:p>
          <a:p>
            <a:pPr marL="90488"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242853"/>
              </a:solidFill>
              <a:latin typeface="Verdana"/>
              <a:ea typeface="Verdana"/>
              <a:cs typeface="Verdana"/>
              <a:sym typeface="Verdana"/>
            </a:endParaRPr>
          </a:p>
        </p:txBody>
      </p:sp>
      <p:sp>
        <p:nvSpPr>
          <p:cNvPr id="2082" name="Google Shape;2082;p48"/>
          <p:cNvSpPr/>
          <p:nvPr/>
        </p:nvSpPr>
        <p:spPr>
          <a:xfrm>
            <a:off x="5638950" y="3792200"/>
            <a:ext cx="6101700" cy="703800"/>
          </a:xfrm>
          <a:prstGeom prst="roundRect">
            <a:avLst>
              <a:gd name="adj" fmla="val 16667"/>
            </a:avLst>
          </a:prstGeom>
          <a:solidFill>
            <a:srgbClr val="F2F2F2"/>
          </a:solidFill>
          <a:ln w="28575" cap="flat" cmpd="sng">
            <a:solidFill>
              <a:srgbClr val="1F3864"/>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1400"/>
              <a:buFont typeface="Arial"/>
              <a:buNone/>
            </a:pPr>
            <a:r>
              <a:rPr lang="es-CO" sz="1300" b="0" i="0" u="none" strike="noStrike" cap="none">
                <a:solidFill>
                  <a:srgbClr val="242853"/>
                </a:solidFill>
                <a:latin typeface="Verdana"/>
                <a:ea typeface="Verdana"/>
                <a:cs typeface="Verdana"/>
                <a:sym typeface="Verdana"/>
              </a:rPr>
              <a:t>El flujo de caja de 2025 muestra un saldo favorable; no obstante, esto no se traduce en una liquidez operativa constante que asegure la suficiencia de recursos en cada vigencia.</a:t>
            </a:r>
            <a:endParaRPr sz="1300" b="0" i="0" u="none" strike="noStrike" cap="none">
              <a:solidFill>
                <a:srgbClr val="242853"/>
              </a:solidFill>
              <a:latin typeface="Verdana"/>
              <a:ea typeface="Verdana"/>
              <a:cs typeface="Verdana"/>
              <a:sym typeface="Verdana"/>
            </a:endParaRPr>
          </a:p>
        </p:txBody>
      </p:sp>
      <p:sp>
        <p:nvSpPr>
          <p:cNvPr id="2083" name="Google Shape;2083;p48"/>
          <p:cNvSpPr txBox="1"/>
          <p:nvPr/>
        </p:nvSpPr>
        <p:spPr>
          <a:xfrm>
            <a:off x="8506618" y="1096050"/>
            <a:ext cx="284934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CO" sz="1600" b="1" i="0" u="none" strike="noStrike" cap="none">
                <a:solidFill>
                  <a:srgbClr val="242853"/>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sp>
        <p:nvSpPr>
          <p:cNvPr id="2084" name="Google Shape;2084;p48"/>
          <p:cNvSpPr/>
          <p:nvPr/>
        </p:nvSpPr>
        <p:spPr>
          <a:xfrm>
            <a:off x="5638950" y="5601054"/>
            <a:ext cx="6101700" cy="526800"/>
          </a:xfrm>
          <a:prstGeom prst="roundRect">
            <a:avLst>
              <a:gd name="adj" fmla="val 16667"/>
            </a:avLst>
          </a:prstGeom>
          <a:solidFill>
            <a:srgbClr val="F2F2F2"/>
          </a:solidFill>
          <a:ln w="28575" cap="flat" cmpd="sng">
            <a:solidFill>
              <a:srgbClr val="1F3864"/>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300" b="0" i="0" u="none" strike="noStrike" cap="none">
                <a:solidFill>
                  <a:srgbClr val="242853"/>
                </a:solidFill>
                <a:latin typeface="Verdana"/>
                <a:ea typeface="Verdana"/>
                <a:cs typeface="Verdana"/>
                <a:sym typeface="Verdana"/>
              </a:rPr>
              <a:t>Continúa el aumento de la cartera de la empresa.</a:t>
            </a:r>
            <a:endParaRPr sz="1300" b="0" i="0" u="none" strike="noStrike" cap="none">
              <a:solidFill>
                <a:srgbClr val="242853"/>
              </a:solidFill>
              <a:latin typeface="Verdana"/>
              <a:ea typeface="Verdana"/>
              <a:cs typeface="Verdana"/>
              <a:sym typeface="Verdana"/>
            </a:endParaRPr>
          </a:p>
        </p:txBody>
      </p:sp>
      <p:sp>
        <p:nvSpPr>
          <p:cNvPr id="2085" name="Google Shape;2085;p48"/>
          <p:cNvSpPr/>
          <p:nvPr/>
        </p:nvSpPr>
        <p:spPr>
          <a:xfrm>
            <a:off x="5638950" y="4841115"/>
            <a:ext cx="6101641" cy="323493"/>
          </a:xfrm>
          <a:prstGeom prst="roundRect">
            <a:avLst>
              <a:gd name="adj" fmla="val 16667"/>
            </a:avLst>
          </a:prstGeom>
          <a:solidFill>
            <a:srgbClr val="F2F2F2"/>
          </a:solidFill>
          <a:ln w="28575" cap="flat" cmpd="sng">
            <a:solidFill>
              <a:srgbClr val="1F3864"/>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300"/>
              <a:buFont typeface="Arial"/>
              <a:buNone/>
            </a:pPr>
            <a:r>
              <a:rPr lang="es-CO" sz="1300" b="0" i="0" u="none" strike="noStrike" cap="none">
                <a:solidFill>
                  <a:srgbClr val="242853"/>
                </a:solidFill>
                <a:latin typeface="Verdana"/>
                <a:ea typeface="Verdana"/>
                <a:cs typeface="Verdana"/>
                <a:sym typeface="Verdana"/>
              </a:rPr>
              <a:t>Se iniciaron las Inversiones en 2025, sin embargo el rezago continúa.</a:t>
            </a:r>
            <a:endParaRPr sz="1300" b="1" i="0" u="none" strike="noStrike" cap="none">
              <a:solidFill>
                <a:srgbClr val="242853"/>
              </a:solidFill>
              <a:latin typeface="Verdana"/>
              <a:ea typeface="Verdana"/>
              <a:cs typeface="Verdana"/>
              <a:sym typeface="Verdana"/>
            </a:endParaRPr>
          </a:p>
        </p:txBody>
      </p:sp>
      <p:grpSp>
        <p:nvGrpSpPr>
          <p:cNvPr id="2086" name="Google Shape;2086;p48"/>
          <p:cNvGrpSpPr/>
          <p:nvPr/>
        </p:nvGrpSpPr>
        <p:grpSpPr>
          <a:xfrm rot="-5400000">
            <a:off x="5204004" y="2871338"/>
            <a:ext cx="526885" cy="526885"/>
            <a:chOff x="5314420" y="3148633"/>
            <a:chExt cx="393960" cy="393960"/>
          </a:xfrm>
        </p:grpSpPr>
        <p:sp>
          <p:nvSpPr>
            <p:cNvPr id="2087" name="Google Shape;2087;p48"/>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088" name="Google Shape;2088;p48"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grpSp>
        <p:nvGrpSpPr>
          <p:cNvPr id="2089" name="Google Shape;2089;p48"/>
          <p:cNvGrpSpPr/>
          <p:nvPr/>
        </p:nvGrpSpPr>
        <p:grpSpPr>
          <a:xfrm rot="10800000">
            <a:off x="5204006" y="5507857"/>
            <a:ext cx="526885" cy="526885"/>
            <a:chOff x="5314420" y="3148633"/>
            <a:chExt cx="393960" cy="393960"/>
          </a:xfrm>
        </p:grpSpPr>
        <p:sp>
          <p:nvSpPr>
            <p:cNvPr id="2090" name="Google Shape;2090;p48"/>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091" name="Google Shape;2091;p48" descr="Thumbs up sign con relleno sólido"/>
            <p:cNvPicPr preferRelativeResize="0"/>
            <p:nvPr/>
          </p:nvPicPr>
          <p:blipFill rotWithShape="1">
            <a:blip r:embed="rId4">
              <a:alphaModFix/>
            </a:blip>
            <a:srcRect/>
            <a:stretch/>
          </p:blipFill>
          <p:spPr>
            <a:xfrm>
              <a:off x="5379484" y="3194492"/>
              <a:ext cx="305311" cy="305311"/>
            </a:xfrm>
            <a:prstGeom prst="rect">
              <a:avLst/>
            </a:prstGeom>
            <a:noFill/>
            <a:ln>
              <a:noFill/>
            </a:ln>
          </p:spPr>
        </p:pic>
      </p:grpSp>
      <p:grpSp>
        <p:nvGrpSpPr>
          <p:cNvPr id="2092" name="Google Shape;2092;p48"/>
          <p:cNvGrpSpPr/>
          <p:nvPr/>
        </p:nvGrpSpPr>
        <p:grpSpPr>
          <a:xfrm rot="10800000">
            <a:off x="5204005" y="4739419"/>
            <a:ext cx="526885" cy="526885"/>
            <a:chOff x="5314420" y="3148633"/>
            <a:chExt cx="393960" cy="393960"/>
          </a:xfrm>
        </p:grpSpPr>
        <p:sp>
          <p:nvSpPr>
            <p:cNvPr id="2093" name="Google Shape;2093;p48"/>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094" name="Google Shape;2094;p48" descr="Thumbs up sign con relleno sólido"/>
            <p:cNvPicPr preferRelativeResize="0"/>
            <p:nvPr/>
          </p:nvPicPr>
          <p:blipFill rotWithShape="1">
            <a:blip r:embed="rId4">
              <a:alphaModFix/>
            </a:blip>
            <a:srcRect/>
            <a:stretch/>
          </p:blipFill>
          <p:spPr>
            <a:xfrm>
              <a:off x="5379484" y="3194492"/>
              <a:ext cx="305311" cy="305311"/>
            </a:xfrm>
            <a:prstGeom prst="rect">
              <a:avLst/>
            </a:prstGeom>
            <a:noFill/>
            <a:ln>
              <a:noFill/>
            </a:ln>
          </p:spPr>
        </p:pic>
      </p:grpSp>
      <p:grpSp>
        <p:nvGrpSpPr>
          <p:cNvPr id="2095" name="Google Shape;2095;p48"/>
          <p:cNvGrpSpPr/>
          <p:nvPr/>
        </p:nvGrpSpPr>
        <p:grpSpPr>
          <a:xfrm rot="10800000">
            <a:off x="5199081" y="3818199"/>
            <a:ext cx="526885" cy="526885"/>
            <a:chOff x="5314420" y="3148633"/>
            <a:chExt cx="393960" cy="393960"/>
          </a:xfrm>
        </p:grpSpPr>
        <p:sp>
          <p:nvSpPr>
            <p:cNvPr id="2096" name="Google Shape;2096;p48"/>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097" name="Google Shape;2097;p48" descr="Thumbs up sign con relleno sólido"/>
            <p:cNvPicPr preferRelativeResize="0"/>
            <p:nvPr/>
          </p:nvPicPr>
          <p:blipFill rotWithShape="1">
            <a:blip r:embed="rId4">
              <a:alphaModFix/>
            </a:blip>
            <a:srcRect/>
            <a:stretch/>
          </p:blipFill>
          <p:spPr>
            <a:xfrm>
              <a:off x="5379484" y="3194492"/>
              <a:ext cx="305311" cy="305311"/>
            </a:xfrm>
            <a:prstGeom prst="rect">
              <a:avLst/>
            </a:prstGeom>
            <a:noFill/>
            <a:ln>
              <a:noFill/>
            </a:ln>
          </p:spPr>
        </p:pic>
      </p:grpSp>
      <p:sp>
        <p:nvSpPr>
          <p:cNvPr id="2098" name="Google Shape;2098;p48"/>
          <p:cNvSpPr/>
          <p:nvPr/>
        </p:nvSpPr>
        <p:spPr>
          <a:xfrm>
            <a:off x="5638950" y="2067275"/>
            <a:ext cx="6101700" cy="619800"/>
          </a:xfrm>
          <a:prstGeom prst="roundRect">
            <a:avLst>
              <a:gd name="adj" fmla="val 16667"/>
            </a:avLst>
          </a:prstGeom>
          <a:solidFill>
            <a:srgbClr val="F2F2F2"/>
          </a:solidFill>
          <a:ln w="28575" cap="flat" cmpd="sng">
            <a:solidFill>
              <a:srgbClr val="1F3864"/>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300" b="0" i="0" u="none" strike="noStrike" cap="none">
                <a:solidFill>
                  <a:srgbClr val="242853"/>
                </a:solidFill>
                <a:latin typeface="Verdana"/>
                <a:ea typeface="Verdana"/>
                <a:cs typeface="Verdana"/>
                <a:sym typeface="Verdana"/>
              </a:rPr>
              <a:t>Se han reportado resultados del IRCA para el mes de noviembre de 2025 menores al </a:t>
            </a:r>
            <a:r>
              <a:rPr lang="es-CO" sz="1300" b="1" i="0" u="none" strike="noStrike" cap="none">
                <a:solidFill>
                  <a:srgbClr val="242853"/>
                </a:solidFill>
                <a:latin typeface="Verdana"/>
                <a:ea typeface="Verdana"/>
                <a:cs typeface="Verdana"/>
                <a:sym typeface="Verdana"/>
              </a:rPr>
              <a:t>5%</a:t>
            </a:r>
            <a:r>
              <a:rPr lang="es-CO" sz="1300" b="0" i="0" u="none" strike="noStrike" cap="none">
                <a:solidFill>
                  <a:srgbClr val="242853"/>
                </a:solidFill>
                <a:latin typeface="Verdana"/>
                <a:ea typeface="Verdana"/>
                <a:cs typeface="Verdana"/>
                <a:sym typeface="Verdana"/>
              </a:rPr>
              <a:t> e IPUF promedio de </a:t>
            </a:r>
            <a:r>
              <a:rPr lang="es-CO" sz="1300" b="1" i="0" u="none" strike="noStrike" cap="none">
                <a:solidFill>
                  <a:srgbClr val="242853"/>
                </a:solidFill>
                <a:latin typeface="Verdana"/>
                <a:ea typeface="Verdana"/>
                <a:cs typeface="Verdana"/>
                <a:sym typeface="Verdana"/>
              </a:rPr>
              <a:t>16.89m3/suscriptor/mes</a:t>
            </a:r>
            <a:r>
              <a:rPr lang="es-CO" sz="1300" b="0" i="0" u="none" strike="noStrike" cap="none">
                <a:solidFill>
                  <a:srgbClr val="242853"/>
                </a:solidFill>
                <a:latin typeface="Verdana"/>
                <a:ea typeface="Verdana"/>
                <a:cs typeface="Verdana"/>
                <a:sym typeface="Verdana"/>
              </a:rPr>
              <a:t>, para el año 2025.</a:t>
            </a:r>
            <a:endParaRPr sz="1400" b="0" i="0" u="none" strike="noStrike" cap="none">
              <a:solidFill>
                <a:srgbClr val="000000"/>
              </a:solidFill>
              <a:latin typeface="Verdana"/>
              <a:ea typeface="Verdana"/>
              <a:cs typeface="Verdana"/>
              <a:sym typeface="Verdana"/>
            </a:endParaRPr>
          </a:p>
        </p:txBody>
      </p:sp>
      <p:grpSp>
        <p:nvGrpSpPr>
          <p:cNvPr id="2099" name="Google Shape;2099;p48"/>
          <p:cNvGrpSpPr/>
          <p:nvPr/>
        </p:nvGrpSpPr>
        <p:grpSpPr>
          <a:xfrm rot="-5400000">
            <a:off x="5199081" y="2076245"/>
            <a:ext cx="526885" cy="526885"/>
            <a:chOff x="5314420" y="3148633"/>
            <a:chExt cx="393960" cy="393960"/>
          </a:xfrm>
        </p:grpSpPr>
        <p:sp>
          <p:nvSpPr>
            <p:cNvPr id="2100" name="Google Shape;2100;p48"/>
            <p:cNvSpPr/>
            <p:nvPr/>
          </p:nvSpPr>
          <p:spPr>
            <a:xfrm>
              <a:off x="5314420" y="3148633"/>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101" name="Google Shape;2101;p48" descr="Thumbs up sign con relleno sólido"/>
            <p:cNvPicPr preferRelativeResize="0"/>
            <p:nvPr/>
          </p:nvPicPr>
          <p:blipFill rotWithShape="1">
            <a:blip r:embed="rId3">
              <a:alphaModFix/>
            </a:blip>
            <a:srcRect/>
            <a:stretch/>
          </p:blipFill>
          <p:spPr>
            <a:xfrm>
              <a:off x="5379484" y="3194492"/>
              <a:ext cx="305311" cy="305311"/>
            </a:xfrm>
            <a:prstGeom prst="rect">
              <a:avLst/>
            </a:prstGeom>
            <a:noFill/>
            <a:ln>
              <a:noFill/>
            </a:ln>
          </p:spPr>
        </p:pic>
      </p:grpSp>
      <p:sp>
        <p:nvSpPr>
          <p:cNvPr id="2102" name="Google Shape;2102;p48"/>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EMDUPAR S.A. ESP</a:t>
            </a:r>
            <a:endParaRPr sz="1000" b="1" i="1" u="none" strike="noStrike" cap="none">
              <a:solidFill>
                <a:srgbClr val="A5A5A5"/>
              </a:solidFill>
              <a:latin typeface="Verdana"/>
              <a:ea typeface="Verdana"/>
              <a:cs typeface="Verdana"/>
              <a:sym typeface="Verdana"/>
            </a:endParaRPr>
          </a:p>
        </p:txBody>
      </p:sp>
      <p:sp>
        <p:nvSpPr>
          <p:cNvPr id="2103" name="Google Shape;2103;p48"/>
          <p:cNvSpPr/>
          <p:nvPr/>
        </p:nvSpPr>
        <p:spPr>
          <a:xfrm rot="10800000" flipH="1">
            <a:off x="7282275" y="887850"/>
            <a:ext cx="4807200" cy="5406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104" name="Google Shape;2104;p48"/>
          <p:cNvSpPr/>
          <p:nvPr/>
        </p:nvSpPr>
        <p:spPr>
          <a:xfrm rot="10800000" flipH="1">
            <a:off x="-84750" y="556774"/>
            <a:ext cx="4755300" cy="94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105" name="Google Shape;2105;p48"/>
          <p:cNvSpPr txBox="1"/>
          <p:nvPr/>
        </p:nvSpPr>
        <p:spPr>
          <a:xfrm>
            <a:off x="862997" y="655940"/>
            <a:ext cx="3475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000" b="1" i="1" u="none" strike="noStrike" cap="none">
                <a:solidFill>
                  <a:srgbClr val="242853"/>
                </a:solidFill>
                <a:latin typeface="Verdana"/>
                <a:ea typeface="Verdana"/>
                <a:cs typeface="Verdana"/>
                <a:sym typeface="Verdana"/>
              </a:rPr>
              <a:t>RESOLUCION SSPD 20231000173785 DEL 2 DE MARZO DE 2023</a:t>
            </a:r>
            <a:endParaRPr sz="1000" b="1"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s-CO" sz="1000" b="1" i="1" u="none" strike="noStrike" cap="none">
                <a:solidFill>
                  <a:srgbClr val="242853"/>
                </a:solidFill>
                <a:latin typeface="Verdana"/>
                <a:ea typeface="Verdana"/>
                <a:cs typeface="Verdana"/>
                <a:sym typeface="Verdana"/>
              </a:rPr>
              <a:t>Causales de Intervención</a:t>
            </a:r>
            <a:endParaRPr sz="1000" b="0" i="0" u="none" strike="noStrike" cap="none">
              <a:solidFill>
                <a:srgbClr val="000000"/>
              </a:solidFill>
              <a:latin typeface="Arial"/>
              <a:ea typeface="Arial"/>
              <a:cs typeface="Arial"/>
              <a:sym typeface="Arial"/>
            </a:endParaRPr>
          </a:p>
        </p:txBody>
      </p:sp>
      <p:sp>
        <p:nvSpPr>
          <p:cNvPr id="2106" name="Google Shape;2106;p48"/>
          <p:cNvSpPr txBox="1"/>
          <p:nvPr/>
        </p:nvSpPr>
        <p:spPr>
          <a:xfrm>
            <a:off x="8261168" y="1026572"/>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FF0000"/>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grpSp>
        <p:nvGrpSpPr>
          <p:cNvPr id="2107" name="Google Shape;2107;p48"/>
          <p:cNvGrpSpPr/>
          <p:nvPr/>
        </p:nvGrpSpPr>
        <p:grpSpPr>
          <a:xfrm>
            <a:off x="157900" y="1490220"/>
            <a:ext cx="360000" cy="360000"/>
            <a:chOff x="5452811" y="305543"/>
            <a:chExt cx="360000" cy="360000"/>
          </a:xfrm>
        </p:grpSpPr>
        <p:sp>
          <p:nvSpPr>
            <p:cNvPr id="2108" name="Google Shape;2108;p48"/>
            <p:cNvSpPr/>
            <p:nvPr/>
          </p:nvSpPr>
          <p:spPr>
            <a:xfrm>
              <a:off x="5452811" y="305543"/>
              <a:ext cx="360000" cy="36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109" name="Google Shape;2109;p48"/>
            <p:cNvSpPr/>
            <p:nvPr/>
          </p:nvSpPr>
          <p:spPr>
            <a:xfrm>
              <a:off x="5452811" y="305543"/>
              <a:ext cx="360000" cy="36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110" name="Google Shape;2110;p48"/>
          <p:cNvPicPr preferRelativeResize="0"/>
          <p:nvPr/>
        </p:nvPicPr>
        <p:blipFill rotWithShape="1">
          <a:blip r:embed="rId5">
            <a:alphaModFix/>
          </a:blip>
          <a:srcRect/>
          <a:stretch/>
        </p:blipFill>
        <p:spPr>
          <a:xfrm>
            <a:off x="5003769" y="603656"/>
            <a:ext cx="2089783" cy="87014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51</a:t>
            </a:fld>
            <a:endParaRPr/>
          </a:p>
        </p:txBody>
      </p:sp>
      <p:sp>
        <p:nvSpPr>
          <p:cNvPr id="2116" name="Google Shape;2116;p49"/>
          <p:cNvSpPr/>
          <p:nvPr/>
        </p:nvSpPr>
        <p:spPr>
          <a:xfrm>
            <a:off x="3382065" y="921617"/>
            <a:ext cx="8247771" cy="584775"/>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Clr>
                <a:srgbClr val="000000"/>
              </a:buClr>
              <a:buSzPts val="3200"/>
              <a:buFont typeface="Arial"/>
              <a:buNone/>
            </a:pPr>
            <a:r>
              <a:rPr lang="es-CO" sz="3200" b="1" i="0" u="none" strike="noStrike" cap="none">
                <a:solidFill>
                  <a:srgbClr val="242853"/>
                </a:solidFill>
                <a:latin typeface="Verdana"/>
                <a:ea typeface="Verdana"/>
                <a:cs typeface="Verdana"/>
                <a:sym typeface="Verdana"/>
              </a:rPr>
              <a:t>Indicadores</a:t>
            </a:r>
            <a:endParaRPr sz="1400" b="0" i="0" u="none" strike="noStrike" cap="none">
              <a:solidFill>
                <a:srgbClr val="000000"/>
              </a:solidFill>
              <a:latin typeface="Arial"/>
              <a:ea typeface="Arial"/>
              <a:cs typeface="Arial"/>
              <a:sym typeface="Arial"/>
            </a:endParaRPr>
          </a:p>
        </p:txBody>
      </p:sp>
      <p:graphicFrame>
        <p:nvGraphicFramePr>
          <p:cNvPr id="2117" name="Google Shape;2117;p49"/>
          <p:cNvGraphicFramePr/>
          <p:nvPr/>
        </p:nvGraphicFramePr>
        <p:xfrm>
          <a:off x="649812" y="1568953"/>
          <a:ext cx="3000000" cy="3000000"/>
        </p:xfrm>
        <a:graphic>
          <a:graphicData uri="http://schemas.openxmlformats.org/drawingml/2006/table">
            <a:tbl>
              <a:tblPr firstRow="1" bandRow="1">
                <a:noFill/>
                <a:tableStyleId>{017A3BE1-F5E9-4E22-901A-E6A3D2A46101}</a:tableStyleId>
              </a:tblPr>
              <a:tblGrid>
                <a:gridCol w="1166500">
                  <a:extLst>
                    <a:ext uri="{9D8B030D-6E8A-4147-A177-3AD203B41FA5}">
                      <a16:colId xmlns:a16="http://schemas.microsoft.com/office/drawing/2014/main" val="20000"/>
                    </a:ext>
                  </a:extLst>
                </a:gridCol>
                <a:gridCol w="663575">
                  <a:extLst>
                    <a:ext uri="{9D8B030D-6E8A-4147-A177-3AD203B41FA5}">
                      <a16:colId xmlns:a16="http://schemas.microsoft.com/office/drawing/2014/main" val="20001"/>
                    </a:ext>
                  </a:extLst>
                </a:gridCol>
                <a:gridCol w="1259625">
                  <a:extLst>
                    <a:ext uri="{9D8B030D-6E8A-4147-A177-3AD203B41FA5}">
                      <a16:colId xmlns:a16="http://schemas.microsoft.com/office/drawing/2014/main" val="20002"/>
                    </a:ext>
                  </a:extLst>
                </a:gridCol>
                <a:gridCol w="1418250">
                  <a:extLst>
                    <a:ext uri="{9D8B030D-6E8A-4147-A177-3AD203B41FA5}">
                      <a16:colId xmlns:a16="http://schemas.microsoft.com/office/drawing/2014/main" val="20003"/>
                    </a:ext>
                  </a:extLst>
                </a:gridCol>
                <a:gridCol w="1007700">
                  <a:extLst>
                    <a:ext uri="{9D8B030D-6E8A-4147-A177-3AD203B41FA5}">
                      <a16:colId xmlns:a16="http://schemas.microsoft.com/office/drawing/2014/main" val="20004"/>
                    </a:ext>
                  </a:extLst>
                </a:gridCol>
              </a:tblGrid>
              <a:tr h="276225">
                <a:tc rowSpan="2" grid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565"/>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55816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rowSpan="2" hMerge="1">
                  <a:txBody>
                    <a:bodyPr/>
                    <a:lstStyle/>
                    <a:p>
                      <a:endParaRPr lang="es-CO"/>
                    </a:p>
                  </a:txBody>
                  <a:tcPr/>
                </a:tc>
                <a:tc gridSpan="3">
                  <a:txBody>
                    <a:bodyPr/>
                    <a:lstStyle/>
                    <a:p>
                      <a:pPr marL="0" marR="0" lvl="0" indent="0" algn="ctr" rtl="0">
                        <a:lnSpc>
                          <a:spcPct val="1125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EMDUPAR</a:t>
                      </a:r>
                      <a:endParaRPr sz="1200" u="none" strike="noStrike" cap="none">
                        <a:latin typeface="Verdana"/>
                        <a:ea typeface="Verdana"/>
                        <a:cs typeface="Verdana"/>
                        <a:sym typeface="Verdana"/>
                      </a:endParaRPr>
                    </a:p>
                  </a:txBody>
                  <a:tcPr marL="0" marR="0" marT="920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753100">
                <a:tc gridSpan="2" vMerge="1">
                  <a:txBody>
                    <a:bodyPr/>
                    <a:lstStyle/>
                    <a:p>
                      <a:endParaRPr lang="es-CO"/>
                    </a:p>
                  </a:txBody>
                  <a:tcPr/>
                </a:tc>
                <a:tc hMerge="1"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latin typeface="Times New Roman"/>
                        <a:ea typeface="Times New Roman"/>
                        <a:cs typeface="Times New Roman"/>
                        <a:sym typeface="Times New Roman"/>
                      </a:endParaRPr>
                    </a:p>
                    <a:p>
                      <a:pPr marL="83820" marR="75565" lvl="0" indent="126363"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b="1" u="none" strike="noStrike" cap="none">
                        <a:latin typeface="Verdana"/>
                        <a:ea typeface="Verdana"/>
                        <a:cs typeface="Verdana"/>
                        <a:sym typeface="Verdana"/>
                      </a:endParaRPr>
                    </a:p>
                  </a:txBody>
                  <a:tcPr marL="0" marR="0" marT="171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160020" marR="153035"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Noviembre de </a:t>
                      </a:r>
                      <a:r>
                        <a:rPr lang="es-CO" sz="1200" b="1" u="none" strike="noStrike" cap="none">
                          <a:solidFill>
                            <a:srgbClr val="001F5F"/>
                          </a:solidFill>
                        </a:rPr>
                        <a:t>2025</a:t>
                      </a:r>
                      <a:endParaRPr sz="1200" b="1" u="none" strike="noStrike" cap="none">
                        <a:solidFill>
                          <a:srgbClr val="FF0000"/>
                        </a:solidFill>
                        <a:latin typeface="Verdana"/>
                        <a:ea typeface="Verdana"/>
                        <a:cs typeface="Verdana"/>
                        <a:sym typeface="Verdana"/>
                      </a:endParaRPr>
                    </a:p>
                  </a:txBody>
                  <a:tcPr marL="0" marR="0" marT="1009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latin typeface="Times New Roman"/>
                        <a:ea typeface="Times New Roman"/>
                        <a:cs typeface="Times New Roman"/>
                        <a:sym typeface="Times New Roman"/>
                      </a:endParaRPr>
                    </a:p>
                    <a:p>
                      <a:pPr marL="14668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b="1" u="none" strike="noStrike" cap="none">
                        <a:latin typeface="Verdana"/>
                        <a:ea typeface="Verdana"/>
                        <a:cs typeface="Verdana"/>
                        <a:sym typeface="Verdana"/>
                      </a:endParaRPr>
                    </a:p>
                  </a:txBody>
                  <a:tcPr marL="0" marR="0" marT="1085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905500">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16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125095"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USUARIOS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7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a:t>
                      </a:r>
                      <a:r>
                        <a:rPr lang="es-CO" sz="1200" u="none" strike="noStrike" cap="none">
                          <a:solidFill>
                            <a:srgbClr val="001F5F"/>
                          </a:solidFill>
                        </a:rPr>
                        <a:t>2.805</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7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110.616</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9055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7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101.102</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7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109.078</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791200">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115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6096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COBERTURA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94,</a:t>
                      </a:r>
                      <a:r>
                        <a:rPr lang="es-CO" sz="1200" u="none" strike="noStrike" cap="none">
                          <a:solidFill>
                            <a:srgbClr val="001F5F"/>
                          </a:solidFill>
                        </a:rPr>
                        <a:t>4</a:t>
                      </a:r>
                      <a:r>
                        <a:rPr lang="es-CO" sz="1200" u="none" strike="noStrike" cap="none">
                          <a:solidFill>
                            <a:srgbClr val="001F5F"/>
                          </a:solidFill>
                          <a:latin typeface="Verdana"/>
                          <a:ea typeface="Verdana"/>
                          <a:cs typeface="Verdana"/>
                          <a:sym typeface="Verdana"/>
                        </a:rPr>
                        <a:t>%</a:t>
                      </a:r>
                      <a:endParaRPr sz="1200" u="none" strike="noStrike" cap="none">
                        <a:latin typeface="Verdana"/>
                        <a:ea typeface="Verdana"/>
                        <a:cs typeface="Verdana"/>
                        <a:sym typeface="Verdana"/>
                      </a:endParaRPr>
                    </a:p>
                  </a:txBody>
                  <a:tcPr marL="0" marR="0" marT="12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99.91</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1270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738500">
                <a:tc vMerge="1">
                  <a:txBody>
                    <a:bodyPr/>
                    <a:lstStyle/>
                    <a:p>
                      <a:endParaRPr lang="es-CO"/>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92,84 %</a:t>
                      </a:r>
                      <a:endParaRPr sz="1200" u="none" strike="noStrike" cap="none">
                        <a:latin typeface="Verdana"/>
                        <a:ea typeface="Verdana"/>
                        <a:cs typeface="Verdana"/>
                        <a:sym typeface="Verdana"/>
                      </a:endParaRPr>
                    </a:p>
                  </a:txBody>
                  <a:tcPr marL="0" marR="0" marT="1009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98.52</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1009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graphicFrame>
        <p:nvGraphicFramePr>
          <p:cNvPr id="2118" name="Google Shape;2118;p49"/>
          <p:cNvGraphicFramePr/>
          <p:nvPr/>
        </p:nvGraphicFramePr>
        <p:xfrm>
          <a:off x="6308808" y="1568953"/>
          <a:ext cx="3000000" cy="3000000"/>
        </p:xfrm>
        <a:graphic>
          <a:graphicData uri="http://schemas.openxmlformats.org/drawingml/2006/table">
            <a:tbl>
              <a:tblPr firstRow="1" bandRow="1">
                <a:noFill/>
                <a:tableStyleId>{017A3BE1-F5E9-4E22-901A-E6A3D2A46101}</a:tableStyleId>
              </a:tblPr>
              <a:tblGrid>
                <a:gridCol w="1732275">
                  <a:extLst>
                    <a:ext uri="{9D8B030D-6E8A-4147-A177-3AD203B41FA5}">
                      <a16:colId xmlns:a16="http://schemas.microsoft.com/office/drawing/2014/main" val="20000"/>
                    </a:ext>
                  </a:extLst>
                </a:gridCol>
                <a:gridCol w="1252200">
                  <a:extLst>
                    <a:ext uri="{9D8B030D-6E8A-4147-A177-3AD203B41FA5}">
                      <a16:colId xmlns:a16="http://schemas.microsoft.com/office/drawing/2014/main" val="20001"/>
                    </a:ext>
                  </a:extLst>
                </a:gridCol>
                <a:gridCol w="1138325">
                  <a:extLst>
                    <a:ext uri="{9D8B030D-6E8A-4147-A177-3AD203B41FA5}">
                      <a16:colId xmlns:a16="http://schemas.microsoft.com/office/drawing/2014/main" val="20002"/>
                    </a:ext>
                  </a:extLst>
                </a:gridCol>
                <a:gridCol w="1198225">
                  <a:extLst>
                    <a:ext uri="{9D8B030D-6E8A-4147-A177-3AD203B41FA5}">
                      <a16:colId xmlns:a16="http://schemas.microsoft.com/office/drawing/2014/main" val="20003"/>
                    </a:ext>
                  </a:extLst>
                </a:gridCol>
              </a:tblGrid>
              <a:tr h="279400">
                <a:tc rowSpan="2">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l" rtl="0">
                        <a:lnSpc>
                          <a:spcPct val="100000"/>
                        </a:lnSpc>
                        <a:spcBef>
                          <a:spcPts val="26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44958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gridSpan="3">
                  <a:txBody>
                    <a:bodyPr/>
                    <a:lstStyle/>
                    <a:p>
                      <a:pPr marL="635" marR="0" lvl="0" indent="0" algn="ctr" rtl="0">
                        <a:lnSpc>
                          <a:spcPct val="1125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EMDUPAR</a:t>
                      </a:r>
                      <a:endParaRPr sz="1200" u="none" strike="noStrike" cap="none">
                        <a:latin typeface="Verdana"/>
                        <a:ea typeface="Verdana"/>
                        <a:cs typeface="Verdana"/>
                        <a:sym typeface="Verdana"/>
                      </a:endParaRPr>
                    </a:p>
                  </a:txBody>
                  <a:tcPr marL="0" marR="0" marT="9525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673100">
                <a:tc vMerge="1">
                  <a:txBody>
                    <a:bodyPr/>
                    <a:lstStyle/>
                    <a:p>
                      <a:endParaRPr lang="es-CO"/>
                    </a:p>
                  </a:txBody>
                  <a:tcPr/>
                </a:tc>
                <a:tc>
                  <a:txBody>
                    <a:bodyPr/>
                    <a:lstStyle/>
                    <a:p>
                      <a:pPr marL="97790" marR="90170" lvl="0" indent="127635"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b="1" u="none" strike="noStrike" cap="none">
                        <a:latin typeface="Verdana"/>
                        <a:ea typeface="Verdana"/>
                        <a:cs typeface="Verdana"/>
                        <a:sym typeface="Verdana"/>
                      </a:endParaRPr>
                    </a:p>
                  </a:txBody>
                  <a:tcPr marL="0" marR="0" marT="1524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24130" marR="17780" lvl="0" indent="61595"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Noviembre de </a:t>
                      </a:r>
                      <a:r>
                        <a:rPr lang="es-CO" sz="1200" b="1" u="none" strike="noStrike" cap="none">
                          <a:solidFill>
                            <a:srgbClr val="001F5F"/>
                          </a:solidFill>
                        </a:rPr>
                        <a:t>2025</a:t>
                      </a:r>
                      <a:endParaRPr sz="1200" b="1" u="none" strike="noStrike" cap="none">
                        <a:solidFill>
                          <a:srgbClr val="FF0000"/>
                        </a:solidFill>
                        <a:latin typeface="Verdana"/>
                        <a:ea typeface="Verdana"/>
                        <a:cs typeface="Verdana"/>
                        <a:sym typeface="Verdana"/>
                      </a:endParaRPr>
                    </a:p>
                  </a:txBody>
                  <a:tcPr marL="0" marR="0" marT="1524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205740" marR="0" lvl="0" indent="0" algn="l" rtl="0">
                        <a:lnSpc>
                          <a:spcPct val="100000"/>
                        </a:lnSpc>
                        <a:spcBef>
                          <a:spcPts val="0"/>
                        </a:spcBef>
                        <a:spcAft>
                          <a:spcPts val="0"/>
                        </a:spcAft>
                        <a:buClr>
                          <a:srgbClr val="000000"/>
                        </a:buClr>
                        <a:buSzPts val="1200"/>
                        <a:buFont typeface="Arial"/>
                        <a:buNone/>
                      </a:pPr>
                      <a:endParaRPr sz="1200" b="1" u="none" strike="noStrike" cap="none">
                        <a:solidFill>
                          <a:schemeClr val="dk1"/>
                        </a:solidFill>
                        <a:latin typeface="Times New Roman"/>
                        <a:ea typeface="Times New Roman"/>
                        <a:cs typeface="Times New Roman"/>
                        <a:sym typeface="Times New Roman"/>
                      </a:endParaRPr>
                    </a:p>
                    <a:p>
                      <a:pPr marL="20574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b="1" u="none" strike="noStrike" cap="none">
                        <a:latin typeface="Verdana"/>
                        <a:ea typeface="Verdana"/>
                        <a:cs typeface="Verdana"/>
                        <a:sym typeface="Verdana"/>
                      </a:endParaRPr>
                    </a:p>
                  </a:txBody>
                  <a:tcPr marL="0" marR="0" marT="685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1"/>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IANC</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5</a:t>
                      </a:r>
                      <a:r>
                        <a:rPr lang="es-CO" sz="1200" u="none" strike="noStrike" cap="none">
                          <a:solidFill>
                            <a:srgbClr val="001F5F"/>
                          </a:solidFill>
                        </a:rPr>
                        <a:t>8.4</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52.99</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2"/>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Micromedición</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rPr>
                        <a:t>65.51</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81.</a:t>
                      </a:r>
                      <a:r>
                        <a:rPr lang="es-CO" sz="1200" u="none" strike="noStrike" cap="none">
                          <a:solidFill>
                            <a:srgbClr val="001F5F"/>
                          </a:solidFill>
                        </a:rPr>
                        <a:t>75</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3"/>
                  </a:ext>
                </a:extLst>
              </a:tr>
              <a:tr h="67120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IRCA</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&lt; 5%</a:t>
                      </a:r>
                      <a:endParaRPr sz="1200" u="none" strike="noStrike" cap="none">
                        <a:latin typeface="Verdana"/>
                        <a:ea typeface="Verdana"/>
                        <a:cs typeface="Verdana"/>
                        <a:sym typeface="Verdana"/>
                      </a:endParaRPr>
                    </a:p>
                  </a:txBody>
                  <a:tcPr marL="0" marR="0" marT="6730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t>0.74</a:t>
                      </a:r>
                      <a:r>
                        <a:rPr lang="es-CO" sz="1200" u="none" strike="noStrike" cap="none">
                          <a:solidFill>
                            <a:srgbClr val="001F5F"/>
                          </a:solidFill>
                        </a:rPr>
                        <a:t>%</a:t>
                      </a:r>
                      <a:endParaRPr sz="1200" u="none" strike="noStrike" cap="none"/>
                    </a:p>
                  </a:txBody>
                  <a:tcPr marL="0" marR="0" marT="67300" marB="0" anchor="ctr">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4"/>
                  </a:ext>
                </a:extLst>
              </a:tr>
              <a:tr h="702950">
                <a:tc>
                  <a:txBody>
                    <a:bodyPr/>
                    <a:lstStyle/>
                    <a:p>
                      <a:pPr marL="0" marR="0" lvl="0" indent="0" algn="ctr" rtl="0">
                        <a:lnSpc>
                          <a:spcPct val="119166"/>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Continuidad</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&lt; </a:t>
                      </a:r>
                      <a:r>
                        <a:rPr lang="es-CO" sz="1200" u="none" strike="noStrike" cap="none">
                          <a:solidFill>
                            <a:srgbClr val="001F5F"/>
                          </a:solidFill>
                          <a:latin typeface="Verdana"/>
                          <a:ea typeface="Verdana"/>
                          <a:cs typeface="Verdana"/>
                          <a:sym typeface="Verdana"/>
                        </a:rPr>
                        <a:t>24 Horas</a:t>
                      </a:r>
                      <a:endParaRPr sz="1200" u="none" strike="noStrike" cap="none">
                        <a:latin typeface="Verdana"/>
                        <a:ea typeface="Verdana"/>
                        <a:cs typeface="Verdana"/>
                        <a:sym typeface="Verdana"/>
                      </a:endParaRPr>
                    </a:p>
                  </a:txBody>
                  <a:tcPr marL="0" marR="0" marT="831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24</a:t>
                      </a:r>
                      <a:r>
                        <a:rPr lang="es-CO" sz="1200" u="none" strike="noStrike" cap="none">
                          <a:solidFill>
                            <a:srgbClr val="001F5F"/>
                          </a:solidFill>
                          <a:latin typeface="Verdana"/>
                          <a:ea typeface="Verdana"/>
                          <a:cs typeface="Verdana"/>
                          <a:sym typeface="Verdana"/>
                        </a:rPr>
                        <a:t> Horas</a:t>
                      </a:r>
                      <a:endParaRPr sz="1200" u="none" strike="noStrike" cap="none">
                        <a:latin typeface="Verdana"/>
                        <a:ea typeface="Verdana"/>
                        <a:cs typeface="Verdana"/>
                        <a:sym typeface="Verdana"/>
                      </a:endParaRPr>
                    </a:p>
                  </a:txBody>
                  <a:tcPr marL="0" marR="0" marT="831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5"/>
                  </a:ext>
                </a:extLst>
              </a:tr>
              <a:tr h="674375">
                <a:tc>
                  <a:txBody>
                    <a:bodyPr/>
                    <a:lstStyle/>
                    <a:p>
                      <a:pPr marL="0" marR="0" lvl="0" indent="0" algn="ctr" rtl="0">
                        <a:lnSpc>
                          <a:spcPct val="11875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Reportes</a:t>
                      </a:r>
                      <a:endParaRPr sz="1200" u="none" strike="noStrike" cap="none">
                        <a:latin typeface="Verdana"/>
                        <a:ea typeface="Verdana"/>
                        <a:cs typeface="Verdana"/>
                        <a:sym typeface="Verdana"/>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93 %</a:t>
                      </a:r>
                      <a:endParaRPr sz="1200" u="none" strike="noStrike" cap="none">
                        <a:latin typeface="Verdana"/>
                        <a:ea typeface="Verdana"/>
                        <a:cs typeface="Verdana"/>
                        <a:sym typeface="Verdana"/>
                      </a:endParaRPr>
                    </a:p>
                  </a:txBody>
                  <a:tcPr marL="0" marR="0" marT="685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rPr>
                        <a:t>97</a:t>
                      </a:r>
                      <a:r>
                        <a:rPr lang="es-CO" sz="1200" u="none" strike="noStrike" cap="none">
                          <a:solidFill>
                            <a:srgbClr val="001F5F"/>
                          </a:solidFill>
                          <a:latin typeface="Verdana"/>
                          <a:ea typeface="Verdana"/>
                          <a:cs typeface="Verdana"/>
                          <a:sym typeface="Verdana"/>
                        </a:rPr>
                        <a:t> %</a:t>
                      </a:r>
                      <a:endParaRPr sz="1200" u="none" strike="noStrike" cap="none">
                        <a:latin typeface="Verdana"/>
                        <a:ea typeface="Verdana"/>
                        <a:cs typeface="Verdana"/>
                        <a:sym typeface="Verdana"/>
                      </a:endParaRPr>
                    </a:p>
                  </a:txBody>
                  <a:tcPr marL="0" marR="0" marT="68575"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0" marR="0" marT="0" marB="0">
                    <a:lnL w="19050" cap="flat" cmpd="sng">
                      <a:solidFill>
                        <a:srgbClr val="001F5F"/>
                      </a:solidFill>
                      <a:prstDash val="solid"/>
                      <a:round/>
                      <a:headEnd type="none" w="sm" len="sm"/>
                      <a:tailEnd type="none" w="sm" len="sm"/>
                    </a:lnL>
                    <a:lnR w="19050" cap="flat" cmpd="sng">
                      <a:solidFill>
                        <a:srgbClr val="001F5F"/>
                      </a:solidFill>
                      <a:prstDash val="solid"/>
                      <a:round/>
                      <a:headEnd type="none" w="sm" len="sm"/>
                      <a:tailEnd type="none" w="sm" len="sm"/>
                    </a:lnR>
                    <a:lnT w="19050" cap="flat" cmpd="sng">
                      <a:solidFill>
                        <a:srgbClr val="001F5F"/>
                      </a:solidFill>
                      <a:prstDash val="solid"/>
                      <a:round/>
                      <a:headEnd type="none" w="sm" len="sm"/>
                      <a:tailEnd type="none" w="sm" len="sm"/>
                    </a:lnT>
                    <a:lnB w="19050" cap="flat" cmpd="sng">
                      <a:solidFill>
                        <a:srgbClr val="001F5F"/>
                      </a:solidFill>
                      <a:prstDash val="solid"/>
                      <a:round/>
                      <a:headEnd type="none" w="sm" len="sm"/>
                      <a:tailEnd type="none" w="sm" len="sm"/>
                    </a:lnB>
                    <a:noFill/>
                  </a:tcPr>
                </a:tc>
                <a:extLst>
                  <a:ext uri="{0D108BD9-81ED-4DB2-BD59-A6C34878D82A}">
                    <a16:rowId xmlns:a16="http://schemas.microsoft.com/office/drawing/2014/main" val="10006"/>
                  </a:ext>
                </a:extLst>
              </a:tr>
            </a:tbl>
          </a:graphicData>
        </a:graphic>
      </p:graphicFrame>
      <p:pic>
        <p:nvPicPr>
          <p:cNvPr id="2119" name="Google Shape;2119;p49"/>
          <p:cNvPicPr preferRelativeResize="0"/>
          <p:nvPr/>
        </p:nvPicPr>
        <p:blipFill rotWithShape="1">
          <a:blip r:embed="rId3">
            <a:alphaModFix/>
          </a:blip>
          <a:srcRect/>
          <a:stretch/>
        </p:blipFill>
        <p:spPr>
          <a:xfrm>
            <a:off x="1875255" y="2791376"/>
            <a:ext cx="553665" cy="518159"/>
          </a:xfrm>
          <a:prstGeom prst="rect">
            <a:avLst/>
          </a:prstGeom>
          <a:noFill/>
          <a:ln>
            <a:noFill/>
          </a:ln>
        </p:spPr>
      </p:pic>
      <p:pic>
        <p:nvPicPr>
          <p:cNvPr id="2120" name="Google Shape;2120;p49"/>
          <p:cNvPicPr preferRelativeResize="0"/>
          <p:nvPr/>
        </p:nvPicPr>
        <p:blipFill rotWithShape="1">
          <a:blip r:embed="rId3">
            <a:alphaModFix/>
          </a:blip>
          <a:srcRect/>
          <a:stretch/>
        </p:blipFill>
        <p:spPr>
          <a:xfrm>
            <a:off x="1872446" y="4531958"/>
            <a:ext cx="553665" cy="518159"/>
          </a:xfrm>
          <a:prstGeom prst="rect">
            <a:avLst/>
          </a:prstGeom>
          <a:noFill/>
          <a:ln>
            <a:noFill/>
          </a:ln>
        </p:spPr>
      </p:pic>
      <p:pic>
        <p:nvPicPr>
          <p:cNvPr id="2121" name="Google Shape;2121;p49"/>
          <p:cNvPicPr preferRelativeResize="0"/>
          <p:nvPr/>
        </p:nvPicPr>
        <p:blipFill rotWithShape="1">
          <a:blip r:embed="rId4">
            <a:alphaModFix/>
          </a:blip>
          <a:srcRect/>
          <a:stretch/>
        </p:blipFill>
        <p:spPr>
          <a:xfrm>
            <a:off x="1858747" y="3722242"/>
            <a:ext cx="567364" cy="559294"/>
          </a:xfrm>
          <a:prstGeom prst="rect">
            <a:avLst/>
          </a:prstGeom>
          <a:noFill/>
          <a:ln>
            <a:noFill/>
          </a:ln>
        </p:spPr>
      </p:pic>
      <p:pic>
        <p:nvPicPr>
          <p:cNvPr id="2122" name="Google Shape;2122;p49"/>
          <p:cNvPicPr preferRelativeResize="0"/>
          <p:nvPr/>
        </p:nvPicPr>
        <p:blipFill rotWithShape="1">
          <a:blip r:embed="rId4">
            <a:alphaModFix/>
          </a:blip>
          <a:srcRect/>
          <a:stretch/>
        </p:blipFill>
        <p:spPr>
          <a:xfrm>
            <a:off x="1872446" y="5298339"/>
            <a:ext cx="567364" cy="559294"/>
          </a:xfrm>
          <a:prstGeom prst="rect">
            <a:avLst/>
          </a:prstGeom>
          <a:noFill/>
          <a:ln>
            <a:noFill/>
          </a:ln>
        </p:spPr>
      </p:pic>
      <p:pic>
        <p:nvPicPr>
          <p:cNvPr id="2123" name="Google Shape;2123;p49"/>
          <p:cNvPicPr preferRelativeResize="0"/>
          <p:nvPr/>
        </p:nvPicPr>
        <p:blipFill rotWithShape="1">
          <a:blip r:embed="rId5">
            <a:alphaModFix/>
          </a:blip>
          <a:srcRect/>
          <a:stretch/>
        </p:blipFill>
        <p:spPr>
          <a:xfrm>
            <a:off x="6981444" y="2788872"/>
            <a:ext cx="550163" cy="440435"/>
          </a:xfrm>
          <a:prstGeom prst="rect">
            <a:avLst/>
          </a:prstGeom>
          <a:noFill/>
          <a:ln>
            <a:noFill/>
          </a:ln>
        </p:spPr>
      </p:pic>
      <p:pic>
        <p:nvPicPr>
          <p:cNvPr id="2124" name="Google Shape;2124;p49"/>
          <p:cNvPicPr preferRelativeResize="0"/>
          <p:nvPr/>
        </p:nvPicPr>
        <p:blipFill rotWithShape="1">
          <a:blip r:embed="rId6">
            <a:alphaModFix/>
          </a:blip>
          <a:srcRect/>
          <a:stretch/>
        </p:blipFill>
        <p:spPr>
          <a:xfrm>
            <a:off x="7076513" y="3482307"/>
            <a:ext cx="333519" cy="302124"/>
          </a:xfrm>
          <a:prstGeom prst="rect">
            <a:avLst/>
          </a:prstGeom>
          <a:noFill/>
          <a:ln>
            <a:noFill/>
          </a:ln>
        </p:spPr>
      </p:pic>
      <p:pic>
        <p:nvPicPr>
          <p:cNvPr id="2125" name="Google Shape;2125;p49"/>
          <p:cNvPicPr preferRelativeResize="0"/>
          <p:nvPr/>
        </p:nvPicPr>
        <p:blipFill rotWithShape="1">
          <a:blip r:embed="rId7">
            <a:alphaModFix/>
          </a:blip>
          <a:srcRect/>
          <a:stretch/>
        </p:blipFill>
        <p:spPr>
          <a:xfrm>
            <a:off x="7005826" y="4043792"/>
            <a:ext cx="484631" cy="475487"/>
          </a:xfrm>
          <a:prstGeom prst="rect">
            <a:avLst/>
          </a:prstGeom>
          <a:noFill/>
          <a:ln>
            <a:noFill/>
          </a:ln>
        </p:spPr>
      </p:pic>
      <p:pic>
        <p:nvPicPr>
          <p:cNvPr id="2126" name="Google Shape;2126;p49"/>
          <p:cNvPicPr preferRelativeResize="0"/>
          <p:nvPr/>
        </p:nvPicPr>
        <p:blipFill rotWithShape="1">
          <a:blip r:embed="rId8">
            <a:alphaModFix/>
          </a:blip>
          <a:srcRect/>
          <a:stretch/>
        </p:blipFill>
        <p:spPr>
          <a:xfrm>
            <a:off x="7088124" y="4778640"/>
            <a:ext cx="443483" cy="445007"/>
          </a:xfrm>
          <a:prstGeom prst="rect">
            <a:avLst/>
          </a:prstGeom>
          <a:noFill/>
          <a:ln>
            <a:noFill/>
          </a:ln>
        </p:spPr>
      </p:pic>
      <p:pic>
        <p:nvPicPr>
          <p:cNvPr id="2127" name="Google Shape;2127;p49"/>
          <p:cNvPicPr preferRelativeResize="0"/>
          <p:nvPr/>
        </p:nvPicPr>
        <p:blipFill rotWithShape="1">
          <a:blip r:embed="rId9">
            <a:alphaModFix/>
          </a:blip>
          <a:srcRect/>
          <a:stretch/>
        </p:blipFill>
        <p:spPr>
          <a:xfrm>
            <a:off x="6895335" y="5476647"/>
            <a:ext cx="705611" cy="416051"/>
          </a:xfrm>
          <a:prstGeom prst="rect">
            <a:avLst/>
          </a:prstGeom>
          <a:noFill/>
          <a:ln>
            <a:noFill/>
          </a:ln>
        </p:spPr>
      </p:pic>
      <p:grpSp>
        <p:nvGrpSpPr>
          <p:cNvPr id="2128" name="Google Shape;2128;p49"/>
          <p:cNvGrpSpPr/>
          <p:nvPr/>
        </p:nvGrpSpPr>
        <p:grpSpPr>
          <a:xfrm>
            <a:off x="5275895" y="2753039"/>
            <a:ext cx="696467" cy="594359"/>
            <a:chOff x="4834128" y="2997708"/>
            <a:chExt cx="696467" cy="594359"/>
          </a:xfrm>
        </p:grpSpPr>
        <p:pic>
          <p:nvPicPr>
            <p:cNvPr id="2129" name="Google Shape;2129;p49"/>
            <p:cNvPicPr preferRelativeResize="0"/>
            <p:nvPr/>
          </p:nvPicPr>
          <p:blipFill rotWithShape="1">
            <a:blip r:embed="rId10">
              <a:alphaModFix/>
            </a:blip>
            <a:srcRect/>
            <a:stretch/>
          </p:blipFill>
          <p:spPr>
            <a:xfrm>
              <a:off x="4834128" y="2997708"/>
              <a:ext cx="696467" cy="594359"/>
            </a:xfrm>
            <a:prstGeom prst="rect">
              <a:avLst/>
            </a:prstGeom>
            <a:noFill/>
            <a:ln>
              <a:noFill/>
            </a:ln>
          </p:spPr>
        </p:pic>
        <p:pic>
          <p:nvPicPr>
            <p:cNvPr id="2130" name="Google Shape;2130;p49"/>
            <p:cNvPicPr preferRelativeResize="0"/>
            <p:nvPr/>
          </p:nvPicPr>
          <p:blipFill rotWithShape="1">
            <a:blip r:embed="rId11">
              <a:alphaModFix/>
            </a:blip>
            <a:srcRect/>
            <a:stretch/>
          </p:blipFill>
          <p:spPr>
            <a:xfrm>
              <a:off x="4936236" y="3046476"/>
              <a:ext cx="541019" cy="438911"/>
            </a:xfrm>
            <a:prstGeom prst="rect">
              <a:avLst/>
            </a:prstGeom>
            <a:noFill/>
            <a:ln>
              <a:noFill/>
            </a:ln>
          </p:spPr>
        </p:pic>
      </p:grpSp>
      <p:grpSp>
        <p:nvGrpSpPr>
          <p:cNvPr id="2131" name="Google Shape;2131;p49"/>
          <p:cNvGrpSpPr/>
          <p:nvPr/>
        </p:nvGrpSpPr>
        <p:grpSpPr>
          <a:xfrm>
            <a:off x="5300214" y="3612568"/>
            <a:ext cx="696467" cy="594359"/>
            <a:chOff x="4834128" y="2997708"/>
            <a:chExt cx="696467" cy="594359"/>
          </a:xfrm>
        </p:grpSpPr>
        <p:pic>
          <p:nvPicPr>
            <p:cNvPr id="2132" name="Google Shape;2132;p49"/>
            <p:cNvPicPr preferRelativeResize="0"/>
            <p:nvPr/>
          </p:nvPicPr>
          <p:blipFill rotWithShape="1">
            <a:blip r:embed="rId10">
              <a:alphaModFix/>
            </a:blip>
            <a:srcRect/>
            <a:stretch/>
          </p:blipFill>
          <p:spPr>
            <a:xfrm>
              <a:off x="4834128" y="2997708"/>
              <a:ext cx="696467" cy="594359"/>
            </a:xfrm>
            <a:prstGeom prst="rect">
              <a:avLst/>
            </a:prstGeom>
            <a:noFill/>
            <a:ln>
              <a:noFill/>
            </a:ln>
          </p:spPr>
        </p:pic>
        <p:pic>
          <p:nvPicPr>
            <p:cNvPr id="2133" name="Google Shape;2133;p49"/>
            <p:cNvPicPr preferRelativeResize="0"/>
            <p:nvPr/>
          </p:nvPicPr>
          <p:blipFill rotWithShape="1">
            <a:blip r:embed="rId11">
              <a:alphaModFix/>
            </a:blip>
            <a:srcRect/>
            <a:stretch/>
          </p:blipFill>
          <p:spPr>
            <a:xfrm>
              <a:off x="4936236" y="3046476"/>
              <a:ext cx="541019" cy="438911"/>
            </a:xfrm>
            <a:prstGeom prst="rect">
              <a:avLst/>
            </a:prstGeom>
            <a:noFill/>
            <a:ln>
              <a:noFill/>
            </a:ln>
          </p:spPr>
        </p:pic>
      </p:grpSp>
      <p:grpSp>
        <p:nvGrpSpPr>
          <p:cNvPr id="2134" name="Google Shape;2134;p49"/>
          <p:cNvGrpSpPr/>
          <p:nvPr/>
        </p:nvGrpSpPr>
        <p:grpSpPr>
          <a:xfrm>
            <a:off x="10558102" y="3989771"/>
            <a:ext cx="696467" cy="594359"/>
            <a:chOff x="4834128" y="2997708"/>
            <a:chExt cx="696467" cy="594359"/>
          </a:xfrm>
        </p:grpSpPr>
        <p:pic>
          <p:nvPicPr>
            <p:cNvPr id="2135" name="Google Shape;2135;p49"/>
            <p:cNvPicPr preferRelativeResize="0"/>
            <p:nvPr/>
          </p:nvPicPr>
          <p:blipFill rotWithShape="1">
            <a:blip r:embed="rId10">
              <a:alphaModFix/>
            </a:blip>
            <a:srcRect/>
            <a:stretch/>
          </p:blipFill>
          <p:spPr>
            <a:xfrm>
              <a:off x="4834128" y="2997708"/>
              <a:ext cx="696467" cy="594359"/>
            </a:xfrm>
            <a:prstGeom prst="rect">
              <a:avLst/>
            </a:prstGeom>
            <a:noFill/>
            <a:ln>
              <a:noFill/>
            </a:ln>
          </p:spPr>
        </p:pic>
        <p:pic>
          <p:nvPicPr>
            <p:cNvPr id="2136" name="Google Shape;2136;p49"/>
            <p:cNvPicPr preferRelativeResize="0"/>
            <p:nvPr/>
          </p:nvPicPr>
          <p:blipFill rotWithShape="1">
            <a:blip r:embed="rId11">
              <a:alphaModFix/>
            </a:blip>
            <a:srcRect/>
            <a:stretch/>
          </p:blipFill>
          <p:spPr>
            <a:xfrm>
              <a:off x="4936236" y="3046476"/>
              <a:ext cx="541019" cy="438911"/>
            </a:xfrm>
            <a:prstGeom prst="rect">
              <a:avLst/>
            </a:prstGeom>
            <a:noFill/>
            <a:ln>
              <a:noFill/>
            </a:ln>
          </p:spPr>
        </p:pic>
      </p:grpSp>
      <p:grpSp>
        <p:nvGrpSpPr>
          <p:cNvPr id="2137" name="Google Shape;2137;p49"/>
          <p:cNvGrpSpPr/>
          <p:nvPr/>
        </p:nvGrpSpPr>
        <p:grpSpPr>
          <a:xfrm>
            <a:off x="10569298" y="4667851"/>
            <a:ext cx="696467" cy="594359"/>
            <a:chOff x="4834128" y="2997708"/>
            <a:chExt cx="696467" cy="594359"/>
          </a:xfrm>
        </p:grpSpPr>
        <p:pic>
          <p:nvPicPr>
            <p:cNvPr id="2138" name="Google Shape;2138;p49"/>
            <p:cNvPicPr preferRelativeResize="0"/>
            <p:nvPr/>
          </p:nvPicPr>
          <p:blipFill rotWithShape="1">
            <a:blip r:embed="rId10">
              <a:alphaModFix/>
            </a:blip>
            <a:srcRect/>
            <a:stretch/>
          </p:blipFill>
          <p:spPr>
            <a:xfrm>
              <a:off x="4834128" y="2997708"/>
              <a:ext cx="696467" cy="594359"/>
            </a:xfrm>
            <a:prstGeom prst="rect">
              <a:avLst/>
            </a:prstGeom>
            <a:noFill/>
            <a:ln>
              <a:noFill/>
            </a:ln>
          </p:spPr>
        </p:pic>
        <p:pic>
          <p:nvPicPr>
            <p:cNvPr id="2139" name="Google Shape;2139;p49"/>
            <p:cNvPicPr preferRelativeResize="0"/>
            <p:nvPr/>
          </p:nvPicPr>
          <p:blipFill rotWithShape="1">
            <a:blip r:embed="rId11">
              <a:alphaModFix/>
            </a:blip>
            <a:srcRect/>
            <a:stretch/>
          </p:blipFill>
          <p:spPr>
            <a:xfrm>
              <a:off x="4936236" y="3046476"/>
              <a:ext cx="541019" cy="438911"/>
            </a:xfrm>
            <a:prstGeom prst="rect">
              <a:avLst/>
            </a:prstGeom>
            <a:noFill/>
            <a:ln>
              <a:noFill/>
            </a:ln>
          </p:spPr>
        </p:pic>
      </p:grpSp>
      <p:grpSp>
        <p:nvGrpSpPr>
          <p:cNvPr id="2140" name="Google Shape;2140;p49"/>
          <p:cNvGrpSpPr/>
          <p:nvPr/>
        </p:nvGrpSpPr>
        <p:grpSpPr>
          <a:xfrm>
            <a:off x="10569298" y="5341632"/>
            <a:ext cx="696467" cy="594359"/>
            <a:chOff x="4834128" y="2997708"/>
            <a:chExt cx="696467" cy="594359"/>
          </a:xfrm>
        </p:grpSpPr>
        <p:pic>
          <p:nvPicPr>
            <p:cNvPr id="2141" name="Google Shape;2141;p49"/>
            <p:cNvPicPr preferRelativeResize="0"/>
            <p:nvPr/>
          </p:nvPicPr>
          <p:blipFill rotWithShape="1">
            <a:blip r:embed="rId10">
              <a:alphaModFix/>
            </a:blip>
            <a:srcRect/>
            <a:stretch/>
          </p:blipFill>
          <p:spPr>
            <a:xfrm>
              <a:off x="4834128" y="2997708"/>
              <a:ext cx="696467" cy="594359"/>
            </a:xfrm>
            <a:prstGeom prst="rect">
              <a:avLst/>
            </a:prstGeom>
            <a:noFill/>
            <a:ln>
              <a:noFill/>
            </a:ln>
          </p:spPr>
        </p:pic>
        <p:pic>
          <p:nvPicPr>
            <p:cNvPr id="2142" name="Google Shape;2142;p49"/>
            <p:cNvPicPr preferRelativeResize="0"/>
            <p:nvPr/>
          </p:nvPicPr>
          <p:blipFill rotWithShape="1">
            <a:blip r:embed="rId11">
              <a:alphaModFix/>
            </a:blip>
            <a:srcRect/>
            <a:stretch/>
          </p:blipFill>
          <p:spPr>
            <a:xfrm>
              <a:off x="4936236" y="3046476"/>
              <a:ext cx="541019" cy="438911"/>
            </a:xfrm>
            <a:prstGeom prst="rect">
              <a:avLst/>
            </a:prstGeom>
            <a:noFill/>
            <a:ln>
              <a:noFill/>
            </a:ln>
          </p:spPr>
        </p:pic>
      </p:grpSp>
      <p:pic>
        <p:nvPicPr>
          <p:cNvPr id="2143" name="Google Shape;2143;p49"/>
          <p:cNvPicPr preferRelativeResize="0"/>
          <p:nvPr/>
        </p:nvPicPr>
        <p:blipFill rotWithShape="1">
          <a:blip r:embed="rId12">
            <a:alphaModFix/>
          </a:blip>
          <a:srcRect/>
          <a:stretch/>
        </p:blipFill>
        <p:spPr>
          <a:xfrm>
            <a:off x="983261" y="94410"/>
            <a:ext cx="2653968" cy="1419625"/>
          </a:xfrm>
          <a:prstGeom prst="rect">
            <a:avLst/>
          </a:prstGeom>
          <a:noFill/>
          <a:ln>
            <a:noFill/>
          </a:ln>
        </p:spPr>
      </p:pic>
      <p:grpSp>
        <p:nvGrpSpPr>
          <p:cNvPr id="2144" name="Google Shape;2144;p49"/>
          <p:cNvGrpSpPr/>
          <p:nvPr/>
        </p:nvGrpSpPr>
        <p:grpSpPr>
          <a:xfrm rot="-5400000">
            <a:off x="5300213" y="4523146"/>
            <a:ext cx="696467" cy="594359"/>
            <a:chOff x="4831079" y="2645664"/>
            <a:chExt cx="696467" cy="594359"/>
          </a:xfrm>
        </p:grpSpPr>
        <p:pic>
          <p:nvPicPr>
            <p:cNvPr id="2145" name="Google Shape;2145;p49"/>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2146" name="Google Shape;2146;p49"/>
            <p:cNvPicPr preferRelativeResize="0"/>
            <p:nvPr/>
          </p:nvPicPr>
          <p:blipFill rotWithShape="1">
            <a:blip r:embed="rId13">
              <a:alphaModFix/>
            </a:blip>
            <a:srcRect/>
            <a:stretch/>
          </p:blipFill>
          <p:spPr>
            <a:xfrm>
              <a:off x="4933187" y="2694432"/>
              <a:ext cx="541019" cy="438911"/>
            </a:xfrm>
            <a:prstGeom prst="rect">
              <a:avLst/>
            </a:prstGeom>
            <a:noFill/>
            <a:ln>
              <a:noFill/>
            </a:ln>
          </p:spPr>
        </p:pic>
      </p:grpSp>
      <p:grpSp>
        <p:nvGrpSpPr>
          <p:cNvPr id="2147" name="Google Shape;2147;p49"/>
          <p:cNvGrpSpPr/>
          <p:nvPr/>
        </p:nvGrpSpPr>
        <p:grpSpPr>
          <a:xfrm rot="-5400000">
            <a:off x="5300213" y="5280809"/>
            <a:ext cx="696467" cy="594359"/>
            <a:chOff x="4831079" y="2645664"/>
            <a:chExt cx="696467" cy="594359"/>
          </a:xfrm>
        </p:grpSpPr>
        <p:pic>
          <p:nvPicPr>
            <p:cNvPr id="2148" name="Google Shape;2148;p49"/>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2149" name="Google Shape;2149;p49"/>
            <p:cNvPicPr preferRelativeResize="0"/>
            <p:nvPr/>
          </p:nvPicPr>
          <p:blipFill rotWithShape="1">
            <a:blip r:embed="rId13">
              <a:alphaModFix/>
            </a:blip>
            <a:srcRect/>
            <a:stretch/>
          </p:blipFill>
          <p:spPr>
            <a:xfrm>
              <a:off x="4933187" y="2694432"/>
              <a:ext cx="541019" cy="438911"/>
            </a:xfrm>
            <a:prstGeom prst="rect">
              <a:avLst/>
            </a:prstGeom>
            <a:noFill/>
            <a:ln>
              <a:noFill/>
            </a:ln>
          </p:spPr>
        </p:pic>
      </p:grpSp>
      <p:grpSp>
        <p:nvGrpSpPr>
          <p:cNvPr id="2150" name="Google Shape;2150;p49"/>
          <p:cNvGrpSpPr/>
          <p:nvPr/>
        </p:nvGrpSpPr>
        <p:grpSpPr>
          <a:xfrm rot="-5400000">
            <a:off x="10569301" y="2586871"/>
            <a:ext cx="696467" cy="594359"/>
            <a:chOff x="4831079" y="2645664"/>
            <a:chExt cx="696467" cy="594359"/>
          </a:xfrm>
        </p:grpSpPr>
        <p:pic>
          <p:nvPicPr>
            <p:cNvPr id="2151" name="Google Shape;2151;p49"/>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2152" name="Google Shape;2152;p49"/>
            <p:cNvPicPr preferRelativeResize="0"/>
            <p:nvPr/>
          </p:nvPicPr>
          <p:blipFill rotWithShape="1">
            <a:blip r:embed="rId13">
              <a:alphaModFix/>
            </a:blip>
            <a:srcRect/>
            <a:stretch/>
          </p:blipFill>
          <p:spPr>
            <a:xfrm>
              <a:off x="4933187" y="2694432"/>
              <a:ext cx="541019" cy="438911"/>
            </a:xfrm>
            <a:prstGeom prst="rect">
              <a:avLst/>
            </a:prstGeom>
            <a:noFill/>
            <a:ln>
              <a:noFill/>
            </a:ln>
          </p:spPr>
        </p:pic>
      </p:grpSp>
      <p:grpSp>
        <p:nvGrpSpPr>
          <p:cNvPr id="2153" name="Google Shape;2153;p49"/>
          <p:cNvGrpSpPr/>
          <p:nvPr/>
        </p:nvGrpSpPr>
        <p:grpSpPr>
          <a:xfrm rot="-5400000">
            <a:off x="10569301" y="3260646"/>
            <a:ext cx="696467" cy="594359"/>
            <a:chOff x="4831079" y="2645664"/>
            <a:chExt cx="696467" cy="594359"/>
          </a:xfrm>
        </p:grpSpPr>
        <p:pic>
          <p:nvPicPr>
            <p:cNvPr id="2154" name="Google Shape;2154;p49"/>
            <p:cNvPicPr preferRelativeResize="0"/>
            <p:nvPr/>
          </p:nvPicPr>
          <p:blipFill rotWithShape="1">
            <a:blip r:embed="rId10">
              <a:alphaModFix/>
            </a:blip>
            <a:srcRect/>
            <a:stretch/>
          </p:blipFill>
          <p:spPr>
            <a:xfrm>
              <a:off x="4831079" y="2645664"/>
              <a:ext cx="696467" cy="594359"/>
            </a:xfrm>
            <a:prstGeom prst="rect">
              <a:avLst/>
            </a:prstGeom>
            <a:noFill/>
            <a:ln>
              <a:noFill/>
            </a:ln>
          </p:spPr>
        </p:pic>
        <p:pic>
          <p:nvPicPr>
            <p:cNvPr id="2155" name="Google Shape;2155;p49"/>
            <p:cNvPicPr preferRelativeResize="0"/>
            <p:nvPr/>
          </p:nvPicPr>
          <p:blipFill rotWithShape="1">
            <a:blip r:embed="rId13">
              <a:alphaModFix/>
            </a:blip>
            <a:srcRect/>
            <a:stretch/>
          </p:blipFill>
          <p:spPr>
            <a:xfrm>
              <a:off x="4933187" y="2694432"/>
              <a:ext cx="541019" cy="438911"/>
            </a:xfrm>
            <a:prstGeom prst="rect">
              <a:avLst/>
            </a:prstGeom>
            <a:noFill/>
            <a:ln>
              <a:noFill/>
            </a:ln>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59"/>
        <p:cNvGrpSpPr/>
        <p:nvPr/>
      </p:nvGrpSpPr>
      <p:grpSpPr>
        <a:xfrm>
          <a:off x="0" y="0"/>
          <a:ext cx="0" cy="0"/>
          <a:chOff x="0" y="0"/>
          <a:chExt cx="0" cy="0"/>
        </a:xfrm>
      </p:grpSpPr>
      <p:sp>
        <p:nvSpPr>
          <p:cNvPr id="2160" name="Google Shape;2160;p96"/>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52</a:t>
            </a:fld>
            <a:endParaRPr/>
          </a:p>
        </p:txBody>
      </p:sp>
      <p:sp>
        <p:nvSpPr>
          <p:cNvPr id="2161" name="Google Shape;2161;p96"/>
          <p:cNvSpPr/>
          <p:nvPr/>
        </p:nvSpPr>
        <p:spPr>
          <a:xfrm rot="10800000" flipH="1">
            <a:off x="-84748" y="552725"/>
            <a:ext cx="759018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2162" name="Google Shape;2162;p96"/>
          <p:cNvSpPr txBox="1"/>
          <p:nvPr/>
        </p:nvSpPr>
        <p:spPr>
          <a:xfrm>
            <a:off x="934714" y="580970"/>
            <a:ext cx="6520994" cy="661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s-CO" sz="2300" b="1" i="1" u="none" strike="noStrike" cap="none">
                <a:solidFill>
                  <a:srgbClr val="F2F2F2"/>
                </a:solidFill>
                <a:latin typeface="Verdana"/>
                <a:ea typeface="Verdana"/>
                <a:cs typeface="Verdana"/>
                <a:sym typeface="Verdana"/>
              </a:rPr>
              <a:t>AIR-E S.A.S. ESP </a:t>
            </a:r>
            <a:endParaRPr sz="2300" b="1" i="1" u="none" strike="noStrike" cap="none">
              <a:solidFill>
                <a:srgbClr val="F2F2F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E8E8E8"/>
                </a:solidFill>
                <a:latin typeface="Verdana"/>
                <a:ea typeface="Verdana"/>
                <a:cs typeface="Verdana"/>
                <a:sym typeface="Verdana"/>
              </a:rPr>
              <a:t>Barranquilla, Atlántico</a:t>
            </a:r>
            <a:endParaRPr sz="1400" b="1" i="1" u="none" strike="noStrike" cap="none">
              <a:solidFill>
                <a:srgbClr val="F2F2F2"/>
              </a:solidFill>
              <a:latin typeface="Verdana"/>
              <a:ea typeface="Verdana"/>
              <a:cs typeface="Verdana"/>
              <a:sym typeface="Verdana"/>
            </a:endParaRPr>
          </a:p>
        </p:txBody>
      </p:sp>
      <p:sp>
        <p:nvSpPr>
          <p:cNvPr id="2163" name="Google Shape;2163;p96"/>
          <p:cNvSpPr txBox="1"/>
          <p:nvPr/>
        </p:nvSpPr>
        <p:spPr>
          <a:xfrm>
            <a:off x="1003055" y="3172026"/>
            <a:ext cx="432140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12 de septiembre de 2024, mediante Resolución 20241000531665 de 11 de septiembre de 2024.</a:t>
            </a:r>
            <a:endParaRPr sz="1400" b="0" i="0" u="none" strike="noStrike" cap="none">
              <a:solidFill>
                <a:srgbClr val="000000"/>
              </a:solidFill>
              <a:latin typeface="Arial"/>
              <a:ea typeface="Arial"/>
              <a:cs typeface="Arial"/>
              <a:sym typeface="Arial"/>
            </a:endParaRPr>
          </a:p>
        </p:txBody>
      </p:sp>
      <p:grpSp>
        <p:nvGrpSpPr>
          <p:cNvPr id="2164" name="Google Shape;2164;p96"/>
          <p:cNvGrpSpPr/>
          <p:nvPr/>
        </p:nvGrpSpPr>
        <p:grpSpPr>
          <a:xfrm>
            <a:off x="-551214" y="3284457"/>
            <a:ext cx="1485928" cy="110322"/>
            <a:chOff x="4951168" y="2845399"/>
            <a:chExt cx="1485928" cy="110322"/>
          </a:xfrm>
        </p:grpSpPr>
        <p:cxnSp>
          <p:nvCxnSpPr>
            <p:cNvPr id="2165" name="Google Shape;2165;p9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166" name="Google Shape;2166;p9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167" name="Google Shape;2167;p96"/>
          <p:cNvGrpSpPr/>
          <p:nvPr/>
        </p:nvGrpSpPr>
        <p:grpSpPr>
          <a:xfrm>
            <a:off x="-551214" y="4418223"/>
            <a:ext cx="1485928" cy="110322"/>
            <a:chOff x="4951168" y="2845399"/>
            <a:chExt cx="1485928" cy="110322"/>
          </a:xfrm>
        </p:grpSpPr>
        <p:cxnSp>
          <p:nvCxnSpPr>
            <p:cNvPr id="2168" name="Google Shape;2168;p9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169" name="Google Shape;2169;p9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170" name="Google Shape;2170;p96"/>
          <p:cNvGrpSpPr/>
          <p:nvPr/>
        </p:nvGrpSpPr>
        <p:grpSpPr>
          <a:xfrm>
            <a:off x="-551214" y="5147840"/>
            <a:ext cx="1485928" cy="110322"/>
            <a:chOff x="4951168" y="2845399"/>
            <a:chExt cx="1485928" cy="110322"/>
          </a:xfrm>
        </p:grpSpPr>
        <p:cxnSp>
          <p:nvCxnSpPr>
            <p:cNvPr id="2171" name="Google Shape;2171;p96"/>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172" name="Google Shape;2172;p96"/>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173" name="Google Shape;2173;p96"/>
          <p:cNvSpPr txBox="1"/>
          <p:nvPr/>
        </p:nvSpPr>
        <p:spPr>
          <a:xfrm>
            <a:off x="1003055" y="4296124"/>
            <a:ext cx="47891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MODALIDAD: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Administración temporal con fines liquidatorios.</a:t>
            </a:r>
            <a:endParaRPr sz="1400" b="0" i="0" u="none" strike="noStrike" cap="none">
              <a:solidFill>
                <a:srgbClr val="242853"/>
              </a:solidFill>
              <a:latin typeface="Verdana"/>
              <a:ea typeface="Verdana"/>
              <a:cs typeface="Verdana"/>
              <a:sym typeface="Verdana"/>
            </a:endParaRPr>
          </a:p>
        </p:txBody>
      </p:sp>
      <p:sp>
        <p:nvSpPr>
          <p:cNvPr id="2174" name="Google Shape;2174;p96"/>
          <p:cNvSpPr txBox="1"/>
          <p:nvPr/>
        </p:nvSpPr>
        <p:spPr>
          <a:xfrm>
            <a:off x="1003055" y="5037504"/>
            <a:ext cx="37266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1 AÑO Y 3 MESES</a:t>
            </a:r>
            <a:endParaRPr sz="1400" b="1" i="0" u="none" strike="noStrike" cap="none">
              <a:solidFill>
                <a:schemeClr val="dk1"/>
              </a:solidFill>
              <a:latin typeface="Verdana"/>
              <a:ea typeface="Verdana"/>
              <a:cs typeface="Verdana"/>
              <a:sym typeface="Verdana"/>
            </a:endParaRPr>
          </a:p>
        </p:txBody>
      </p:sp>
      <p:sp>
        <p:nvSpPr>
          <p:cNvPr id="2175" name="Google Shape;2175;p96"/>
          <p:cNvSpPr/>
          <p:nvPr/>
        </p:nvSpPr>
        <p:spPr>
          <a:xfrm>
            <a:off x="6886739" y="4230269"/>
            <a:ext cx="5034434" cy="1663507"/>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176" name="Google Shape;2176;p96"/>
          <p:cNvSpPr txBox="1"/>
          <p:nvPr/>
        </p:nvSpPr>
        <p:spPr>
          <a:xfrm>
            <a:off x="7639391" y="3863935"/>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Revisor Fiscal</a:t>
            </a:r>
            <a:endParaRPr sz="1400" b="0" i="0" u="none" strike="noStrike" cap="none">
              <a:solidFill>
                <a:srgbClr val="000000"/>
              </a:solidFill>
              <a:latin typeface="Arial"/>
              <a:ea typeface="Arial"/>
              <a:cs typeface="Arial"/>
              <a:sym typeface="Arial"/>
            </a:endParaRPr>
          </a:p>
        </p:txBody>
      </p:sp>
      <p:sp>
        <p:nvSpPr>
          <p:cNvPr id="2177" name="Google Shape;2177;p96"/>
          <p:cNvSpPr txBox="1"/>
          <p:nvPr/>
        </p:nvSpPr>
        <p:spPr>
          <a:xfrm>
            <a:off x="7641362" y="4366594"/>
            <a:ext cx="417438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Verdana"/>
              <a:buNone/>
            </a:pPr>
            <a:endParaRPr sz="1000" b="1" i="1" u="none" strike="noStrike" cap="none">
              <a:solidFill>
                <a:srgbClr val="242853"/>
              </a:solidFill>
              <a:latin typeface="Verdana"/>
              <a:ea typeface="Verdana"/>
              <a:cs typeface="Verdana"/>
              <a:sym typeface="Verdana"/>
            </a:endParaRPr>
          </a:p>
        </p:txBody>
      </p:sp>
      <p:sp>
        <p:nvSpPr>
          <p:cNvPr id="2178" name="Google Shape;2178;p96"/>
          <p:cNvSpPr/>
          <p:nvPr/>
        </p:nvSpPr>
        <p:spPr>
          <a:xfrm>
            <a:off x="6156477" y="3751862"/>
            <a:ext cx="1475700" cy="1475700"/>
          </a:xfrm>
          <a:prstGeom prst="ellipse">
            <a:avLst/>
          </a:prstGeom>
          <a:solidFill>
            <a:srgbClr val="FB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179" name="Google Shape;2179;p96"/>
          <p:cNvSpPr txBox="1"/>
          <p:nvPr/>
        </p:nvSpPr>
        <p:spPr>
          <a:xfrm>
            <a:off x="337900" y="6392640"/>
            <a:ext cx="152784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AIR-E S.A.S. ESP</a:t>
            </a:r>
            <a:endParaRPr sz="1000" b="1" i="1" u="none" strike="noStrike" cap="none">
              <a:solidFill>
                <a:srgbClr val="A5A5A5"/>
              </a:solidFill>
              <a:latin typeface="Verdana"/>
              <a:ea typeface="Verdana"/>
              <a:cs typeface="Verdana"/>
              <a:sym typeface="Verdana"/>
            </a:endParaRPr>
          </a:p>
        </p:txBody>
      </p:sp>
      <p:sp>
        <p:nvSpPr>
          <p:cNvPr id="2180" name="Google Shape;2180;p96"/>
          <p:cNvSpPr txBox="1"/>
          <p:nvPr/>
        </p:nvSpPr>
        <p:spPr>
          <a:xfrm>
            <a:off x="1003055" y="5875319"/>
            <a:ext cx="44921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financiero y regulatorio.</a:t>
            </a:r>
            <a:endParaRPr sz="1400" b="0" i="0" u="none" strike="noStrike" cap="none">
              <a:solidFill>
                <a:srgbClr val="242853"/>
              </a:solidFill>
              <a:latin typeface="Verdana"/>
              <a:ea typeface="Verdana"/>
              <a:cs typeface="Verdana"/>
              <a:sym typeface="Verdana"/>
            </a:endParaRPr>
          </a:p>
        </p:txBody>
      </p:sp>
      <p:grpSp>
        <p:nvGrpSpPr>
          <p:cNvPr id="2181" name="Google Shape;2181;p96"/>
          <p:cNvGrpSpPr/>
          <p:nvPr/>
        </p:nvGrpSpPr>
        <p:grpSpPr>
          <a:xfrm>
            <a:off x="-551214" y="5988624"/>
            <a:ext cx="1485928" cy="110322"/>
            <a:chOff x="4951168" y="2845399"/>
            <a:chExt cx="1485928" cy="110322"/>
          </a:xfrm>
        </p:grpSpPr>
        <p:cxnSp>
          <p:nvCxnSpPr>
            <p:cNvPr id="2182" name="Google Shape;2182;p96"/>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2183" name="Google Shape;2183;p96"/>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184" name="Google Shape;2184;p96"/>
          <p:cNvGrpSpPr/>
          <p:nvPr/>
        </p:nvGrpSpPr>
        <p:grpSpPr>
          <a:xfrm>
            <a:off x="6163840" y="1865773"/>
            <a:ext cx="5765944" cy="1773536"/>
            <a:chOff x="6087389" y="2247221"/>
            <a:chExt cx="5765944" cy="1773536"/>
          </a:xfrm>
        </p:grpSpPr>
        <p:sp>
          <p:nvSpPr>
            <p:cNvPr id="2185" name="Google Shape;2185;p96"/>
            <p:cNvSpPr/>
            <p:nvPr/>
          </p:nvSpPr>
          <p:spPr>
            <a:xfrm>
              <a:off x="6818899" y="2725772"/>
              <a:ext cx="5034300" cy="1130100"/>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186" name="Google Shape;2186;p96"/>
            <p:cNvSpPr txBox="1"/>
            <p:nvPr/>
          </p:nvSpPr>
          <p:spPr>
            <a:xfrm>
              <a:off x="7581177" y="3369757"/>
              <a:ext cx="4074600" cy="651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s-CO" sz="1100" b="0" i="1" u="none" strike="noStrike" cap="none">
                  <a:solidFill>
                    <a:srgbClr val="242853"/>
                  </a:solidFill>
                  <a:latin typeface="Verdana"/>
                  <a:ea typeface="Verdana"/>
                  <a:cs typeface="Verdana"/>
                  <a:sym typeface="Verdana"/>
                </a:rPr>
                <a:t>Resolución 20251000272585 del 11 de junio de 2025 </a:t>
              </a:r>
              <a:r>
                <a:rPr lang="es-CO" sz="1100" b="1" i="0" u="none" strike="noStrike" cap="none">
                  <a:solidFill>
                    <a:srgbClr val="242853"/>
                  </a:solidFill>
                  <a:latin typeface="Verdana"/>
                  <a:ea typeface="Verdana"/>
                  <a:cs typeface="Verdana"/>
                  <a:sym typeface="Verdana"/>
                </a:rPr>
                <a:t>Posesión en el cargo: </a:t>
              </a:r>
              <a:r>
                <a:rPr lang="es-CO" sz="1100" b="0" i="0" u="none" strike="noStrike" cap="none">
                  <a:solidFill>
                    <a:srgbClr val="242853"/>
                  </a:solidFill>
                  <a:latin typeface="Verdana"/>
                  <a:ea typeface="Verdana"/>
                  <a:cs typeface="Verdana"/>
                  <a:sym typeface="Verdana"/>
                </a:rPr>
                <a:t>11/06/2025</a:t>
              </a:r>
              <a:endParaRPr sz="1100" b="0"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242853"/>
                </a:solidFill>
                <a:latin typeface="Verdana"/>
                <a:ea typeface="Verdana"/>
                <a:cs typeface="Verdana"/>
                <a:sym typeface="Verdana"/>
              </a:endParaRPr>
            </a:p>
          </p:txBody>
        </p:sp>
        <p:sp>
          <p:nvSpPr>
            <p:cNvPr id="2187" name="Google Shape;2187;p96"/>
            <p:cNvSpPr txBox="1"/>
            <p:nvPr/>
          </p:nvSpPr>
          <p:spPr>
            <a:xfrm>
              <a:off x="7581169" y="2771852"/>
              <a:ext cx="4074600" cy="49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Nelson Javier Vásquez Torres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Abogado</a:t>
              </a:r>
              <a:endParaRPr sz="1200" b="1" i="1" u="none" strike="noStrike" cap="none">
                <a:solidFill>
                  <a:srgbClr val="242853"/>
                </a:solidFill>
                <a:latin typeface="Verdana"/>
                <a:ea typeface="Verdana"/>
                <a:cs typeface="Verdana"/>
                <a:sym typeface="Verdana"/>
              </a:endParaRPr>
            </a:p>
          </p:txBody>
        </p:sp>
        <p:sp>
          <p:nvSpPr>
            <p:cNvPr id="2188" name="Google Shape;2188;p96"/>
            <p:cNvSpPr/>
            <p:nvPr/>
          </p:nvSpPr>
          <p:spPr>
            <a:xfrm>
              <a:off x="6087389" y="2247221"/>
              <a:ext cx="1463019" cy="1463019"/>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189" name="Google Shape;2189;p96"/>
            <p:cNvSpPr txBox="1"/>
            <p:nvPr/>
          </p:nvSpPr>
          <p:spPr>
            <a:xfrm>
              <a:off x="7439272" y="2403800"/>
              <a:ext cx="44140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Agente Especial desde el 25/10/2024</a:t>
              </a:r>
              <a:endParaRPr sz="1400" b="1" i="1" u="none" strike="noStrike" cap="none">
                <a:solidFill>
                  <a:srgbClr val="242853"/>
                </a:solidFill>
                <a:latin typeface="Verdana"/>
                <a:ea typeface="Verdana"/>
                <a:cs typeface="Verdana"/>
                <a:sym typeface="Verdana"/>
              </a:endParaRPr>
            </a:p>
          </p:txBody>
        </p:sp>
      </p:grpSp>
      <p:pic>
        <p:nvPicPr>
          <p:cNvPr id="2190" name="Google Shape;2190;p96" descr="Air-e (Colombia) | Logopedia | Fandom"/>
          <p:cNvPicPr preferRelativeResize="0"/>
          <p:nvPr/>
        </p:nvPicPr>
        <p:blipFill rotWithShape="1">
          <a:blip r:embed="rId3">
            <a:alphaModFix/>
          </a:blip>
          <a:srcRect/>
          <a:stretch/>
        </p:blipFill>
        <p:spPr>
          <a:xfrm>
            <a:off x="1101822" y="1718450"/>
            <a:ext cx="2303851" cy="1013696"/>
          </a:xfrm>
          <a:prstGeom prst="rect">
            <a:avLst/>
          </a:prstGeom>
          <a:noFill/>
          <a:ln>
            <a:noFill/>
          </a:ln>
        </p:spPr>
      </p:pic>
      <p:pic>
        <p:nvPicPr>
          <p:cNvPr id="2191" name="Google Shape;2191;p96"/>
          <p:cNvPicPr preferRelativeResize="0"/>
          <p:nvPr/>
        </p:nvPicPr>
        <p:blipFill rotWithShape="1">
          <a:blip r:embed="rId4">
            <a:alphaModFix/>
          </a:blip>
          <a:srcRect/>
          <a:stretch/>
        </p:blipFill>
        <p:spPr>
          <a:xfrm>
            <a:off x="6254278" y="1946874"/>
            <a:ext cx="1280100" cy="13260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176"/>
              </a:srgbClr>
            </a:outerShdw>
          </a:effectLst>
        </p:spPr>
      </p:pic>
      <p:grpSp>
        <p:nvGrpSpPr>
          <p:cNvPr id="2192" name="Google Shape;2192;p96"/>
          <p:cNvGrpSpPr/>
          <p:nvPr/>
        </p:nvGrpSpPr>
        <p:grpSpPr>
          <a:xfrm>
            <a:off x="7743420" y="4418216"/>
            <a:ext cx="4074608" cy="1355692"/>
            <a:chOff x="7581169" y="2665064"/>
            <a:chExt cx="4074608" cy="1355693"/>
          </a:xfrm>
        </p:grpSpPr>
        <p:sp>
          <p:nvSpPr>
            <p:cNvPr id="2193" name="Google Shape;2193;p96"/>
            <p:cNvSpPr txBox="1"/>
            <p:nvPr/>
          </p:nvSpPr>
          <p:spPr>
            <a:xfrm>
              <a:off x="7581177" y="3369757"/>
              <a:ext cx="4074600" cy="651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s-CO" sz="1100" b="0" i="1" u="none" strike="noStrike" cap="none">
                  <a:solidFill>
                    <a:srgbClr val="242853"/>
                  </a:solidFill>
                  <a:latin typeface="Verdana"/>
                  <a:ea typeface="Verdana"/>
                  <a:cs typeface="Verdana"/>
                  <a:sym typeface="Verdana"/>
                </a:rPr>
                <a:t>Resolución 20251000377835 del 05 de agosto de 2025 </a:t>
              </a:r>
              <a:r>
                <a:rPr lang="es-CO" sz="1100" b="1" i="0" u="none" strike="noStrike" cap="none">
                  <a:solidFill>
                    <a:srgbClr val="242853"/>
                  </a:solidFill>
                  <a:latin typeface="Verdana"/>
                  <a:ea typeface="Verdana"/>
                  <a:cs typeface="Verdana"/>
                  <a:sym typeface="Verdana"/>
                </a:rPr>
                <a:t>Posesión en el cargo: </a:t>
              </a:r>
              <a:r>
                <a:rPr lang="es-CO" sz="1100" b="0" i="0" u="none" strike="noStrike" cap="none">
                  <a:solidFill>
                    <a:srgbClr val="242853"/>
                  </a:solidFill>
                  <a:latin typeface="Verdana"/>
                  <a:ea typeface="Verdana"/>
                  <a:cs typeface="Verdana"/>
                  <a:sym typeface="Verdana"/>
                </a:rPr>
                <a:t>19/08/2025</a:t>
              </a:r>
              <a:endParaRPr sz="1100" b="0"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242853"/>
                </a:solidFill>
                <a:latin typeface="Verdana"/>
                <a:ea typeface="Verdana"/>
                <a:cs typeface="Verdana"/>
                <a:sym typeface="Verdana"/>
              </a:endParaRPr>
            </a:p>
          </p:txBody>
        </p:sp>
        <p:sp>
          <p:nvSpPr>
            <p:cNvPr id="2194" name="Google Shape;2194;p96"/>
            <p:cNvSpPr txBox="1"/>
            <p:nvPr/>
          </p:nvSpPr>
          <p:spPr>
            <a:xfrm>
              <a:off x="7581169" y="2665064"/>
              <a:ext cx="4074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Colombia Tributa.com </a:t>
              </a:r>
              <a:endParaRPr sz="14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Andrea Torres (Representante Legal)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1" u="none" strike="noStrike" cap="none">
                <a:solidFill>
                  <a:srgbClr val="242853"/>
                </a:solidFill>
                <a:latin typeface="Verdana"/>
                <a:ea typeface="Verdana"/>
                <a:cs typeface="Verdana"/>
                <a:sym typeface="Verdana"/>
              </a:endParaRPr>
            </a:p>
          </p:txBody>
        </p:sp>
      </p:gr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4447" y="3916917"/>
            <a:ext cx="1161261" cy="115197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2200" name="Google Shape;2200;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53</a:t>
            </a:fld>
            <a:endParaRPr/>
          </a:p>
        </p:txBody>
      </p:sp>
      <p:pic>
        <p:nvPicPr>
          <p:cNvPr id="2201" name="Google Shape;2201;p97"/>
          <p:cNvPicPr preferRelativeResize="0"/>
          <p:nvPr/>
        </p:nvPicPr>
        <p:blipFill rotWithShape="1">
          <a:blip r:embed="rId3">
            <a:alphaModFix/>
          </a:blip>
          <a:srcRect/>
          <a:stretch/>
        </p:blipFill>
        <p:spPr>
          <a:xfrm>
            <a:off x="4533503" y="4862865"/>
            <a:ext cx="323215" cy="323215"/>
          </a:xfrm>
          <a:prstGeom prst="rect">
            <a:avLst/>
          </a:prstGeom>
          <a:noFill/>
          <a:ln>
            <a:noFill/>
          </a:ln>
        </p:spPr>
      </p:pic>
      <p:graphicFrame>
        <p:nvGraphicFramePr>
          <p:cNvPr id="2202" name="Google Shape;2202;p97"/>
          <p:cNvGraphicFramePr/>
          <p:nvPr/>
        </p:nvGraphicFramePr>
        <p:xfrm>
          <a:off x="3972909" y="5210426"/>
          <a:ext cx="3173875" cy="461875"/>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2203" name="Google Shape;2203;p97"/>
          <p:cNvGraphicFramePr/>
          <p:nvPr/>
        </p:nvGraphicFramePr>
        <p:xfrm>
          <a:off x="3972909" y="5728958"/>
          <a:ext cx="3173875" cy="461875"/>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2204" name="Google Shape;2204;p97"/>
          <p:cNvGraphicFramePr/>
          <p:nvPr/>
        </p:nvGraphicFramePr>
        <p:xfrm>
          <a:off x="3972909" y="4691894"/>
          <a:ext cx="3173875" cy="461875"/>
        </p:xfrm>
        <a:graphic>
          <a:graphicData uri="http://schemas.openxmlformats.org/drawingml/2006/table">
            <a:tbl>
              <a:tblPr firstRow="1" bandRow="1">
                <a:noFill/>
                <a:tableStyleId>{ACD7315B-6872-43D5-A2A3-6DAB9DD07FC3}</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2205" name="Google Shape;2205;p97"/>
          <p:cNvSpPr txBox="1"/>
          <p:nvPr/>
        </p:nvSpPr>
        <p:spPr>
          <a:xfrm>
            <a:off x="4488836" y="4731400"/>
            <a:ext cx="1066604" cy="3455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Habitantes</a:t>
            </a:r>
            <a:endParaRPr sz="1050" b="0" i="0" u="none" strike="noStrike" cap="none">
              <a:solidFill>
                <a:srgbClr val="242853"/>
              </a:solidFill>
              <a:latin typeface="Verdana"/>
              <a:ea typeface="Verdana"/>
              <a:cs typeface="Verdana"/>
              <a:sym typeface="Verdana"/>
            </a:endParaRPr>
          </a:p>
        </p:txBody>
      </p:sp>
      <p:sp>
        <p:nvSpPr>
          <p:cNvPr id="2206" name="Google Shape;2206;p97"/>
          <p:cNvSpPr txBox="1"/>
          <p:nvPr/>
        </p:nvSpPr>
        <p:spPr>
          <a:xfrm>
            <a:off x="5505165" y="4754890"/>
            <a:ext cx="1537571" cy="34551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4.431.417</a:t>
            </a:r>
            <a:endParaRPr sz="1300" b="0" i="0" u="none" strike="noStrike" cap="none">
              <a:solidFill>
                <a:schemeClr val="dk1"/>
              </a:solidFill>
              <a:latin typeface="Verdana"/>
              <a:ea typeface="Verdana"/>
              <a:cs typeface="Verdana"/>
              <a:sym typeface="Verdana"/>
            </a:endParaRPr>
          </a:p>
        </p:txBody>
      </p:sp>
      <p:pic>
        <p:nvPicPr>
          <p:cNvPr id="2207" name="Google Shape;2207;p97"/>
          <p:cNvPicPr preferRelativeResize="0"/>
          <p:nvPr/>
        </p:nvPicPr>
        <p:blipFill rotWithShape="1">
          <a:blip r:embed="rId4">
            <a:alphaModFix/>
          </a:blip>
          <a:srcRect/>
          <a:stretch/>
        </p:blipFill>
        <p:spPr>
          <a:xfrm>
            <a:off x="4038457" y="5283774"/>
            <a:ext cx="323790" cy="323057"/>
          </a:xfrm>
          <a:prstGeom prst="rect">
            <a:avLst/>
          </a:prstGeom>
          <a:noFill/>
          <a:ln>
            <a:noFill/>
          </a:ln>
        </p:spPr>
      </p:pic>
      <p:sp>
        <p:nvSpPr>
          <p:cNvPr id="2208" name="Google Shape;2208;p97"/>
          <p:cNvSpPr txBox="1"/>
          <p:nvPr/>
        </p:nvSpPr>
        <p:spPr>
          <a:xfrm>
            <a:off x="4488836" y="5260436"/>
            <a:ext cx="1066604" cy="3455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Hogares</a:t>
            </a:r>
            <a:endParaRPr sz="1050" b="0" i="0" u="none" strike="noStrike" cap="none">
              <a:solidFill>
                <a:srgbClr val="242853"/>
              </a:solidFill>
              <a:latin typeface="Verdana"/>
              <a:ea typeface="Verdana"/>
              <a:cs typeface="Verdana"/>
              <a:sym typeface="Verdana"/>
            </a:endParaRPr>
          </a:p>
        </p:txBody>
      </p:sp>
      <p:sp>
        <p:nvSpPr>
          <p:cNvPr id="2209" name="Google Shape;2209;p97"/>
          <p:cNvSpPr txBox="1"/>
          <p:nvPr/>
        </p:nvSpPr>
        <p:spPr>
          <a:xfrm>
            <a:off x="5498502" y="5275856"/>
            <a:ext cx="1537571" cy="34551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1.196.280</a:t>
            </a:r>
            <a:endParaRPr sz="1300" b="0" i="0" u="none" strike="noStrike" cap="none">
              <a:solidFill>
                <a:schemeClr val="dk1"/>
              </a:solidFill>
              <a:latin typeface="Verdana"/>
              <a:ea typeface="Verdana"/>
              <a:cs typeface="Verdana"/>
              <a:sym typeface="Verdana"/>
            </a:endParaRPr>
          </a:p>
        </p:txBody>
      </p:sp>
      <p:pic>
        <p:nvPicPr>
          <p:cNvPr id="2210" name="Google Shape;2210;p97"/>
          <p:cNvPicPr preferRelativeResize="0"/>
          <p:nvPr/>
        </p:nvPicPr>
        <p:blipFill rotWithShape="1">
          <a:blip r:embed="rId5">
            <a:alphaModFix/>
          </a:blip>
          <a:srcRect/>
          <a:stretch/>
        </p:blipFill>
        <p:spPr>
          <a:xfrm>
            <a:off x="4027040" y="5794107"/>
            <a:ext cx="323790" cy="323413"/>
          </a:xfrm>
          <a:prstGeom prst="rect">
            <a:avLst/>
          </a:prstGeom>
          <a:noFill/>
          <a:ln>
            <a:noFill/>
          </a:ln>
        </p:spPr>
      </p:pic>
      <p:sp>
        <p:nvSpPr>
          <p:cNvPr id="2211" name="Google Shape;2211;p97"/>
          <p:cNvSpPr txBox="1"/>
          <p:nvPr/>
        </p:nvSpPr>
        <p:spPr>
          <a:xfrm>
            <a:off x="4488836" y="5783057"/>
            <a:ext cx="1191528" cy="3455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Unidades de vivienda</a:t>
            </a:r>
            <a:endParaRPr sz="1050" b="0" i="0" u="none" strike="noStrike" cap="none">
              <a:solidFill>
                <a:srgbClr val="242853"/>
              </a:solidFill>
              <a:latin typeface="Verdana"/>
              <a:ea typeface="Verdana"/>
              <a:cs typeface="Verdana"/>
              <a:sym typeface="Verdana"/>
            </a:endParaRPr>
          </a:p>
        </p:txBody>
      </p:sp>
      <p:sp>
        <p:nvSpPr>
          <p:cNvPr id="2212" name="Google Shape;2212;p97"/>
          <p:cNvSpPr txBox="1"/>
          <p:nvPr/>
        </p:nvSpPr>
        <p:spPr>
          <a:xfrm>
            <a:off x="5498502" y="5787113"/>
            <a:ext cx="1537571" cy="34551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chemeClr val="dk1"/>
                </a:solidFill>
                <a:latin typeface="Verdana"/>
                <a:ea typeface="Verdana"/>
                <a:cs typeface="Verdana"/>
                <a:sym typeface="Verdana"/>
              </a:rPr>
              <a:t>1.132.352</a:t>
            </a:r>
            <a:endParaRPr sz="1300" b="0" i="0" u="none" strike="noStrike" cap="none">
              <a:solidFill>
                <a:schemeClr val="dk1"/>
              </a:solidFill>
              <a:latin typeface="Verdana"/>
              <a:ea typeface="Verdana"/>
              <a:cs typeface="Verdana"/>
              <a:sym typeface="Verdana"/>
            </a:endParaRPr>
          </a:p>
        </p:txBody>
      </p:sp>
      <p:sp>
        <p:nvSpPr>
          <p:cNvPr id="2213" name="Google Shape;2213;p97"/>
          <p:cNvSpPr/>
          <p:nvPr/>
        </p:nvSpPr>
        <p:spPr>
          <a:xfrm>
            <a:off x="7791450" y="1020700"/>
            <a:ext cx="4210050" cy="5372100"/>
          </a:xfrm>
          <a:prstGeom prst="roundRect">
            <a:avLst>
              <a:gd name="adj" fmla="val 4602"/>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00" b="1" i="1" u="none" strike="noStrike" cap="none">
              <a:solidFill>
                <a:srgbClr val="242853"/>
              </a:solidFill>
              <a:latin typeface="Verdana"/>
              <a:ea typeface="Verdana"/>
              <a:cs typeface="Verdana"/>
              <a:sym typeface="Verdana"/>
            </a:endParaRPr>
          </a:p>
        </p:txBody>
      </p:sp>
      <p:sp>
        <p:nvSpPr>
          <p:cNvPr id="2214" name="Google Shape;2214;p97"/>
          <p:cNvSpPr/>
          <p:nvPr/>
        </p:nvSpPr>
        <p:spPr>
          <a:xfrm>
            <a:off x="8970983" y="2459128"/>
            <a:ext cx="2738400" cy="7719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33 trabajadores de empresas de servicios temporales</a:t>
            </a:r>
            <a:endParaRPr sz="1400" b="1" i="1" u="none" strike="noStrike" cap="none">
              <a:solidFill>
                <a:srgbClr val="242853"/>
              </a:solidFill>
              <a:latin typeface="Verdana"/>
              <a:ea typeface="Verdana"/>
              <a:cs typeface="Verdana"/>
              <a:sym typeface="Verdana"/>
            </a:endParaRPr>
          </a:p>
        </p:txBody>
      </p:sp>
      <p:sp>
        <p:nvSpPr>
          <p:cNvPr id="2215" name="Google Shape;2215;p97"/>
          <p:cNvSpPr/>
          <p:nvPr/>
        </p:nvSpPr>
        <p:spPr>
          <a:xfrm>
            <a:off x="8966105" y="1742505"/>
            <a:ext cx="2738400" cy="5673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8"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1.309 trabajadores directos</a:t>
            </a:r>
            <a:endParaRPr sz="1400" b="1" i="1" u="none" strike="noStrike" cap="none">
              <a:solidFill>
                <a:srgbClr val="242853"/>
              </a:solidFill>
              <a:latin typeface="Verdana"/>
              <a:ea typeface="Verdana"/>
              <a:cs typeface="Verdana"/>
              <a:sym typeface="Verdana"/>
            </a:endParaRPr>
          </a:p>
        </p:txBody>
      </p:sp>
      <p:sp>
        <p:nvSpPr>
          <p:cNvPr id="2216" name="Google Shape;2216;p97"/>
          <p:cNvSpPr txBox="1"/>
          <p:nvPr/>
        </p:nvSpPr>
        <p:spPr>
          <a:xfrm>
            <a:off x="8232978" y="3772525"/>
            <a:ext cx="3690000" cy="2881500"/>
          </a:xfrm>
          <a:prstGeom prst="rect">
            <a:avLst/>
          </a:prstGeom>
          <a:noFill/>
          <a:ln>
            <a:noFill/>
          </a:ln>
        </p:spPr>
        <p:txBody>
          <a:bodyPr spcFirstLastPara="1" wrap="square" lIns="91425" tIns="45700" rIns="91425" bIns="45700" anchor="t" anchorCtr="0">
            <a:spAutoFit/>
          </a:bodyPr>
          <a:lstStyle/>
          <a:p>
            <a:pPr marL="0" marR="0" lvl="0" indent="7938" algn="l" rtl="0">
              <a:lnSpc>
                <a:spcPct val="100000"/>
              </a:lnSpc>
              <a:spcBef>
                <a:spcPts val="0"/>
              </a:spcBef>
              <a:spcAft>
                <a:spcPts val="0"/>
              </a:spcAft>
              <a:buClr>
                <a:srgbClr val="000000"/>
              </a:buClr>
              <a:buSzPts val="1200"/>
              <a:buFont typeface="Arial"/>
              <a:buNone/>
            </a:pPr>
            <a:r>
              <a:rPr lang="es-CO" sz="1200" b="1" i="1" u="none" strike="noStrike" cap="none">
                <a:solidFill>
                  <a:srgbClr val="2181C1"/>
                </a:solidFill>
                <a:latin typeface="Verdana"/>
                <a:ea typeface="Verdana"/>
                <a:cs typeface="Verdana"/>
                <a:sym typeface="Verdana"/>
              </a:rPr>
              <a:t>Total de trabajadores: </a:t>
            </a:r>
            <a:r>
              <a:rPr lang="es-CO" sz="1200" b="1" i="1" u="none" strike="noStrike" cap="none">
                <a:solidFill>
                  <a:srgbClr val="1F3864"/>
                </a:solidFill>
                <a:latin typeface="Verdana"/>
                <a:ea typeface="Verdana"/>
                <a:cs typeface="Verdana"/>
                <a:sym typeface="Verdana"/>
              </a:rPr>
              <a:t>1.387</a:t>
            </a:r>
            <a:endParaRPr sz="1200" b="1" i="1" u="none" strike="noStrike" cap="none">
              <a:solidFill>
                <a:srgbClr val="1F3864"/>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400"/>
              <a:buFont typeface="Arial"/>
              <a:buNone/>
            </a:pPr>
            <a:endParaRPr sz="1400" b="1" i="0" u="none" strike="noStrike" cap="none">
              <a:solidFill>
                <a:srgbClr val="242853"/>
              </a:solidFill>
              <a:latin typeface="Verdana"/>
              <a:ea typeface="Verdana"/>
              <a:cs typeface="Verdana"/>
              <a:sym typeface="Verdana"/>
            </a:endParaRPr>
          </a:p>
          <a:p>
            <a:pPr marL="0" marR="0" lvl="0" indent="7935"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Sindicatos: </a:t>
            </a:r>
            <a:r>
              <a:rPr lang="es-CO" sz="1400" b="1" i="0" u="none" strike="noStrike" cap="none">
                <a:solidFill>
                  <a:srgbClr val="2181C1"/>
                </a:solidFill>
                <a:latin typeface="Verdana"/>
                <a:ea typeface="Verdana"/>
                <a:cs typeface="Verdana"/>
                <a:sym typeface="Verdana"/>
              </a:rPr>
              <a:t>5</a:t>
            </a:r>
            <a:endParaRPr sz="1400" b="1" i="0" u="none" strike="noStrike" cap="none">
              <a:solidFill>
                <a:srgbClr val="2181C1"/>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400"/>
              <a:buFont typeface="Arial"/>
              <a:buNone/>
            </a:pPr>
            <a:endParaRPr sz="1400" b="1" i="0" u="none" strike="noStrike" cap="none">
              <a:solidFill>
                <a:srgbClr val="2181C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s-CO" sz="1100" b="0" i="1" u="sng" strike="noStrike" cap="none">
                <a:solidFill>
                  <a:srgbClr val="242853"/>
                </a:solidFill>
                <a:latin typeface="Verdana"/>
                <a:ea typeface="Verdana"/>
                <a:cs typeface="Verdana"/>
                <a:sym typeface="Verdana"/>
              </a:rPr>
              <a:t>Con Convención Colectiva</a:t>
            </a:r>
            <a:endParaRPr sz="1100" b="0" i="1" u="sng"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s-CO" sz="1100" b="0" i="1" u="none" strike="noStrike" cap="none">
                <a:solidFill>
                  <a:srgbClr val="242853"/>
                </a:solidFill>
                <a:latin typeface="Verdana"/>
                <a:ea typeface="Verdana"/>
                <a:cs typeface="Verdana"/>
                <a:sym typeface="Verdana"/>
              </a:rPr>
              <a:t>SINTRAELECOL</a:t>
            </a:r>
            <a:endParaRPr sz="1100" b="0" i="1" u="none"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1100"/>
              <a:buFont typeface="Arial"/>
              <a:buNone/>
            </a:pPr>
            <a:r>
              <a:rPr lang="es-CO" sz="1100" b="0" i="1" u="none" strike="noStrike" cap="none">
                <a:solidFill>
                  <a:srgbClr val="242853"/>
                </a:solidFill>
                <a:latin typeface="Verdana"/>
                <a:ea typeface="Verdana"/>
                <a:cs typeface="Verdana"/>
                <a:sym typeface="Verdana"/>
              </a:rPr>
              <a:t>SUBTRAENERGÍA</a:t>
            </a:r>
            <a:endParaRPr sz="1100" b="0" i="1" u="none"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sz="1100" b="0" i="1" u="none"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s-CO" sz="1100" b="0" i="1" u="sng" strike="noStrike" cap="none">
                <a:solidFill>
                  <a:srgbClr val="242853"/>
                </a:solidFill>
                <a:latin typeface="Verdana"/>
                <a:ea typeface="Verdana"/>
                <a:cs typeface="Verdana"/>
                <a:sym typeface="Verdana"/>
              </a:rPr>
              <a:t>Sin Convención Colectiva</a:t>
            </a:r>
            <a:endParaRPr sz="1100" b="0" i="1" u="sng"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s-CO" sz="1100" b="0" i="1" u="none" strike="noStrike" cap="none">
                <a:solidFill>
                  <a:srgbClr val="242853"/>
                </a:solidFill>
                <a:latin typeface="Verdana"/>
                <a:ea typeface="Verdana"/>
                <a:cs typeface="Verdana"/>
                <a:sym typeface="Verdana"/>
              </a:rPr>
              <a:t>SINTRAIR-E </a:t>
            </a:r>
            <a:endParaRPr sz="1100" b="0" i="1" u="none"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s-CO" sz="1100" b="0" i="1" u="none" strike="noStrike" cap="none">
                <a:solidFill>
                  <a:srgbClr val="242853"/>
                </a:solidFill>
                <a:latin typeface="Verdana"/>
                <a:ea typeface="Verdana"/>
                <a:cs typeface="Verdana"/>
                <a:sym typeface="Verdana"/>
              </a:rPr>
              <a:t>SINTRAINSELEC</a:t>
            </a:r>
            <a:endParaRPr sz="1100" b="0" i="1" u="none" strike="noStrike" cap="none">
              <a:solidFill>
                <a:srgbClr val="242853"/>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s-CO" sz="1100" b="0" i="1" u="none" strike="noStrike" cap="none">
                <a:solidFill>
                  <a:srgbClr val="242853"/>
                </a:solidFill>
                <a:latin typeface="Verdana"/>
                <a:ea typeface="Verdana"/>
                <a:cs typeface="Verdana"/>
                <a:sym typeface="Verdana"/>
              </a:rPr>
              <a:t>SINTRAE</a:t>
            </a:r>
            <a:endParaRPr sz="1100" b="0" i="1"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200"/>
              <a:buFont typeface="Arial"/>
              <a:buNone/>
            </a:pPr>
            <a:endParaRPr sz="1200" b="0" i="1" u="none" strike="noStrike" cap="none">
              <a:solidFill>
                <a:srgbClr val="242853"/>
              </a:solidFill>
              <a:latin typeface="Verdana"/>
              <a:ea typeface="Verdana"/>
              <a:cs typeface="Verdana"/>
              <a:sym typeface="Verdana"/>
            </a:endParaRPr>
          </a:p>
          <a:p>
            <a:pPr marL="0" marR="0" lvl="0" indent="7938" algn="l" rtl="0">
              <a:lnSpc>
                <a:spcPct val="100000"/>
              </a:lnSpc>
              <a:spcBef>
                <a:spcPts val="0"/>
              </a:spcBef>
              <a:spcAft>
                <a:spcPts val="0"/>
              </a:spcAft>
              <a:buClr>
                <a:srgbClr val="000000"/>
              </a:buClr>
              <a:buSzPts val="1400"/>
              <a:buFont typeface="Arial"/>
              <a:buNone/>
            </a:pPr>
            <a:endParaRPr sz="1400" b="1" i="0" u="none" strike="noStrike" cap="none">
              <a:solidFill>
                <a:srgbClr val="2181C1"/>
              </a:solidFill>
              <a:latin typeface="Verdana"/>
              <a:ea typeface="Verdana"/>
              <a:cs typeface="Verdana"/>
              <a:sym typeface="Verdana"/>
            </a:endParaRPr>
          </a:p>
        </p:txBody>
      </p:sp>
      <p:sp>
        <p:nvSpPr>
          <p:cNvPr id="2217" name="Google Shape;2217;p97"/>
          <p:cNvSpPr/>
          <p:nvPr/>
        </p:nvSpPr>
        <p:spPr>
          <a:xfrm>
            <a:off x="8524623" y="1755465"/>
            <a:ext cx="541500" cy="541500"/>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218" name="Google Shape;2218;p97"/>
          <p:cNvSpPr/>
          <p:nvPr/>
        </p:nvSpPr>
        <p:spPr>
          <a:xfrm>
            <a:off x="8524615" y="2574395"/>
            <a:ext cx="541500" cy="541500"/>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219" name="Google Shape;2219;p97"/>
          <p:cNvPicPr preferRelativeResize="0"/>
          <p:nvPr/>
        </p:nvPicPr>
        <p:blipFill rotWithShape="1">
          <a:blip r:embed="rId6">
            <a:alphaModFix/>
          </a:blip>
          <a:srcRect/>
          <a:stretch/>
        </p:blipFill>
        <p:spPr>
          <a:xfrm>
            <a:off x="8614748" y="1886748"/>
            <a:ext cx="351357" cy="351358"/>
          </a:xfrm>
          <a:prstGeom prst="rect">
            <a:avLst/>
          </a:prstGeom>
          <a:noFill/>
          <a:ln>
            <a:noFill/>
          </a:ln>
        </p:spPr>
      </p:pic>
      <p:pic>
        <p:nvPicPr>
          <p:cNvPr id="2220" name="Google Shape;2220;p97"/>
          <p:cNvPicPr preferRelativeResize="0"/>
          <p:nvPr/>
        </p:nvPicPr>
        <p:blipFill rotWithShape="1">
          <a:blip r:embed="rId7">
            <a:alphaModFix/>
          </a:blip>
          <a:srcRect/>
          <a:stretch/>
        </p:blipFill>
        <p:spPr>
          <a:xfrm>
            <a:off x="8666448" y="2671725"/>
            <a:ext cx="267590" cy="346703"/>
          </a:xfrm>
          <a:prstGeom prst="rect">
            <a:avLst/>
          </a:prstGeom>
          <a:noFill/>
          <a:ln>
            <a:noFill/>
          </a:ln>
        </p:spPr>
      </p:pic>
      <p:sp>
        <p:nvSpPr>
          <p:cNvPr id="2221" name="Google Shape;2221;p97"/>
          <p:cNvSpPr txBox="1"/>
          <p:nvPr/>
        </p:nvSpPr>
        <p:spPr>
          <a:xfrm>
            <a:off x="8418254" y="1203433"/>
            <a:ext cx="26871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0" u="none" strike="noStrike" cap="none">
                <a:solidFill>
                  <a:srgbClr val="242853"/>
                </a:solidFill>
                <a:latin typeface="Verdana"/>
                <a:ea typeface="Verdana"/>
                <a:cs typeface="Verdana"/>
                <a:sym typeface="Verdana"/>
              </a:rPr>
              <a:t>Planta de personal</a:t>
            </a:r>
            <a:endParaRPr sz="1400" b="0" i="0" u="none" strike="noStrike" cap="none">
              <a:solidFill>
                <a:srgbClr val="000000"/>
              </a:solidFill>
              <a:latin typeface="Arial"/>
              <a:ea typeface="Arial"/>
              <a:cs typeface="Arial"/>
              <a:sym typeface="Arial"/>
            </a:endParaRPr>
          </a:p>
        </p:txBody>
      </p:sp>
      <p:sp>
        <p:nvSpPr>
          <p:cNvPr id="2222" name="Google Shape;2222;p97"/>
          <p:cNvSpPr/>
          <p:nvPr/>
        </p:nvSpPr>
        <p:spPr>
          <a:xfrm rot="10800000" flipH="1">
            <a:off x="-214057" y="552177"/>
            <a:ext cx="6925386"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223" name="Google Shape;2223;p97"/>
          <p:cNvSpPr txBox="1"/>
          <p:nvPr/>
        </p:nvSpPr>
        <p:spPr>
          <a:xfrm>
            <a:off x="733688" y="651368"/>
            <a:ext cx="50016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Datos generales relevantes de la ESP</a:t>
            </a:r>
            <a:endParaRPr sz="1800" b="1" i="1" u="none" strike="noStrike" cap="none">
              <a:solidFill>
                <a:srgbClr val="242853"/>
              </a:solidFill>
              <a:latin typeface="Verdana"/>
              <a:ea typeface="Verdana"/>
              <a:cs typeface="Verdana"/>
              <a:sym typeface="Verdana"/>
            </a:endParaRPr>
          </a:p>
        </p:txBody>
      </p:sp>
      <p:pic>
        <p:nvPicPr>
          <p:cNvPr id="2224" name="Google Shape;2224;p97" descr="icono de comunicación de personas en estilo plano ..."/>
          <p:cNvPicPr preferRelativeResize="0"/>
          <p:nvPr/>
        </p:nvPicPr>
        <p:blipFill rotWithShape="1">
          <a:blip r:embed="rId8">
            <a:alphaModFix/>
          </a:blip>
          <a:srcRect/>
          <a:stretch/>
        </p:blipFill>
        <p:spPr>
          <a:xfrm>
            <a:off x="4027041" y="4740637"/>
            <a:ext cx="345514" cy="345514"/>
          </a:xfrm>
          <a:prstGeom prst="ellipse">
            <a:avLst/>
          </a:prstGeom>
          <a:noFill/>
          <a:ln>
            <a:noFill/>
          </a:ln>
          <a:effectLst>
            <a:outerShdw blurRad="381000" dist="292100" dir="5400000" sx="-80000" sy="-18000" rotWithShape="0">
              <a:srgbClr val="000000">
                <a:alpha val="21176"/>
              </a:srgbClr>
            </a:outerShdw>
          </a:effectLst>
        </p:spPr>
      </p:pic>
      <p:sp>
        <p:nvSpPr>
          <p:cNvPr id="2225" name="Google Shape;2225;p97"/>
          <p:cNvSpPr txBox="1"/>
          <p:nvPr/>
        </p:nvSpPr>
        <p:spPr>
          <a:xfrm>
            <a:off x="337900" y="6392640"/>
            <a:ext cx="152784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AIR-E S.A.S. ESP</a:t>
            </a:r>
            <a:endParaRPr sz="1000" b="1" i="1" u="none" strike="noStrike" cap="none">
              <a:solidFill>
                <a:srgbClr val="A5A5A5"/>
              </a:solidFill>
              <a:latin typeface="Verdana"/>
              <a:ea typeface="Verdana"/>
              <a:cs typeface="Verdana"/>
              <a:sym typeface="Verdana"/>
            </a:endParaRPr>
          </a:p>
        </p:txBody>
      </p:sp>
      <p:pic>
        <p:nvPicPr>
          <p:cNvPr id="2226" name="Google Shape;2226;p97"/>
          <p:cNvPicPr preferRelativeResize="0"/>
          <p:nvPr/>
        </p:nvPicPr>
        <p:blipFill rotWithShape="1">
          <a:blip r:embed="rId9">
            <a:alphaModFix/>
          </a:blip>
          <a:srcRect/>
          <a:stretch/>
        </p:blipFill>
        <p:spPr>
          <a:xfrm>
            <a:off x="632292" y="1416560"/>
            <a:ext cx="3298735" cy="4635083"/>
          </a:xfrm>
          <a:prstGeom prst="rect">
            <a:avLst/>
          </a:prstGeom>
          <a:noFill/>
          <a:ln>
            <a:noFill/>
          </a:ln>
        </p:spPr>
      </p:pic>
      <p:sp>
        <p:nvSpPr>
          <p:cNvPr id="2227" name="Google Shape;2227;p97"/>
          <p:cNvSpPr/>
          <p:nvPr/>
        </p:nvSpPr>
        <p:spPr>
          <a:xfrm>
            <a:off x="8966102" y="3336619"/>
            <a:ext cx="2738400" cy="330300"/>
          </a:xfrm>
          <a:prstGeom prst="roundRect">
            <a:avLst>
              <a:gd name="adj" fmla="val 16667"/>
            </a:avLst>
          </a:prstGeom>
          <a:solidFill>
            <a:srgbClr val="D8D8D8"/>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90487"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45 Aprendices</a:t>
            </a:r>
            <a:endParaRPr sz="1400" b="1" i="1" u="none" strike="noStrike" cap="none">
              <a:solidFill>
                <a:srgbClr val="242853"/>
              </a:solidFill>
              <a:latin typeface="Verdana"/>
              <a:ea typeface="Verdana"/>
              <a:cs typeface="Verdana"/>
              <a:sym typeface="Verdana"/>
            </a:endParaRPr>
          </a:p>
        </p:txBody>
      </p:sp>
      <p:sp>
        <p:nvSpPr>
          <p:cNvPr id="2228" name="Google Shape;2228;p97"/>
          <p:cNvSpPr/>
          <p:nvPr/>
        </p:nvSpPr>
        <p:spPr>
          <a:xfrm>
            <a:off x="8529504" y="3231019"/>
            <a:ext cx="541500" cy="541500"/>
          </a:xfrm>
          <a:prstGeom prst="ellipse">
            <a:avLst/>
          </a:prstGeom>
          <a:solidFill>
            <a:srgbClr val="F2F2F2"/>
          </a:solidFill>
          <a:ln w="3492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229" name="Google Shape;2229;p97"/>
          <p:cNvPicPr preferRelativeResize="0"/>
          <p:nvPr/>
        </p:nvPicPr>
        <p:blipFill rotWithShape="1">
          <a:blip r:embed="rId10">
            <a:alphaModFix/>
          </a:blip>
          <a:srcRect/>
          <a:stretch/>
        </p:blipFill>
        <p:spPr>
          <a:xfrm>
            <a:off x="8619704" y="3342385"/>
            <a:ext cx="351357" cy="318781"/>
          </a:xfrm>
          <a:prstGeom prst="rect">
            <a:avLst/>
          </a:prstGeom>
          <a:noFill/>
          <a:ln>
            <a:noFill/>
          </a:ln>
        </p:spPr>
      </p:pic>
      <p:pic>
        <p:nvPicPr>
          <p:cNvPr id="2230" name="Google Shape;2230;p97" descr="Air-e (Colombia) | Logopedia | Fandom"/>
          <p:cNvPicPr preferRelativeResize="0"/>
          <p:nvPr/>
        </p:nvPicPr>
        <p:blipFill rotWithShape="1">
          <a:blip r:embed="rId11">
            <a:alphaModFix/>
          </a:blip>
          <a:srcRect/>
          <a:stretch/>
        </p:blipFill>
        <p:spPr>
          <a:xfrm>
            <a:off x="4317201" y="2397216"/>
            <a:ext cx="2303851" cy="101369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34"/>
        <p:cNvGrpSpPr/>
        <p:nvPr/>
      </p:nvGrpSpPr>
      <p:grpSpPr>
        <a:xfrm>
          <a:off x="0" y="0"/>
          <a:ext cx="0" cy="0"/>
          <a:chOff x="0" y="0"/>
          <a:chExt cx="0" cy="0"/>
        </a:xfrm>
      </p:grpSpPr>
      <p:sp>
        <p:nvSpPr>
          <p:cNvPr id="2235" name="Google Shape;223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54</a:t>
            </a:fld>
            <a:endParaRPr/>
          </a:p>
        </p:txBody>
      </p:sp>
      <p:sp>
        <p:nvSpPr>
          <p:cNvPr id="2236" name="Google Shape;2236;p98"/>
          <p:cNvSpPr txBox="1"/>
          <p:nvPr/>
        </p:nvSpPr>
        <p:spPr>
          <a:xfrm>
            <a:off x="568410" y="4591298"/>
            <a:ext cx="777295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04040"/>
              </a:buClr>
              <a:buSzPts val="4300"/>
              <a:buFont typeface="Verdana"/>
              <a:buNone/>
            </a:pPr>
            <a:endParaRPr sz="4300" b="1" i="0" u="none" strike="noStrike" cap="none">
              <a:solidFill>
                <a:srgbClr val="404040"/>
              </a:solidFill>
              <a:latin typeface="Verdana"/>
              <a:ea typeface="Verdana"/>
              <a:cs typeface="Verdana"/>
              <a:sym typeface="Verdana"/>
            </a:endParaRPr>
          </a:p>
        </p:txBody>
      </p:sp>
      <p:sp>
        <p:nvSpPr>
          <p:cNvPr id="2237" name="Google Shape;2237;p98"/>
          <p:cNvSpPr/>
          <p:nvPr/>
        </p:nvSpPr>
        <p:spPr>
          <a:xfrm>
            <a:off x="358696" y="1991170"/>
            <a:ext cx="6110469" cy="2386489"/>
          </a:xfrm>
          <a:prstGeom prst="roundRect">
            <a:avLst>
              <a:gd name="adj" fmla="val 16667"/>
            </a:avLst>
          </a:prstGeom>
          <a:solidFill>
            <a:srgbClr val="F2F2F2"/>
          </a:solidFill>
          <a:ln w="25400" cap="flat" cmpd="sng">
            <a:solidFill>
              <a:srgbClr val="242853"/>
            </a:solidFill>
            <a:prstDash val="solid"/>
            <a:round/>
            <a:headEnd type="none" w="sm" len="sm"/>
            <a:tailEnd type="none" w="sm" len="sm"/>
          </a:ln>
        </p:spPr>
        <p:txBody>
          <a:bodyPr spcFirstLastPara="1" wrap="square" lIns="127575" tIns="127575" rIns="127575" bIns="1275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Causal 59.1: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Debilitada situación financiera de la empresa.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Incumplimiento de la Resolución Particular CREG 024 de 2020 (AIR-E sobrepasó los valores mínimos garantizados de los indicadores de calidad individual).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Superación de las máximas horas anuales de indisponibilidad ajustadas.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Solicitudes de terminación de contratos de suministro de energía por incumplimientos de AIR-E.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Incremento del número de manifestaciones por hechos relacionados con la prestación del servicio de energía en el área de prestación de AIR-E.</a:t>
            </a:r>
            <a:endParaRPr sz="1200" b="0" i="0" u="none" strike="noStrike" cap="none">
              <a:solidFill>
                <a:srgbClr val="242853"/>
              </a:solidFill>
              <a:latin typeface="Verdana"/>
              <a:ea typeface="Verdana"/>
              <a:cs typeface="Verdana"/>
              <a:sym typeface="Verdana"/>
            </a:endParaRPr>
          </a:p>
        </p:txBody>
      </p:sp>
      <p:sp>
        <p:nvSpPr>
          <p:cNvPr id="2238" name="Google Shape;2238;p98"/>
          <p:cNvSpPr/>
          <p:nvPr/>
        </p:nvSpPr>
        <p:spPr>
          <a:xfrm>
            <a:off x="358695" y="4501639"/>
            <a:ext cx="6110469" cy="1651551"/>
          </a:xfrm>
          <a:prstGeom prst="roundRect">
            <a:avLst>
              <a:gd name="adj" fmla="val 16667"/>
            </a:avLst>
          </a:prstGeom>
          <a:solidFill>
            <a:srgbClr val="F2F2F2"/>
          </a:solidFill>
          <a:ln w="25400" cap="flat" cmpd="sng">
            <a:solidFill>
              <a:srgbClr val="242853"/>
            </a:solidFill>
            <a:prstDash val="solid"/>
            <a:round/>
            <a:headEnd type="none" w="sm" len="sm"/>
            <a:tailEnd type="none" w="sm" len="sm"/>
          </a:ln>
        </p:spPr>
        <p:txBody>
          <a:bodyPr spcFirstLastPara="1" wrap="square" lIns="127575" tIns="127575" rIns="127575" bIns="1275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Causal 59.2: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Demoras en la atención de solicitudes de cambio de comercializador.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Inclusión de requisitos adicionales a los previstos en la regulación en la norma técnica de “Especificaciones Particulares para Instalaciones de Conexión y Enlace”.</a:t>
            </a:r>
            <a:endParaRPr sz="1200" b="0" i="0" u="none" strike="noStrike" cap="none">
              <a:solidFill>
                <a:srgbClr val="242853"/>
              </a:solidFill>
              <a:latin typeface="Verdana"/>
              <a:ea typeface="Verdana"/>
              <a:cs typeface="Verdana"/>
              <a:sym typeface="Verdana"/>
            </a:endParaRPr>
          </a:p>
        </p:txBody>
      </p:sp>
      <p:sp>
        <p:nvSpPr>
          <p:cNvPr id="2239" name="Google Shape;2239;p98"/>
          <p:cNvSpPr/>
          <p:nvPr/>
        </p:nvSpPr>
        <p:spPr>
          <a:xfrm>
            <a:off x="6858876" y="1991170"/>
            <a:ext cx="4974428" cy="2162086"/>
          </a:xfrm>
          <a:prstGeom prst="roundRect">
            <a:avLst>
              <a:gd name="adj" fmla="val 16667"/>
            </a:avLst>
          </a:prstGeom>
          <a:solidFill>
            <a:srgbClr val="D8D8D8"/>
          </a:solidFill>
          <a:ln>
            <a:noFill/>
          </a:ln>
        </p:spPr>
        <p:txBody>
          <a:bodyPr spcFirstLastPara="1" wrap="square" lIns="127575" tIns="127575" rIns="127575" bIns="1275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Causal 59.3:</a:t>
            </a:r>
            <a:r>
              <a:rPr lang="es-CO" sz="1200" b="0" i="0" u="none" strike="noStrike" cap="none">
                <a:solidFill>
                  <a:srgbClr val="2181C1"/>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La ESP no garantizó la calidad y oportunidad en el reporte de información al SUI.</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Se identificaron diferencias entre la información reportada a la SSPD y la remitida a otras entidades, sobre los mismos aspectos.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La ESP se negó a dar a conocer sus flujos de efectivo proyectados a la SSPD.</a:t>
            </a:r>
            <a:endParaRPr sz="1200" b="0" i="0" u="none" strike="noStrike" cap="none">
              <a:solidFill>
                <a:srgbClr val="242853"/>
              </a:solidFill>
              <a:latin typeface="Verdana"/>
              <a:ea typeface="Verdana"/>
              <a:cs typeface="Verdana"/>
              <a:sym typeface="Verdana"/>
            </a:endParaRPr>
          </a:p>
        </p:txBody>
      </p:sp>
      <p:sp>
        <p:nvSpPr>
          <p:cNvPr id="2240" name="Google Shape;2240;p98"/>
          <p:cNvSpPr/>
          <p:nvPr/>
        </p:nvSpPr>
        <p:spPr>
          <a:xfrm>
            <a:off x="6858876" y="4272897"/>
            <a:ext cx="4974428" cy="1880294"/>
          </a:xfrm>
          <a:prstGeom prst="roundRect">
            <a:avLst>
              <a:gd name="adj" fmla="val 16667"/>
            </a:avLst>
          </a:prstGeom>
          <a:solidFill>
            <a:srgbClr val="D8D8D8"/>
          </a:solidFill>
          <a:ln>
            <a:noFill/>
          </a:ln>
        </p:spPr>
        <p:txBody>
          <a:bodyPr spcFirstLastPara="1" wrap="square" lIns="127575" tIns="127575" rIns="127575" bIns="127575"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s-CO" sz="1200" b="1" i="0" u="none" strike="noStrike" cap="none">
                <a:solidFill>
                  <a:srgbClr val="2181C1"/>
                </a:solidFill>
                <a:latin typeface="Verdana"/>
                <a:ea typeface="Verdana"/>
                <a:cs typeface="Verdana"/>
                <a:sym typeface="Verdana"/>
              </a:rPr>
              <a:t>Causal 59.7: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Deterioro del patrimonio de la ESP.</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Valores negativos en rentabilidades y márgenes.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Razón corriente por debajo de la mínima regulatoria.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Problemas de liquidez evidenciados en el inicio de 132 procesos de limitación de suministro en 2024.</a:t>
            </a:r>
            <a:endParaRPr sz="1200" b="0" i="0" u="none" strike="noStrike" cap="none">
              <a:solidFill>
                <a:srgbClr val="242853"/>
              </a:solidFill>
              <a:latin typeface="Verdana"/>
              <a:ea typeface="Verdana"/>
              <a:cs typeface="Verdana"/>
              <a:sym typeface="Verdana"/>
            </a:endParaRPr>
          </a:p>
        </p:txBody>
      </p:sp>
      <p:sp>
        <p:nvSpPr>
          <p:cNvPr id="2241" name="Google Shape;2241;p98"/>
          <p:cNvSpPr txBox="1"/>
          <p:nvPr/>
        </p:nvSpPr>
        <p:spPr>
          <a:xfrm>
            <a:off x="568410" y="754144"/>
            <a:ext cx="9122345"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600"/>
              <a:buFont typeface="Arial"/>
              <a:buNone/>
            </a:pPr>
            <a:r>
              <a:rPr lang="es-CO" sz="1600" b="1" i="0" u="none" strike="noStrike" cap="none">
                <a:solidFill>
                  <a:srgbClr val="242853"/>
                </a:solidFill>
                <a:latin typeface="Verdana"/>
                <a:ea typeface="Verdana"/>
                <a:cs typeface="Verdana"/>
                <a:sym typeface="Verdana"/>
              </a:rPr>
              <a:t>El 12 de septiembre de 2024, la SSPD ejecutó la medida de toma de posesión de AIR-E S.A.S. ESP, ordenada mediante Resolución </a:t>
            </a:r>
            <a:r>
              <a:rPr lang="es-CO" sz="1600" b="1" i="0" u="none" strike="noStrike" cap="none">
                <a:solidFill>
                  <a:srgbClr val="2181C1"/>
                </a:solidFill>
                <a:latin typeface="Verdana"/>
                <a:ea typeface="Verdana"/>
                <a:cs typeface="Verdana"/>
                <a:sym typeface="Verdana"/>
              </a:rPr>
              <a:t>SSPD 20241000531665 de 11 de septiembre de 2024</a:t>
            </a:r>
            <a:r>
              <a:rPr lang="es-CO" sz="1600" b="1" i="0" u="none" strike="noStrike" cap="none">
                <a:solidFill>
                  <a:srgbClr val="242853"/>
                </a:solidFill>
                <a:latin typeface="Verdana"/>
                <a:ea typeface="Verdana"/>
                <a:cs typeface="Verdana"/>
                <a:sym typeface="Verdana"/>
              </a:rPr>
              <a:t>, por encontrarla incursa en las siguientes causales del artículo 59 de la Ley 142 de 1994:</a:t>
            </a:r>
            <a:endParaRPr sz="1600" b="1" i="0" u="none" strike="noStrike" cap="none">
              <a:solidFill>
                <a:srgbClr val="242853"/>
              </a:solidFill>
              <a:latin typeface="Verdana"/>
              <a:ea typeface="Verdana"/>
              <a:cs typeface="Verdana"/>
              <a:sym typeface="Verdana"/>
            </a:endParaRPr>
          </a:p>
        </p:txBody>
      </p:sp>
      <p:sp>
        <p:nvSpPr>
          <p:cNvPr id="2242" name="Google Shape;2242;p98"/>
          <p:cNvSpPr txBox="1"/>
          <p:nvPr/>
        </p:nvSpPr>
        <p:spPr>
          <a:xfrm>
            <a:off x="337900" y="6392640"/>
            <a:ext cx="152784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AIR-E S.A.S. ESP</a:t>
            </a:r>
            <a:endParaRPr sz="1000" b="1" i="1" u="none" strike="noStrike" cap="none">
              <a:solidFill>
                <a:srgbClr val="A5A5A5"/>
              </a:solidFill>
              <a:latin typeface="Verdana"/>
              <a:ea typeface="Verdana"/>
              <a:cs typeface="Verdana"/>
              <a:sym typeface="Verdana"/>
            </a:endParaRPr>
          </a:p>
        </p:txBody>
      </p:sp>
      <p:pic>
        <p:nvPicPr>
          <p:cNvPr id="2243" name="Google Shape;2243;p98" descr="Air-e (Colombia) | Logopedia | Fandom"/>
          <p:cNvPicPr preferRelativeResize="0"/>
          <p:nvPr/>
        </p:nvPicPr>
        <p:blipFill rotWithShape="1">
          <a:blip r:embed="rId3">
            <a:alphaModFix/>
          </a:blip>
          <a:srcRect/>
          <a:stretch/>
        </p:blipFill>
        <p:spPr>
          <a:xfrm>
            <a:off x="10269415" y="962892"/>
            <a:ext cx="1233973" cy="56123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sp>
        <p:nvSpPr>
          <p:cNvPr id="2248" name="Google Shape;2248;g3b73e70b476_16_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55</a:t>
            </a:fld>
            <a:endParaRPr/>
          </a:p>
        </p:txBody>
      </p:sp>
      <p:sp>
        <p:nvSpPr>
          <p:cNvPr id="2249" name="Google Shape;2249;g3b73e70b476_16_67"/>
          <p:cNvSpPr/>
          <p:nvPr/>
        </p:nvSpPr>
        <p:spPr>
          <a:xfrm>
            <a:off x="2051265" y="771617"/>
            <a:ext cx="8247900" cy="584700"/>
          </a:xfrm>
          <a:prstGeom prst="rect">
            <a:avLst/>
          </a:prstGeom>
          <a:noFill/>
          <a:ln>
            <a:noFill/>
          </a:ln>
        </p:spPr>
        <p:txBody>
          <a:bodyPr spcFirstLastPara="1" wrap="square" lIns="91425" tIns="45700" rIns="91425" bIns="45700" anchor="t" anchorCtr="0">
            <a:noAutofit/>
          </a:bodyPr>
          <a:lstStyle/>
          <a:p>
            <a:pPr marL="12700" marR="0" lvl="0" indent="0" algn="ctr" rtl="0">
              <a:lnSpc>
                <a:spcPct val="100000"/>
              </a:lnSpc>
              <a:spcBef>
                <a:spcPts val="0"/>
              </a:spcBef>
              <a:spcAft>
                <a:spcPts val="0"/>
              </a:spcAft>
              <a:buClr>
                <a:srgbClr val="000000"/>
              </a:buClr>
              <a:buSzPts val="3200"/>
              <a:buFont typeface="Arial"/>
              <a:buNone/>
            </a:pPr>
            <a:r>
              <a:rPr lang="es-CO" sz="3200" b="1" i="0" u="none" strike="noStrike" cap="none">
                <a:solidFill>
                  <a:srgbClr val="242853"/>
                </a:solidFill>
                <a:latin typeface="Verdana"/>
                <a:ea typeface="Verdana"/>
                <a:cs typeface="Verdana"/>
                <a:sym typeface="Verdana"/>
              </a:rPr>
              <a:t>Indicadores</a:t>
            </a:r>
            <a:endParaRPr sz="1400" b="0" i="0" u="none" strike="noStrike" cap="none">
              <a:solidFill>
                <a:srgbClr val="000000"/>
              </a:solidFill>
              <a:latin typeface="Arial"/>
              <a:ea typeface="Arial"/>
              <a:cs typeface="Arial"/>
              <a:sym typeface="Arial"/>
            </a:endParaRPr>
          </a:p>
        </p:txBody>
      </p:sp>
      <p:graphicFrame>
        <p:nvGraphicFramePr>
          <p:cNvPr id="2250" name="Google Shape;2250;g3b73e70b476_16_67"/>
          <p:cNvGraphicFramePr/>
          <p:nvPr/>
        </p:nvGraphicFramePr>
        <p:xfrm>
          <a:off x="490550" y="1603675"/>
          <a:ext cx="3000000" cy="3000000"/>
        </p:xfrm>
        <a:graphic>
          <a:graphicData uri="http://schemas.openxmlformats.org/drawingml/2006/table">
            <a:tbl>
              <a:tblPr>
                <a:noFill/>
                <a:tableStyleId>{B87FEF8B-B827-4E8B-B291-2EA7E2046686}</a:tableStyleId>
              </a:tblPr>
              <a:tblGrid>
                <a:gridCol w="847450">
                  <a:extLst>
                    <a:ext uri="{9D8B030D-6E8A-4147-A177-3AD203B41FA5}">
                      <a16:colId xmlns:a16="http://schemas.microsoft.com/office/drawing/2014/main" val="20000"/>
                    </a:ext>
                  </a:extLst>
                </a:gridCol>
                <a:gridCol w="1206200">
                  <a:extLst>
                    <a:ext uri="{9D8B030D-6E8A-4147-A177-3AD203B41FA5}">
                      <a16:colId xmlns:a16="http://schemas.microsoft.com/office/drawing/2014/main" val="20001"/>
                    </a:ext>
                  </a:extLst>
                </a:gridCol>
                <a:gridCol w="1260625">
                  <a:extLst>
                    <a:ext uri="{9D8B030D-6E8A-4147-A177-3AD203B41FA5}">
                      <a16:colId xmlns:a16="http://schemas.microsoft.com/office/drawing/2014/main" val="20002"/>
                    </a:ext>
                  </a:extLst>
                </a:gridCol>
                <a:gridCol w="1296450">
                  <a:extLst>
                    <a:ext uri="{9D8B030D-6E8A-4147-A177-3AD203B41FA5}">
                      <a16:colId xmlns:a16="http://schemas.microsoft.com/office/drawing/2014/main" val="20003"/>
                    </a:ext>
                  </a:extLst>
                </a:gridCol>
                <a:gridCol w="1088500">
                  <a:extLst>
                    <a:ext uri="{9D8B030D-6E8A-4147-A177-3AD203B41FA5}">
                      <a16:colId xmlns:a16="http://schemas.microsoft.com/office/drawing/2014/main" val="20004"/>
                    </a:ext>
                  </a:extLst>
                </a:gridCol>
              </a:tblGrid>
              <a:tr h="318250">
                <a:tc gridSpan="5">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AIR-E S.A.S. ESP</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444575">
                <a:tc gridSpan="2">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hMerge="1">
                  <a:txBody>
                    <a:bodyPr/>
                    <a:lstStyle/>
                    <a:p>
                      <a:endParaRPr lang="es-CO"/>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noviembre de 2025</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679950">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rgbClr val="001F5F"/>
                        </a:solidFill>
                        <a:latin typeface="Verdana"/>
                        <a:ea typeface="Verdana"/>
                        <a:cs typeface="Verdana"/>
                        <a:sym typeface="Verdan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Usuarios Regulados</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   1.372.463</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1.390.512</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 </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679950">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rgbClr val="001F5F"/>
                        </a:solidFill>
                        <a:latin typeface="Verdana"/>
                        <a:ea typeface="Verdana"/>
                        <a:cs typeface="Verdana"/>
                        <a:sym typeface="Verdan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Usuarios No Regulados</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783</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578</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 </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741200">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rgbClr val="001F5F"/>
                        </a:solidFill>
                        <a:latin typeface="Verdana"/>
                        <a:ea typeface="Verdana"/>
                        <a:cs typeface="Verdana"/>
                        <a:sym typeface="Verdan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SAIDI acumulado</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40,07</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29,19*</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 </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741200">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solidFill>
                          <a:srgbClr val="001F5F"/>
                        </a:solidFill>
                        <a:latin typeface="Verdana"/>
                        <a:ea typeface="Verdana"/>
                        <a:cs typeface="Verdana"/>
                        <a:sym typeface="Verdan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SAIFI acumulado</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18,54</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23,15*</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 </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pic>
        <p:nvPicPr>
          <p:cNvPr id="2251" name="Google Shape;2251;g3b73e70b476_16_67" descr="Air-e (Colombia) | Logopedia | Fandom"/>
          <p:cNvPicPr preferRelativeResize="0"/>
          <p:nvPr/>
        </p:nvPicPr>
        <p:blipFill rotWithShape="1">
          <a:blip r:embed="rId3">
            <a:alphaModFix/>
          </a:blip>
          <a:srcRect/>
          <a:stretch/>
        </p:blipFill>
        <p:spPr>
          <a:xfrm>
            <a:off x="1062215" y="476267"/>
            <a:ext cx="1233973" cy="561231"/>
          </a:xfrm>
          <a:prstGeom prst="rect">
            <a:avLst/>
          </a:prstGeom>
          <a:noFill/>
          <a:ln>
            <a:noFill/>
          </a:ln>
        </p:spPr>
      </p:pic>
      <p:graphicFrame>
        <p:nvGraphicFramePr>
          <p:cNvPr id="2252" name="Google Shape;2252;g3b73e70b476_16_67"/>
          <p:cNvGraphicFramePr/>
          <p:nvPr/>
        </p:nvGraphicFramePr>
        <p:xfrm>
          <a:off x="6327725" y="1630275"/>
          <a:ext cx="3000000" cy="3000000"/>
        </p:xfrm>
        <a:graphic>
          <a:graphicData uri="http://schemas.openxmlformats.org/drawingml/2006/table">
            <a:tbl>
              <a:tblPr>
                <a:noFill/>
                <a:tableStyleId>{B87FEF8B-B827-4E8B-B291-2EA7E2046686}</a:tableStyleId>
              </a:tblPr>
              <a:tblGrid>
                <a:gridCol w="813825">
                  <a:extLst>
                    <a:ext uri="{9D8B030D-6E8A-4147-A177-3AD203B41FA5}">
                      <a16:colId xmlns:a16="http://schemas.microsoft.com/office/drawing/2014/main" val="20000"/>
                    </a:ext>
                  </a:extLst>
                </a:gridCol>
                <a:gridCol w="1180000">
                  <a:extLst>
                    <a:ext uri="{9D8B030D-6E8A-4147-A177-3AD203B41FA5}">
                      <a16:colId xmlns:a16="http://schemas.microsoft.com/office/drawing/2014/main" val="20001"/>
                    </a:ext>
                  </a:extLst>
                </a:gridCol>
                <a:gridCol w="1323750">
                  <a:extLst>
                    <a:ext uri="{9D8B030D-6E8A-4147-A177-3AD203B41FA5}">
                      <a16:colId xmlns:a16="http://schemas.microsoft.com/office/drawing/2014/main" val="20002"/>
                    </a:ext>
                  </a:extLst>
                </a:gridCol>
                <a:gridCol w="1116450">
                  <a:extLst>
                    <a:ext uri="{9D8B030D-6E8A-4147-A177-3AD203B41FA5}">
                      <a16:colId xmlns:a16="http://schemas.microsoft.com/office/drawing/2014/main" val="20003"/>
                    </a:ext>
                  </a:extLst>
                </a:gridCol>
                <a:gridCol w="1050200">
                  <a:extLst>
                    <a:ext uri="{9D8B030D-6E8A-4147-A177-3AD203B41FA5}">
                      <a16:colId xmlns:a16="http://schemas.microsoft.com/office/drawing/2014/main" val="20004"/>
                    </a:ext>
                  </a:extLst>
                </a:gridCol>
              </a:tblGrid>
              <a:tr h="432050">
                <a:tc gridSpan="5">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AIR-E  S.A.S. ESP</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771850">
                <a:tc gridSpan="2">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Indicador</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hMerge="1">
                  <a:txBody>
                    <a:bodyPr/>
                    <a:lstStyle/>
                    <a:p>
                      <a:endParaRPr lang="es-CO"/>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Fecha de intervención</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Cierre de noviembre   de 2025</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Evolución</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9068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IPT Atlántico</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24,68%</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28,91%</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 </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9068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IPT Magdalena</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26,51%</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32,53%</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 </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90687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b="1" u="none" strike="noStrike" cap="none">
                          <a:solidFill>
                            <a:srgbClr val="001F5F"/>
                          </a:solidFill>
                          <a:latin typeface="Verdana"/>
                          <a:ea typeface="Verdana"/>
                          <a:cs typeface="Verdana"/>
                          <a:sym typeface="Verdana"/>
                        </a:rPr>
                        <a:t>IPT La Guajira</a:t>
                      </a:r>
                      <a:endParaRPr sz="1200" b="1"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31,83%</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39,41%</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200"/>
                        <a:buFont typeface="Arial"/>
                        <a:buNone/>
                      </a:pPr>
                      <a:r>
                        <a:rPr lang="es-CO" sz="1200" u="none" strike="noStrike" cap="none">
                          <a:solidFill>
                            <a:srgbClr val="001F5F"/>
                          </a:solidFill>
                          <a:latin typeface="Verdana"/>
                          <a:ea typeface="Verdana"/>
                          <a:cs typeface="Verdana"/>
                          <a:sym typeface="Verdana"/>
                        </a:rPr>
                        <a:t> </a:t>
                      </a:r>
                      <a:endParaRPr sz="1200" u="none" strike="noStrike" cap="none">
                        <a:solidFill>
                          <a:srgbClr val="001F5F"/>
                        </a:solidFill>
                        <a:latin typeface="Verdana"/>
                        <a:ea typeface="Verdana"/>
                        <a:cs typeface="Verdana"/>
                        <a:sym typeface="Verdan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pic>
        <p:nvPicPr>
          <p:cNvPr id="2253" name="Google Shape;2253;g3b73e70b476_16_67"/>
          <p:cNvPicPr preferRelativeResize="0"/>
          <p:nvPr/>
        </p:nvPicPr>
        <p:blipFill rotWithShape="1">
          <a:blip r:embed="rId4">
            <a:alphaModFix/>
          </a:blip>
          <a:srcRect/>
          <a:stretch/>
        </p:blipFill>
        <p:spPr>
          <a:xfrm>
            <a:off x="630072" y="2795792"/>
            <a:ext cx="566400" cy="455875"/>
          </a:xfrm>
          <a:prstGeom prst="rect">
            <a:avLst/>
          </a:prstGeom>
          <a:noFill/>
          <a:ln>
            <a:noFill/>
          </a:ln>
        </p:spPr>
      </p:pic>
      <p:pic>
        <p:nvPicPr>
          <p:cNvPr id="2254" name="Google Shape;2254;g3b73e70b476_16_67"/>
          <p:cNvPicPr preferRelativeResize="0"/>
          <p:nvPr/>
        </p:nvPicPr>
        <p:blipFill rotWithShape="1">
          <a:blip r:embed="rId5">
            <a:alphaModFix/>
          </a:blip>
          <a:srcRect/>
          <a:stretch/>
        </p:blipFill>
        <p:spPr>
          <a:xfrm>
            <a:off x="630075" y="3505815"/>
            <a:ext cx="566400" cy="445029"/>
          </a:xfrm>
          <a:prstGeom prst="rect">
            <a:avLst/>
          </a:prstGeom>
          <a:noFill/>
          <a:ln>
            <a:noFill/>
          </a:ln>
        </p:spPr>
      </p:pic>
      <p:pic>
        <p:nvPicPr>
          <p:cNvPr id="2255" name="Google Shape;2255;g3b73e70b476_16_67"/>
          <p:cNvPicPr preferRelativeResize="0"/>
          <p:nvPr/>
        </p:nvPicPr>
        <p:blipFill rotWithShape="1">
          <a:blip r:embed="rId6">
            <a:alphaModFix/>
          </a:blip>
          <a:srcRect/>
          <a:stretch/>
        </p:blipFill>
        <p:spPr>
          <a:xfrm>
            <a:off x="651338" y="4205007"/>
            <a:ext cx="523875" cy="523875"/>
          </a:xfrm>
          <a:prstGeom prst="rect">
            <a:avLst/>
          </a:prstGeom>
          <a:noFill/>
          <a:ln>
            <a:noFill/>
          </a:ln>
        </p:spPr>
      </p:pic>
      <p:pic>
        <p:nvPicPr>
          <p:cNvPr id="2256" name="Google Shape;2256;g3b73e70b476_16_67"/>
          <p:cNvPicPr preferRelativeResize="0"/>
          <p:nvPr/>
        </p:nvPicPr>
        <p:blipFill rotWithShape="1">
          <a:blip r:embed="rId7">
            <a:alphaModFix/>
          </a:blip>
          <a:srcRect/>
          <a:stretch/>
        </p:blipFill>
        <p:spPr>
          <a:xfrm>
            <a:off x="651338" y="4910208"/>
            <a:ext cx="523875" cy="514350"/>
          </a:xfrm>
          <a:prstGeom prst="rect">
            <a:avLst/>
          </a:prstGeom>
          <a:noFill/>
          <a:ln>
            <a:noFill/>
          </a:ln>
        </p:spPr>
      </p:pic>
      <p:pic>
        <p:nvPicPr>
          <p:cNvPr id="2257" name="Google Shape;2257;g3b73e70b476_16_67"/>
          <p:cNvPicPr preferRelativeResize="0"/>
          <p:nvPr/>
        </p:nvPicPr>
        <p:blipFill rotWithShape="1">
          <a:blip r:embed="rId8">
            <a:alphaModFix/>
          </a:blip>
          <a:srcRect/>
          <a:stretch/>
        </p:blipFill>
        <p:spPr>
          <a:xfrm>
            <a:off x="6509075" y="3067936"/>
            <a:ext cx="504825" cy="504825"/>
          </a:xfrm>
          <a:prstGeom prst="rect">
            <a:avLst/>
          </a:prstGeom>
          <a:noFill/>
          <a:ln>
            <a:noFill/>
          </a:ln>
        </p:spPr>
      </p:pic>
      <p:pic>
        <p:nvPicPr>
          <p:cNvPr id="2258" name="Google Shape;2258;g3b73e70b476_16_67"/>
          <p:cNvPicPr preferRelativeResize="0"/>
          <p:nvPr/>
        </p:nvPicPr>
        <p:blipFill rotWithShape="1">
          <a:blip r:embed="rId9">
            <a:alphaModFix/>
          </a:blip>
          <a:srcRect/>
          <a:stretch/>
        </p:blipFill>
        <p:spPr>
          <a:xfrm>
            <a:off x="6509075" y="3950850"/>
            <a:ext cx="504825" cy="504825"/>
          </a:xfrm>
          <a:prstGeom prst="rect">
            <a:avLst/>
          </a:prstGeom>
          <a:noFill/>
          <a:ln>
            <a:noFill/>
          </a:ln>
        </p:spPr>
      </p:pic>
      <p:pic>
        <p:nvPicPr>
          <p:cNvPr id="2259" name="Google Shape;2259;g3b73e70b476_16_67"/>
          <p:cNvPicPr preferRelativeResize="0"/>
          <p:nvPr/>
        </p:nvPicPr>
        <p:blipFill rotWithShape="1">
          <a:blip r:embed="rId10">
            <a:alphaModFix/>
          </a:blip>
          <a:srcRect/>
          <a:stretch/>
        </p:blipFill>
        <p:spPr>
          <a:xfrm>
            <a:off x="6509075" y="4833775"/>
            <a:ext cx="504825" cy="504825"/>
          </a:xfrm>
          <a:prstGeom prst="rect">
            <a:avLst/>
          </a:prstGeom>
          <a:noFill/>
          <a:ln>
            <a:noFill/>
          </a:ln>
        </p:spPr>
      </p:pic>
      <p:grpSp>
        <p:nvGrpSpPr>
          <p:cNvPr id="2260" name="Google Shape;2260;g3b73e70b476_16_67"/>
          <p:cNvGrpSpPr/>
          <p:nvPr/>
        </p:nvGrpSpPr>
        <p:grpSpPr>
          <a:xfrm>
            <a:off x="5239073" y="2782414"/>
            <a:ext cx="696467" cy="594359"/>
            <a:chOff x="4834128" y="2997708"/>
            <a:chExt cx="696467" cy="594359"/>
          </a:xfrm>
        </p:grpSpPr>
        <p:pic>
          <p:nvPicPr>
            <p:cNvPr id="2261" name="Google Shape;2261;g3b73e70b476_16_67"/>
            <p:cNvPicPr preferRelativeResize="0"/>
            <p:nvPr/>
          </p:nvPicPr>
          <p:blipFill rotWithShape="1">
            <a:blip r:embed="rId11">
              <a:alphaModFix/>
            </a:blip>
            <a:srcRect/>
            <a:stretch/>
          </p:blipFill>
          <p:spPr>
            <a:xfrm>
              <a:off x="4834128" y="2997708"/>
              <a:ext cx="696467" cy="594359"/>
            </a:xfrm>
            <a:prstGeom prst="rect">
              <a:avLst/>
            </a:prstGeom>
            <a:noFill/>
            <a:ln>
              <a:noFill/>
            </a:ln>
          </p:spPr>
        </p:pic>
        <p:pic>
          <p:nvPicPr>
            <p:cNvPr id="2262" name="Google Shape;2262;g3b73e70b476_16_67"/>
            <p:cNvPicPr preferRelativeResize="0"/>
            <p:nvPr/>
          </p:nvPicPr>
          <p:blipFill rotWithShape="1">
            <a:blip r:embed="rId12">
              <a:alphaModFix/>
            </a:blip>
            <a:srcRect/>
            <a:stretch/>
          </p:blipFill>
          <p:spPr>
            <a:xfrm>
              <a:off x="4936236" y="3046476"/>
              <a:ext cx="541019" cy="438911"/>
            </a:xfrm>
            <a:prstGeom prst="rect">
              <a:avLst/>
            </a:prstGeom>
            <a:noFill/>
            <a:ln>
              <a:noFill/>
            </a:ln>
          </p:spPr>
        </p:pic>
      </p:grpSp>
      <p:grpSp>
        <p:nvGrpSpPr>
          <p:cNvPr id="2263" name="Google Shape;2263;g3b73e70b476_16_67"/>
          <p:cNvGrpSpPr/>
          <p:nvPr/>
        </p:nvGrpSpPr>
        <p:grpSpPr>
          <a:xfrm>
            <a:off x="5239073" y="4169751"/>
            <a:ext cx="696467" cy="594359"/>
            <a:chOff x="4834128" y="2997708"/>
            <a:chExt cx="696467" cy="594359"/>
          </a:xfrm>
        </p:grpSpPr>
        <p:pic>
          <p:nvPicPr>
            <p:cNvPr id="2264" name="Google Shape;2264;g3b73e70b476_16_67"/>
            <p:cNvPicPr preferRelativeResize="0"/>
            <p:nvPr/>
          </p:nvPicPr>
          <p:blipFill rotWithShape="1">
            <a:blip r:embed="rId11">
              <a:alphaModFix/>
            </a:blip>
            <a:srcRect/>
            <a:stretch/>
          </p:blipFill>
          <p:spPr>
            <a:xfrm>
              <a:off x="4834128" y="2997708"/>
              <a:ext cx="696467" cy="594359"/>
            </a:xfrm>
            <a:prstGeom prst="rect">
              <a:avLst/>
            </a:prstGeom>
            <a:noFill/>
            <a:ln>
              <a:noFill/>
            </a:ln>
          </p:spPr>
        </p:pic>
        <p:pic>
          <p:nvPicPr>
            <p:cNvPr id="2265" name="Google Shape;2265;g3b73e70b476_16_67"/>
            <p:cNvPicPr preferRelativeResize="0"/>
            <p:nvPr/>
          </p:nvPicPr>
          <p:blipFill rotWithShape="1">
            <a:blip r:embed="rId12">
              <a:alphaModFix/>
            </a:blip>
            <a:srcRect/>
            <a:stretch/>
          </p:blipFill>
          <p:spPr>
            <a:xfrm>
              <a:off x="4936236" y="3046476"/>
              <a:ext cx="541019" cy="438911"/>
            </a:xfrm>
            <a:prstGeom prst="rect">
              <a:avLst/>
            </a:prstGeom>
            <a:noFill/>
            <a:ln>
              <a:noFill/>
            </a:ln>
          </p:spPr>
        </p:pic>
      </p:grpSp>
      <p:grpSp>
        <p:nvGrpSpPr>
          <p:cNvPr id="2266" name="Google Shape;2266;g3b73e70b476_16_67"/>
          <p:cNvGrpSpPr/>
          <p:nvPr/>
        </p:nvGrpSpPr>
        <p:grpSpPr>
          <a:xfrm rot="-5400000">
            <a:off x="5244347" y="4913697"/>
            <a:ext cx="696467" cy="594359"/>
            <a:chOff x="4834128" y="2997708"/>
            <a:chExt cx="696467" cy="594359"/>
          </a:xfrm>
        </p:grpSpPr>
        <p:pic>
          <p:nvPicPr>
            <p:cNvPr id="2267" name="Google Shape;2267;g3b73e70b476_16_67"/>
            <p:cNvPicPr preferRelativeResize="0"/>
            <p:nvPr/>
          </p:nvPicPr>
          <p:blipFill rotWithShape="1">
            <a:blip r:embed="rId11">
              <a:alphaModFix/>
            </a:blip>
            <a:srcRect/>
            <a:stretch/>
          </p:blipFill>
          <p:spPr>
            <a:xfrm>
              <a:off x="4834128" y="2997708"/>
              <a:ext cx="696467" cy="594359"/>
            </a:xfrm>
            <a:prstGeom prst="rect">
              <a:avLst/>
            </a:prstGeom>
            <a:noFill/>
            <a:ln>
              <a:noFill/>
            </a:ln>
          </p:spPr>
        </p:pic>
        <p:pic>
          <p:nvPicPr>
            <p:cNvPr id="2268" name="Google Shape;2268;g3b73e70b476_16_67"/>
            <p:cNvPicPr preferRelativeResize="0"/>
            <p:nvPr/>
          </p:nvPicPr>
          <p:blipFill rotWithShape="1">
            <a:blip r:embed="rId13">
              <a:alphaModFix/>
            </a:blip>
            <a:srcRect/>
            <a:stretch/>
          </p:blipFill>
          <p:spPr>
            <a:xfrm>
              <a:off x="4936236" y="3046476"/>
              <a:ext cx="541019" cy="438911"/>
            </a:xfrm>
            <a:prstGeom prst="rect">
              <a:avLst/>
            </a:prstGeom>
            <a:noFill/>
            <a:ln>
              <a:noFill/>
            </a:ln>
          </p:spPr>
        </p:pic>
      </p:grpSp>
      <p:grpSp>
        <p:nvGrpSpPr>
          <p:cNvPr id="2269" name="Google Shape;2269;g3b73e70b476_16_67"/>
          <p:cNvGrpSpPr/>
          <p:nvPr/>
        </p:nvGrpSpPr>
        <p:grpSpPr>
          <a:xfrm>
            <a:off x="5239080" y="3475313"/>
            <a:ext cx="696467" cy="595884"/>
            <a:chOff x="4899659" y="2909316"/>
            <a:chExt cx="696467" cy="595884"/>
          </a:xfrm>
        </p:grpSpPr>
        <p:pic>
          <p:nvPicPr>
            <p:cNvPr id="2270" name="Google Shape;2270;g3b73e70b476_16_67"/>
            <p:cNvPicPr preferRelativeResize="0"/>
            <p:nvPr/>
          </p:nvPicPr>
          <p:blipFill rotWithShape="1">
            <a:blip r:embed="rId14">
              <a:alphaModFix/>
            </a:blip>
            <a:srcRect/>
            <a:stretch/>
          </p:blipFill>
          <p:spPr>
            <a:xfrm>
              <a:off x="4899659" y="2909316"/>
              <a:ext cx="696467" cy="595884"/>
            </a:xfrm>
            <a:prstGeom prst="rect">
              <a:avLst/>
            </a:prstGeom>
            <a:noFill/>
            <a:ln>
              <a:noFill/>
            </a:ln>
          </p:spPr>
        </p:pic>
        <p:pic>
          <p:nvPicPr>
            <p:cNvPr id="2271" name="Google Shape;2271;g3b73e70b476_16_67"/>
            <p:cNvPicPr preferRelativeResize="0"/>
            <p:nvPr/>
          </p:nvPicPr>
          <p:blipFill rotWithShape="1">
            <a:blip r:embed="rId15">
              <a:alphaModFix/>
            </a:blip>
            <a:srcRect/>
            <a:stretch/>
          </p:blipFill>
          <p:spPr>
            <a:xfrm>
              <a:off x="5001767" y="2958084"/>
              <a:ext cx="541019" cy="440435"/>
            </a:xfrm>
            <a:prstGeom prst="rect">
              <a:avLst/>
            </a:prstGeom>
            <a:noFill/>
            <a:ln>
              <a:noFill/>
            </a:ln>
          </p:spPr>
        </p:pic>
      </p:grpSp>
      <p:grpSp>
        <p:nvGrpSpPr>
          <p:cNvPr id="2272" name="Google Shape;2272;g3b73e70b476_16_67"/>
          <p:cNvGrpSpPr/>
          <p:nvPr/>
        </p:nvGrpSpPr>
        <p:grpSpPr>
          <a:xfrm>
            <a:off x="10945717" y="3022388"/>
            <a:ext cx="696467" cy="595884"/>
            <a:chOff x="4899659" y="2909316"/>
            <a:chExt cx="696467" cy="595884"/>
          </a:xfrm>
        </p:grpSpPr>
        <p:pic>
          <p:nvPicPr>
            <p:cNvPr id="2273" name="Google Shape;2273;g3b73e70b476_16_67"/>
            <p:cNvPicPr preferRelativeResize="0"/>
            <p:nvPr/>
          </p:nvPicPr>
          <p:blipFill rotWithShape="1">
            <a:blip r:embed="rId14">
              <a:alphaModFix/>
            </a:blip>
            <a:srcRect/>
            <a:stretch/>
          </p:blipFill>
          <p:spPr>
            <a:xfrm>
              <a:off x="4899659" y="2909316"/>
              <a:ext cx="696467" cy="595884"/>
            </a:xfrm>
            <a:prstGeom prst="rect">
              <a:avLst/>
            </a:prstGeom>
            <a:noFill/>
            <a:ln>
              <a:noFill/>
            </a:ln>
          </p:spPr>
        </p:pic>
        <p:pic>
          <p:nvPicPr>
            <p:cNvPr id="2274" name="Google Shape;2274;g3b73e70b476_16_67"/>
            <p:cNvPicPr preferRelativeResize="0"/>
            <p:nvPr/>
          </p:nvPicPr>
          <p:blipFill rotWithShape="1">
            <a:blip r:embed="rId15">
              <a:alphaModFix/>
            </a:blip>
            <a:srcRect/>
            <a:stretch/>
          </p:blipFill>
          <p:spPr>
            <a:xfrm>
              <a:off x="5001767" y="2958084"/>
              <a:ext cx="541019" cy="440435"/>
            </a:xfrm>
            <a:prstGeom prst="rect">
              <a:avLst/>
            </a:prstGeom>
            <a:noFill/>
            <a:ln>
              <a:noFill/>
            </a:ln>
          </p:spPr>
        </p:pic>
      </p:grpSp>
      <p:grpSp>
        <p:nvGrpSpPr>
          <p:cNvPr id="2275" name="Google Shape;2275;g3b73e70b476_16_67"/>
          <p:cNvGrpSpPr/>
          <p:nvPr/>
        </p:nvGrpSpPr>
        <p:grpSpPr>
          <a:xfrm>
            <a:off x="10990992" y="3905313"/>
            <a:ext cx="696467" cy="595884"/>
            <a:chOff x="4899659" y="2909316"/>
            <a:chExt cx="696467" cy="595884"/>
          </a:xfrm>
        </p:grpSpPr>
        <p:pic>
          <p:nvPicPr>
            <p:cNvPr id="2276" name="Google Shape;2276;g3b73e70b476_16_67"/>
            <p:cNvPicPr preferRelativeResize="0"/>
            <p:nvPr/>
          </p:nvPicPr>
          <p:blipFill rotWithShape="1">
            <a:blip r:embed="rId14">
              <a:alphaModFix/>
            </a:blip>
            <a:srcRect/>
            <a:stretch/>
          </p:blipFill>
          <p:spPr>
            <a:xfrm>
              <a:off x="4899659" y="2909316"/>
              <a:ext cx="696467" cy="595884"/>
            </a:xfrm>
            <a:prstGeom prst="rect">
              <a:avLst/>
            </a:prstGeom>
            <a:noFill/>
            <a:ln>
              <a:noFill/>
            </a:ln>
          </p:spPr>
        </p:pic>
        <p:pic>
          <p:nvPicPr>
            <p:cNvPr id="2277" name="Google Shape;2277;g3b73e70b476_16_67"/>
            <p:cNvPicPr preferRelativeResize="0"/>
            <p:nvPr/>
          </p:nvPicPr>
          <p:blipFill rotWithShape="1">
            <a:blip r:embed="rId15">
              <a:alphaModFix/>
            </a:blip>
            <a:srcRect/>
            <a:stretch/>
          </p:blipFill>
          <p:spPr>
            <a:xfrm>
              <a:off x="5001767" y="2958084"/>
              <a:ext cx="541019" cy="440435"/>
            </a:xfrm>
            <a:prstGeom prst="rect">
              <a:avLst/>
            </a:prstGeom>
            <a:noFill/>
            <a:ln>
              <a:noFill/>
            </a:ln>
          </p:spPr>
        </p:pic>
      </p:grpSp>
      <p:grpSp>
        <p:nvGrpSpPr>
          <p:cNvPr id="2278" name="Google Shape;2278;g3b73e70b476_16_67"/>
          <p:cNvGrpSpPr/>
          <p:nvPr/>
        </p:nvGrpSpPr>
        <p:grpSpPr>
          <a:xfrm>
            <a:off x="10945717" y="4869426"/>
            <a:ext cx="696467" cy="595884"/>
            <a:chOff x="4899659" y="2909316"/>
            <a:chExt cx="696467" cy="595884"/>
          </a:xfrm>
        </p:grpSpPr>
        <p:pic>
          <p:nvPicPr>
            <p:cNvPr id="2279" name="Google Shape;2279;g3b73e70b476_16_67"/>
            <p:cNvPicPr preferRelativeResize="0"/>
            <p:nvPr/>
          </p:nvPicPr>
          <p:blipFill rotWithShape="1">
            <a:blip r:embed="rId14">
              <a:alphaModFix/>
            </a:blip>
            <a:srcRect/>
            <a:stretch/>
          </p:blipFill>
          <p:spPr>
            <a:xfrm>
              <a:off x="4899659" y="2909316"/>
              <a:ext cx="696467" cy="595884"/>
            </a:xfrm>
            <a:prstGeom prst="rect">
              <a:avLst/>
            </a:prstGeom>
            <a:noFill/>
            <a:ln>
              <a:noFill/>
            </a:ln>
          </p:spPr>
        </p:pic>
        <p:pic>
          <p:nvPicPr>
            <p:cNvPr id="2280" name="Google Shape;2280;g3b73e70b476_16_67"/>
            <p:cNvPicPr preferRelativeResize="0"/>
            <p:nvPr/>
          </p:nvPicPr>
          <p:blipFill rotWithShape="1">
            <a:blip r:embed="rId15">
              <a:alphaModFix/>
            </a:blip>
            <a:srcRect/>
            <a:stretch/>
          </p:blipFill>
          <p:spPr>
            <a:xfrm>
              <a:off x="5001767" y="2958084"/>
              <a:ext cx="541019" cy="440435"/>
            </a:xfrm>
            <a:prstGeom prst="rect">
              <a:avLst/>
            </a:prstGeom>
            <a:noFill/>
            <a:ln>
              <a:noFill/>
            </a:ln>
          </p:spPr>
        </p:pic>
      </p:grpSp>
      <p:sp>
        <p:nvSpPr>
          <p:cNvPr id="2281" name="Google Shape;2281;g3b73e70b476_16_67"/>
          <p:cNvSpPr txBox="1"/>
          <p:nvPr/>
        </p:nvSpPr>
        <p:spPr>
          <a:xfrm>
            <a:off x="490613" y="5682200"/>
            <a:ext cx="56991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CO" sz="1100" b="0" i="1" u="none" strike="noStrike" cap="none">
                <a:solidFill>
                  <a:schemeClr val="dk1"/>
                </a:solidFill>
                <a:latin typeface="Verdana"/>
                <a:ea typeface="Verdana"/>
                <a:cs typeface="Verdana"/>
                <a:sym typeface="Verdana"/>
              </a:rPr>
              <a:t>* Datos de septiembre de 2025, para contar con periodos comparables.</a:t>
            </a:r>
            <a:endParaRPr sz="1100" b="0" i="1" u="none" strike="noStrike" cap="none">
              <a:solidFill>
                <a:schemeClr val="dk1"/>
              </a:solidFill>
              <a:latin typeface="Verdana"/>
              <a:ea typeface="Verdana"/>
              <a:cs typeface="Verdana"/>
              <a:sym typeface="Verdan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
        <p:nvSpPr>
          <p:cNvPr id="2286" name="Google Shape;2286;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56</a:t>
            </a:fld>
            <a:endParaRPr/>
          </a:p>
        </p:txBody>
      </p:sp>
      <p:sp>
        <p:nvSpPr>
          <p:cNvPr id="2287" name="Google Shape;2287;p99"/>
          <p:cNvSpPr/>
          <p:nvPr/>
        </p:nvSpPr>
        <p:spPr>
          <a:xfrm rot="10800000" flipH="1">
            <a:off x="-214057" y="552177"/>
            <a:ext cx="6925386"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288" name="Google Shape;2288;p99"/>
          <p:cNvSpPr txBox="1"/>
          <p:nvPr/>
        </p:nvSpPr>
        <p:spPr>
          <a:xfrm>
            <a:off x="337900" y="650811"/>
            <a:ext cx="57919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Acciones del Agente Especial</a:t>
            </a:r>
            <a:endParaRPr sz="1800" b="1" i="1" u="none" strike="noStrike" cap="none">
              <a:solidFill>
                <a:srgbClr val="242853"/>
              </a:solidFill>
              <a:latin typeface="Verdana"/>
              <a:ea typeface="Verdana"/>
              <a:cs typeface="Verdana"/>
              <a:sym typeface="Verdana"/>
            </a:endParaRPr>
          </a:p>
        </p:txBody>
      </p:sp>
      <p:sp>
        <p:nvSpPr>
          <p:cNvPr id="2289" name="Google Shape;2289;p99"/>
          <p:cNvSpPr txBox="1"/>
          <p:nvPr/>
        </p:nvSpPr>
        <p:spPr>
          <a:xfrm>
            <a:off x="337900" y="6392640"/>
            <a:ext cx="152784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2F5496"/>
                </a:solidFill>
                <a:latin typeface="Verdana"/>
                <a:ea typeface="Verdana"/>
                <a:cs typeface="Verdana"/>
                <a:sym typeface="Verdana"/>
              </a:rPr>
              <a:t>AIR-E S.A.S. ESP</a:t>
            </a:r>
            <a:endParaRPr sz="1000" b="1" i="1" u="none" strike="noStrike" cap="none">
              <a:solidFill>
                <a:srgbClr val="2F5496"/>
              </a:solidFill>
              <a:latin typeface="Verdana"/>
              <a:ea typeface="Verdana"/>
              <a:cs typeface="Verdana"/>
              <a:sym typeface="Verdana"/>
            </a:endParaRPr>
          </a:p>
        </p:txBody>
      </p:sp>
      <p:grpSp>
        <p:nvGrpSpPr>
          <p:cNvPr id="2290" name="Google Shape;2290;p99"/>
          <p:cNvGrpSpPr/>
          <p:nvPr/>
        </p:nvGrpSpPr>
        <p:grpSpPr>
          <a:xfrm>
            <a:off x="643862" y="1438964"/>
            <a:ext cx="10982514" cy="4918553"/>
            <a:chOff x="643862" y="1438964"/>
            <a:chExt cx="10982514" cy="4918553"/>
          </a:xfrm>
        </p:grpSpPr>
        <p:grpSp>
          <p:nvGrpSpPr>
            <p:cNvPr id="2291" name="Google Shape;2291;p99"/>
            <p:cNvGrpSpPr/>
            <p:nvPr/>
          </p:nvGrpSpPr>
          <p:grpSpPr>
            <a:xfrm>
              <a:off x="643862" y="1438964"/>
              <a:ext cx="10974708" cy="3961654"/>
              <a:chOff x="797252" y="1446175"/>
              <a:chExt cx="7305270" cy="2262768"/>
            </a:xfrm>
          </p:grpSpPr>
          <p:sp>
            <p:nvSpPr>
              <p:cNvPr id="2292" name="Google Shape;2292;p99"/>
              <p:cNvSpPr/>
              <p:nvPr/>
            </p:nvSpPr>
            <p:spPr>
              <a:xfrm>
                <a:off x="3866943" y="1446175"/>
                <a:ext cx="4235579" cy="535951"/>
              </a:xfrm>
              <a:custGeom>
                <a:avLst/>
                <a:gdLst/>
                <a:ahLst/>
                <a:cxnLst/>
                <a:rect l="l" t="t" r="r" b="b"/>
                <a:pathLst>
                  <a:path w="7865279" h="1123200" extrusionOk="0">
                    <a:moveTo>
                      <a:pt x="0" y="187204"/>
                    </a:moveTo>
                    <a:cubicBezTo>
                      <a:pt x="0" y="83814"/>
                      <a:pt x="83814" y="0"/>
                      <a:pt x="187204" y="0"/>
                    </a:cubicBezTo>
                    <a:lnTo>
                      <a:pt x="7678075" y="0"/>
                    </a:lnTo>
                    <a:cubicBezTo>
                      <a:pt x="7781465" y="0"/>
                      <a:pt x="7865279" y="83814"/>
                      <a:pt x="7865279" y="187204"/>
                    </a:cubicBezTo>
                    <a:lnTo>
                      <a:pt x="7865279" y="935996"/>
                    </a:lnTo>
                    <a:cubicBezTo>
                      <a:pt x="7865279" y="1039386"/>
                      <a:pt x="7781465" y="1123200"/>
                      <a:pt x="7678075" y="1123200"/>
                    </a:cubicBezTo>
                    <a:lnTo>
                      <a:pt x="187204" y="1123200"/>
                    </a:lnTo>
                    <a:cubicBezTo>
                      <a:pt x="83814" y="1123200"/>
                      <a:pt x="0" y="1039386"/>
                      <a:pt x="0" y="935996"/>
                    </a:cubicBezTo>
                    <a:lnTo>
                      <a:pt x="0" y="187204"/>
                    </a:lnTo>
                    <a:close/>
                  </a:path>
                </a:pathLst>
              </a:custGeom>
              <a:gradFill>
                <a:gsLst>
                  <a:gs pos="0">
                    <a:schemeClr val="lt1"/>
                  </a:gs>
                  <a:gs pos="50000">
                    <a:schemeClr val="lt1"/>
                  </a:gs>
                  <a:gs pos="100000">
                    <a:srgbClr val="E1E1E1"/>
                  </a:gs>
                </a:gsLst>
                <a:lin ang="5400000" scaled="0"/>
              </a:gradFill>
              <a:ln>
                <a:noFill/>
              </a:ln>
            </p:spPr>
            <p:txBody>
              <a:bodyPr spcFirstLastPara="1" wrap="square" lIns="115775" tIns="115775" rIns="115775" bIns="115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s-CO" sz="1400" b="0" i="0" u="none" strike="noStrike" cap="none">
                    <a:solidFill>
                      <a:srgbClr val="2F5496"/>
                    </a:solidFill>
                    <a:latin typeface="Verdana"/>
                    <a:ea typeface="Verdana"/>
                    <a:cs typeface="Verdana"/>
                    <a:sym typeface="Verdana"/>
                  </a:rPr>
                  <a:t>Suscripción de contratos de compra de energía con generadores y comercializadores del mercado de energía mayorista, alcanzando un cubrimiento del 86% para 2026.</a:t>
                </a:r>
                <a:endParaRPr sz="1400" b="0" i="0" u="none" strike="noStrike" cap="none">
                  <a:solidFill>
                    <a:srgbClr val="2F5496"/>
                  </a:solidFill>
                  <a:latin typeface="Verdana"/>
                  <a:ea typeface="Verdana"/>
                  <a:cs typeface="Verdana"/>
                  <a:sym typeface="Verdana"/>
                </a:endParaRPr>
              </a:p>
            </p:txBody>
          </p:sp>
          <p:sp>
            <p:nvSpPr>
              <p:cNvPr id="2293" name="Google Shape;2293;p99"/>
              <p:cNvSpPr/>
              <p:nvPr/>
            </p:nvSpPr>
            <p:spPr>
              <a:xfrm>
                <a:off x="802110" y="2037982"/>
                <a:ext cx="4532491" cy="500811"/>
              </a:xfrm>
              <a:custGeom>
                <a:avLst/>
                <a:gdLst/>
                <a:ahLst/>
                <a:cxnLst/>
                <a:rect l="l" t="t" r="r" b="b"/>
                <a:pathLst>
                  <a:path w="7865279" h="1123200" extrusionOk="0">
                    <a:moveTo>
                      <a:pt x="0" y="187204"/>
                    </a:moveTo>
                    <a:cubicBezTo>
                      <a:pt x="0" y="83814"/>
                      <a:pt x="83814" y="0"/>
                      <a:pt x="187204" y="0"/>
                    </a:cubicBezTo>
                    <a:lnTo>
                      <a:pt x="7678075" y="0"/>
                    </a:lnTo>
                    <a:cubicBezTo>
                      <a:pt x="7781465" y="0"/>
                      <a:pt x="7865279" y="83814"/>
                      <a:pt x="7865279" y="187204"/>
                    </a:cubicBezTo>
                    <a:lnTo>
                      <a:pt x="7865279" y="935996"/>
                    </a:lnTo>
                    <a:cubicBezTo>
                      <a:pt x="7865279" y="1039386"/>
                      <a:pt x="7781465" y="1123200"/>
                      <a:pt x="7678075" y="1123200"/>
                    </a:cubicBezTo>
                    <a:lnTo>
                      <a:pt x="187204" y="1123200"/>
                    </a:lnTo>
                    <a:cubicBezTo>
                      <a:pt x="83814" y="1123200"/>
                      <a:pt x="0" y="1039386"/>
                      <a:pt x="0" y="935996"/>
                    </a:cubicBezTo>
                    <a:lnTo>
                      <a:pt x="0" y="187204"/>
                    </a:lnTo>
                    <a:close/>
                  </a:path>
                </a:pathLst>
              </a:custGeom>
              <a:gradFill>
                <a:gsLst>
                  <a:gs pos="0">
                    <a:schemeClr val="lt1"/>
                  </a:gs>
                  <a:gs pos="50000">
                    <a:schemeClr val="lt1"/>
                  </a:gs>
                  <a:gs pos="100000">
                    <a:srgbClr val="E1E1E1"/>
                  </a:gs>
                </a:gsLst>
                <a:lin ang="5400000" scaled="0"/>
              </a:gradFill>
              <a:ln>
                <a:noFill/>
              </a:ln>
            </p:spPr>
            <p:txBody>
              <a:bodyPr spcFirstLastPara="1" wrap="square" lIns="115775" tIns="115775" rIns="115775" bIns="115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s-CO" sz="1400" b="0" i="0" u="none" strike="noStrike" cap="none">
                    <a:solidFill>
                      <a:srgbClr val="2F5496"/>
                    </a:solidFill>
                    <a:latin typeface="Verdana"/>
                    <a:ea typeface="Verdana"/>
                    <a:cs typeface="Verdana"/>
                    <a:sym typeface="Verdana"/>
                  </a:rPr>
                  <a:t>Priorización de mantenimientos e inversiones con los que logró la contención de pérdidas al cierre de 2025 y mantuvo los niveles de SAIDI y SAIFI dentro de los límites regulatorios.</a:t>
                </a:r>
                <a:endParaRPr sz="1400" b="0" i="0" u="none" strike="noStrike" cap="none">
                  <a:solidFill>
                    <a:srgbClr val="2F5496"/>
                  </a:solidFill>
                  <a:latin typeface="Arial"/>
                  <a:ea typeface="Arial"/>
                  <a:cs typeface="Arial"/>
                  <a:sym typeface="Arial"/>
                </a:endParaRPr>
              </a:p>
            </p:txBody>
          </p:sp>
          <p:sp>
            <p:nvSpPr>
              <p:cNvPr id="2294" name="Google Shape;2294;p99"/>
              <p:cNvSpPr/>
              <p:nvPr/>
            </p:nvSpPr>
            <p:spPr>
              <a:xfrm>
                <a:off x="3870939" y="2605792"/>
                <a:ext cx="4227587" cy="536328"/>
              </a:xfrm>
              <a:custGeom>
                <a:avLst/>
                <a:gdLst/>
                <a:ahLst/>
                <a:cxnLst/>
                <a:rect l="l" t="t" r="r" b="b"/>
                <a:pathLst>
                  <a:path w="7865279" h="1123200" extrusionOk="0">
                    <a:moveTo>
                      <a:pt x="0" y="187204"/>
                    </a:moveTo>
                    <a:cubicBezTo>
                      <a:pt x="0" y="83814"/>
                      <a:pt x="83814" y="0"/>
                      <a:pt x="187204" y="0"/>
                    </a:cubicBezTo>
                    <a:lnTo>
                      <a:pt x="7678075" y="0"/>
                    </a:lnTo>
                    <a:cubicBezTo>
                      <a:pt x="7781465" y="0"/>
                      <a:pt x="7865279" y="83814"/>
                      <a:pt x="7865279" y="187204"/>
                    </a:cubicBezTo>
                    <a:lnTo>
                      <a:pt x="7865279" y="935996"/>
                    </a:lnTo>
                    <a:cubicBezTo>
                      <a:pt x="7865279" y="1039386"/>
                      <a:pt x="7781465" y="1123200"/>
                      <a:pt x="7678075" y="1123200"/>
                    </a:cubicBezTo>
                    <a:lnTo>
                      <a:pt x="187204" y="1123200"/>
                    </a:lnTo>
                    <a:cubicBezTo>
                      <a:pt x="83814" y="1123200"/>
                      <a:pt x="0" y="1039386"/>
                      <a:pt x="0" y="935996"/>
                    </a:cubicBezTo>
                    <a:lnTo>
                      <a:pt x="0" y="187204"/>
                    </a:lnTo>
                    <a:close/>
                  </a:path>
                </a:pathLst>
              </a:custGeom>
              <a:gradFill>
                <a:gsLst>
                  <a:gs pos="0">
                    <a:schemeClr val="lt1"/>
                  </a:gs>
                  <a:gs pos="50000">
                    <a:schemeClr val="lt1"/>
                  </a:gs>
                  <a:gs pos="100000">
                    <a:srgbClr val="E1E1E1"/>
                  </a:gs>
                </a:gsLst>
                <a:lin ang="5400000" scaled="0"/>
              </a:gradFill>
              <a:ln>
                <a:noFill/>
              </a:ln>
            </p:spPr>
            <p:txBody>
              <a:bodyPr spcFirstLastPara="1" wrap="square" lIns="115775" tIns="115775" rIns="115775" bIns="1157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s-CO" sz="1400" b="0" i="0" u="none" strike="noStrike" cap="none">
                    <a:solidFill>
                      <a:srgbClr val="2F5496"/>
                    </a:solidFill>
                    <a:latin typeface="Verdana"/>
                    <a:ea typeface="Verdana"/>
                    <a:cs typeface="Verdana"/>
                    <a:sym typeface="Verdana"/>
                  </a:rPr>
                  <a:t>Avances en la recuperación progresiva de la información de los sistemas de la empresa.</a:t>
                </a:r>
                <a:endParaRPr sz="1400" b="0" i="0" u="none" strike="noStrike" cap="none">
                  <a:solidFill>
                    <a:srgbClr val="2F5496"/>
                  </a:solidFill>
                  <a:latin typeface="Verdana"/>
                  <a:ea typeface="Verdana"/>
                  <a:cs typeface="Verdana"/>
                  <a:sym typeface="Verdana"/>
                </a:endParaRPr>
              </a:p>
            </p:txBody>
          </p:sp>
          <p:sp>
            <p:nvSpPr>
              <p:cNvPr id="2295" name="Google Shape;2295;p99"/>
              <p:cNvSpPr/>
              <p:nvPr/>
            </p:nvSpPr>
            <p:spPr>
              <a:xfrm>
                <a:off x="797252" y="3209119"/>
                <a:ext cx="4542199" cy="499824"/>
              </a:xfrm>
              <a:custGeom>
                <a:avLst/>
                <a:gdLst/>
                <a:ahLst/>
                <a:cxnLst/>
                <a:rect l="l" t="t" r="r" b="b"/>
                <a:pathLst>
                  <a:path w="7865279" h="1123200" extrusionOk="0">
                    <a:moveTo>
                      <a:pt x="0" y="187204"/>
                    </a:moveTo>
                    <a:cubicBezTo>
                      <a:pt x="0" y="83814"/>
                      <a:pt x="83814" y="0"/>
                      <a:pt x="187204" y="0"/>
                    </a:cubicBezTo>
                    <a:lnTo>
                      <a:pt x="7678075" y="0"/>
                    </a:lnTo>
                    <a:cubicBezTo>
                      <a:pt x="7781465" y="0"/>
                      <a:pt x="7865279" y="83814"/>
                      <a:pt x="7865279" y="187204"/>
                    </a:cubicBezTo>
                    <a:lnTo>
                      <a:pt x="7865279" y="935996"/>
                    </a:lnTo>
                    <a:cubicBezTo>
                      <a:pt x="7865279" y="1039386"/>
                      <a:pt x="7781465" y="1123200"/>
                      <a:pt x="7678075" y="1123200"/>
                    </a:cubicBezTo>
                    <a:lnTo>
                      <a:pt x="187204" y="1123200"/>
                    </a:lnTo>
                    <a:cubicBezTo>
                      <a:pt x="83814" y="1123200"/>
                      <a:pt x="0" y="1039386"/>
                      <a:pt x="0" y="935996"/>
                    </a:cubicBezTo>
                    <a:lnTo>
                      <a:pt x="0" y="187204"/>
                    </a:lnTo>
                    <a:close/>
                  </a:path>
                </a:pathLst>
              </a:custGeom>
              <a:gradFill>
                <a:gsLst>
                  <a:gs pos="0">
                    <a:schemeClr val="lt1"/>
                  </a:gs>
                  <a:gs pos="50000">
                    <a:schemeClr val="lt1"/>
                  </a:gs>
                  <a:gs pos="100000">
                    <a:srgbClr val="E1E1E1"/>
                  </a:gs>
                </a:gsLst>
                <a:lin ang="5400000" scaled="0"/>
              </a:gradFill>
              <a:ln>
                <a:noFill/>
              </a:ln>
            </p:spPr>
            <p:txBody>
              <a:bodyPr spcFirstLastPara="1" wrap="square" lIns="115775" tIns="115775" rIns="115775" bIns="115775" anchor="ctr" anchorCtr="0">
                <a:noAutofit/>
              </a:bodyPr>
              <a:lstStyle/>
              <a:p>
                <a:pPr marL="0" marR="0" lvl="0" indent="0" algn="just" rtl="0">
                  <a:lnSpc>
                    <a:spcPct val="90000"/>
                  </a:lnSpc>
                  <a:spcBef>
                    <a:spcPts val="490"/>
                  </a:spcBef>
                  <a:spcAft>
                    <a:spcPts val="0"/>
                  </a:spcAft>
                  <a:buClr>
                    <a:schemeClr val="dk1"/>
                  </a:buClr>
                  <a:buSzPts val="1400"/>
                  <a:buFont typeface="Arial"/>
                  <a:buNone/>
                </a:pPr>
                <a:r>
                  <a:rPr lang="es-CO" sz="1400" b="0" i="0" u="none" strike="noStrike" cap="none">
                    <a:solidFill>
                      <a:srgbClr val="2F5496"/>
                    </a:solidFill>
                    <a:latin typeface="Verdana"/>
                    <a:ea typeface="Verdana"/>
                    <a:cs typeface="Verdana"/>
                    <a:sym typeface="Verdana"/>
                  </a:rPr>
                  <a:t>Gestión de recursos para honrar las obligaciones relacionadas con la compra de energía a través de contratos y garantizar la sostenibilidad de la operación (pago de obligaciones laborales y proveedores).</a:t>
                </a:r>
                <a:endParaRPr sz="1400" b="0" i="0" u="none" strike="noStrike" cap="none">
                  <a:solidFill>
                    <a:srgbClr val="2F5496"/>
                  </a:solidFill>
                  <a:latin typeface="Verdana"/>
                  <a:ea typeface="Verdana"/>
                  <a:cs typeface="Verdana"/>
                  <a:sym typeface="Verdana"/>
                </a:endParaRPr>
              </a:p>
            </p:txBody>
          </p:sp>
        </p:grpSp>
        <p:sp>
          <p:nvSpPr>
            <p:cNvPr id="2296" name="Google Shape;2296;p99"/>
            <p:cNvSpPr/>
            <p:nvPr/>
          </p:nvSpPr>
          <p:spPr>
            <a:xfrm>
              <a:off x="5255500" y="5517925"/>
              <a:ext cx="6370876" cy="839592"/>
            </a:xfrm>
            <a:custGeom>
              <a:avLst/>
              <a:gdLst/>
              <a:ahLst/>
              <a:cxnLst/>
              <a:rect l="l" t="t" r="r" b="b"/>
              <a:pathLst>
                <a:path w="7865279" h="1123200" extrusionOk="0">
                  <a:moveTo>
                    <a:pt x="0" y="187204"/>
                  </a:moveTo>
                  <a:cubicBezTo>
                    <a:pt x="0" y="83814"/>
                    <a:pt x="83814" y="0"/>
                    <a:pt x="187204" y="0"/>
                  </a:cubicBezTo>
                  <a:lnTo>
                    <a:pt x="7678075" y="0"/>
                  </a:lnTo>
                  <a:cubicBezTo>
                    <a:pt x="7781465" y="0"/>
                    <a:pt x="7865279" y="83814"/>
                    <a:pt x="7865279" y="187204"/>
                  </a:cubicBezTo>
                  <a:lnTo>
                    <a:pt x="7865279" y="935996"/>
                  </a:lnTo>
                  <a:cubicBezTo>
                    <a:pt x="7865279" y="1039386"/>
                    <a:pt x="7781465" y="1123200"/>
                    <a:pt x="7678075" y="1123200"/>
                  </a:cubicBezTo>
                  <a:lnTo>
                    <a:pt x="187204" y="1123200"/>
                  </a:lnTo>
                  <a:cubicBezTo>
                    <a:pt x="83814" y="1123200"/>
                    <a:pt x="0" y="1039386"/>
                    <a:pt x="0" y="935996"/>
                  </a:cubicBezTo>
                  <a:lnTo>
                    <a:pt x="0" y="187204"/>
                  </a:lnTo>
                  <a:close/>
                </a:path>
              </a:pathLst>
            </a:custGeom>
            <a:gradFill>
              <a:gsLst>
                <a:gs pos="0">
                  <a:schemeClr val="lt1"/>
                </a:gs>
                <a:gs pos="50000">
                  <a:schemeClr val="lt1"/>
                </a:gs>
                <a:gs pos="100000">
                  <a:srgbClr val="E1E1E1"/>
                </a:gs>
              </a:gsLst>
              <a:lin ang="5400000" scaled="0"/>
            </a:gradFill>
            <a:ln>
              <a:noFill/>
            </a:ln>
          </p:spPr>
          <p:txBody>
            <a:bodyPr spcFirstLastPara="1" wrap="square" lIns="115775" tIns="115775" rIns="115775" bIns="115775" anchor="ctr" anchorCtr="0">
              <a:noAutofit/>
            </a:bodyPr>
            <a:lstStyle/>
            <a:p>
              <a:pPr marL="0" marR="0" lvl="0" indent="0" algn="just" rtl="0">
                <a:lnSpc>
                  <a:spcPct val="90000"/>
                </a:lnSpc>
                <a:spcBef>
                  <a:spcPts val="0"/>
                </a:spcBef>
                <a:spcAft>
                  <a:spcPts val="0"/>
                </a:spcAft>
                <a:buClr>
                  <a:srgbClr val="000000"/>
                </a:buClr>
                <a:buSzPts val="1400"/>
                <a:buFont typeface="Arial"/>
                <a:buNone/>
              </a:pPr>
              <a:endParaRPr sz="1400" b="0" i="0" u="none" strike="noStrike" cap="none">
                <a:solidFill>
                  <a:srgbClr val="2F5496"/>
                </a:solidFill>
                <a:latin typeface="Verdana"/>
                <a:ea typeface="Verdana"/>
                <a:cs typeface="Verdana"/>
                <a:sym typeface="Verdana"/>
              </a:endParaRPr>
            </a:p>
            <a:p>
              <a:pPr marL="0" marR="0" lvl="0" indent="0" algn="just" rtl="0">
                <a:lnSpc>
                  <a:spcPct val="90000"/>
                </a:lnSpc>
                <a:spcBef>
                  <a:spcPts val="0"/>
                </a:spcBef>
                <a:spcAft>
                  <a:spcPts val="0"/>
                </a:spcAft>
                <a:buClr>
                  <a:schemeClr val="dk1"/>
                </a:buClr>
                <a:buSzPts val="1400"/>
                <a:buFont typeface="Arial"/>
                <a:buNone/>
              </a:pPr>
              <a:r>
                <a:rPr lang="es-CO" sz="1400" b="0" i="0" u="none" strike="noStrike" cap="none">
                  <a:solidFill>
                    <a:srgbClr val="2F5496"/>
                  </a:solidFill>
                  <a:latin typeface="Verdana"/>
                  <a:ea typeface="Verdana"/>
                  <a:cs typeface="Verdana"/>
                  <a:sym typeface="Verdana"/>
                </a:rPr>
                <a:t>Con la coordinación de la SSPD se adelantaron gestiones para iniciar la estructuración y viabilización de la consolidación y puesta en marcha de una solución empresarial.</a:t>
              </a:r>
              <a:endParaRPr sz="1400" b="0" i="0" u="none" strike="noStrike" cap="none">
                <a:solidFill>
                  <a:srgbClr val="2F5496"/>
                </a:solidFill>
                <a:latin typeface="Verdana"/>
                <a:ea typeface="Verdana"/>
                <a:cs typeface="Verdana"/>
                <a:sym typeface="Verdana"/>
              </a:endParaRPr>
            </a:p>
            <a:p>
              <a:pPr marL="0" marR="0" lvl="0" indent="0" algn="l" rtl="0">
                <a:lnSpc>
                  <a:spcPct val="90000"/>
                </a:lnSpc>
                <a:spcBef>
                  <a:spcPts val="490"/>
                </a:spcBef>
                <a:spcAft>
                  <a:spcPts val="0"/>
                </a:spcAft>
                <a:buClr>
                  <a:srgbClr val="000000"/>
                </a:buClr>
                <a:buSzPts val="1400"/>
                <a:buFont typeface="Arial"/>
                <a:buNone/>
              </a:pPr>
              <a:endParaRPr sz="1400" b="0" i="0" u="none" strike="noStrike" cap="none">
                <a:solidFill>
                  <a:srgbClr val="2F5496"/>
                </a:solidFill>
                <a:latin typeface="Verdana"/>
                <a:ea typeface="Verdana"/>
                <a:cs typeface="Verdana"/>
                <a:sym typeface="Verdana"/>
              </a:endParaRPr>
            </a:p>
          </p:txBody>
        </p:sp>
      </p:grpSp>
      <p:pic>
        <p:nvPicPr>
          <p:cNvPr id="2297" name="Google Shape;2297;p99" descr="Air-e (Colombia) | Logopedia | Fandom"/>
          <p:cNvPicPr preferRelativeResize="0"/>
          <p:nvPr/>
        </p:nvPicPr>
        <p:blipFill rotWithShape="1">
          <a:blip r:embed="rId3">
            <a:alphaModFix/>
          </a:blip>
          <a:srcRect/>
          <a:stretch/>
        </p:blipFill>
        <p:spPr>
          <a:xfrm>
            <a:off x="7678349" y="315673"/>
            <a:ext cx="2303851" cy="101369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2302" name="Google Shape;2302;p50"/>
          <p:cNvSpPr txBox="1">
            <a:spLocks noGrp="1"/>
          </p:cNvSpPr>
          <p:nvPr>
            <p:ph type="title"/>
          </p:nvPr>
        </p:nvSpPr>
        <p:spPr>
          <a:xfrm>
            <a:off x="748975" y="77738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42853"/>
              </a:buClr>
              <a:buSzPts val="4000"/>
              <a:buFont typeface="Verdana"/>
              <a:buNone/>
            </a:pPr>
            <a:r>
              <a:rPr lang="es-CO" sz="4000" b="1">
                <a:solidFill>
                  <a:srgbClr val="242853"/>
                </a:solidFill>
              </a:rPr>
              <a:t>MODALIDAD DE</a:t>
            </a:r>
            <a:br>
              <a:rPr lang="es-CO" sz="4000" b="1">
                <a:solidFill>
                  <a:srgbClr val="242853"/>
                </a:solidFill>
              </a:rPr>
            </a:br>
            <a:r>
              <a:rPr lang="es-CO" sz="4000" b="1">
                <a:solidFill>
                  <a:srgbClr val="242853"/>
                </a:solidFill>
              </a:rPr>
              <a:t>LIQUIDACIÓN (4)</a:t>
            </a:r>
            <a:endParaRPr sz="4000" b="1">
              <a:solidFill>
                <a:srgbClr val="242853"/>
              </a:solidFill>
            </a:endParaRPr>
          </a:p>
        </p:txBody>
      </p:sp>
      <p:sp>
        <p:nvSpPr>
          <p:cNvPr id="2303" name="Google Shape;230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57</a:t>
            </a:fld>
            <a:endParaRPr/>
          </a:p>
        </p:txBody>
      </p:sp>
      <p:sp>
        <p:nvSpPr>
          <p:cNvPr id="2304" name="Google Shape;2304;p50"/>
          <p:cNvSpPr txBox="1"/>
          <p:nvPr/>
        </p:nvSpPr>
        <p:spPr>
          <a:xfrm>
            <a:off x="568410" y="4591298"/>
            <a:ext cx="777295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04040"/>
              </a:buClr>
              <a:buSzPts val="4300"/>
              <a:buFont typeface="Verdana"/>
              <a:buNone/>
            </a:pPr>
            <a:endParaRPr sz="4300" b="1" i="0" u="none" strike="noStrike" cap="none">
              <a:solidFill>
                <a:srgbClr val="404040"/>
              </a:solidFill>
              <a:latin typeface="Verdana"/>
              <a:ea typeface="Verdana"/>
              <a:cs typeface="Verdana"/>
              <a:sym typeface="Verdana"/>
            </a:endParaRPr>
          </a:p>
        </p:txBody>
      </p:sp>
      <p:sp>
        <p:nvSpPr>
          <p:cNvPr id="2305" name="Google Shape;2305;p50"/>
          <p:cNvSpPr txBox="1"/>
          <p:nvPr/>
        </p:nvSpPr>
        <p:spPr>
          <a:xfrm>
            <a:off x="568410" y="4308045"/>
            <a:ext cx="7773000" cy="1325700"/>
          </a:xfrm>
          <a:prstGeom prst="rect">
            <a:avLst/>
          </a:prstGeom>
          <a:noFill/>
          <a:ln>
            <a:noFill/>
          </a:ln>
        </p:spPr>
        <p:txBody>
          <a:bodyPr spcFirstLastPara="1" wrap="square" lIns="91425" tIns="45700" rIns="91425" bIns="45700" anchor="b" anchorCtr="0">
            <a:normAutofit fontScale="70000" lnSpcReduction="20000"/>
          </a:bodyPr>
          <a:lstStyle/>
          <a:p>
            <a:pPr marL="342900" marR="0" lvl="0" indent="-295275" algn="l" rtl="0">
              <a:lnSpc>
                <a:spcPct val="160000"/>
              </a:lnSpc>
              <a:spcBef>
                <a:spcPts val="0"/>
              </a:spcBef>
              <a:spcAft>
                <a:spcPts val="0"/>
              </a:spcAft>
              <a:buClr>
                <a:srgbClr val="2181C1"/>
              </a:buClr>
              <a:buSzPct val="100000"/>
              <a:buFont typeface="Arial"/>
              <a:buChar char="•"/>
            </a:pPr>
            <a:r>
              <a:rPr lang="es-CO" sz="2000" b="1" i="0" u="none" strike="noStrike" cap="none">
                <a:solidFill>
                  <a:srgbClr val="2181C1"/>
                </a:solidFill>
                <a:latin typeface="Verdana"/>
                <a:ea typeface="Verdana"/>
                <a:cs typeface="Verdana"/>
                <a:sym typeface="Verdana"/>
              </a:rPr>
              <a:t>EMSIRVA</a:t>
            </a:r>
            <a:endParaRPr sz="2000" b="1" i="0" u="none" strike="noStrike" cap="none">
              <a:solidFill>
                <a:srgbClr val="2181C1"/>
              </a:solidFill>
              <a:latin typeface="Verdana"/>
              <a:ea typeface="Verdana"/>
              <a:cs typeface="Verdana"/>
              <a:sym typeface="Verdana"/>
            </a:endParaRPr>
          </a:p>
          <a:p>
            <a:pPr marL="342900" marR="0" lvl="0" indent="-295275" algn="l" rtl="0">
              <a:lnSpc>
                <a:spcPct val="160000"/>
              </a:lnSpc>
              <a:spcBef>
                <a:spcPts val="0"/>
              </a:spcBef>
              <a:spcAft>
                <a:spcPts val="0"/>
              </a:spcAft>
              <a:buClr>
                <a:srgbClr val="2181C1"/>
              </a:buClr>
              <a:buSzPct val="100000"/>
              <a:buFont typeface="Arial"/>
              <a:buChar char="•"/>
            </a:pPr>
            <a:r>
              <a:rPr lang="es-CO" sz="2000" b="1" i="0" u="none" strike="noStrike" cap="none">
                <a:solidFill>
                  <a:srgbClr val="2181C1"/>
                </a:solidFill>
                <a:latin typeface="Verdana"/>
                <a:ea typeface="Verdana"/>
                <a:cs typeface="Verdana"/>
                <a:sym typeface="Verdana"/>
              </a:rPr>
              <a:t>ELECTROLIMA</a:t>
            </a:r>
            <a:endParaRPr sz="2000" b="1" i="0" u="none" strike="noStrike" cap="none">
              <a:solidFill>
                <a:srgbClr val="2181C1"/>
              </a:solidFill>
              <a:latin typeface="Verdana"/>
              <a:ea typeface="Verdana"/>
              <a:cs typeface="Verdana"/>
              <a:sym typeface="Verdana"/>
            </a:endParaRPr>
          </a:p>
          <a:p>
            <a:pPr marL="342900" marR="0" lvl="0" indent="-295275" algn="l" rtl="0">
              <a:lnSpc>
                <a:spcPct val="160000"/>
              </a:lnSpc>
              <a:spcBef>
                <a:spcPts val="0"/>
              </a:spcBef>
              <a:spcAft>
                <a:spcPts val="0"/>
              </a:spcAft>
              <a:buClr>
                <a:srgbClr val="2181C1"/>
              </a:buClr>
              <a:buSzPct val="100000"/>
              <a:buFont typeface="Arial"/>
              <a:buChar char="•"/>
            </a:pPr>
            <a:r>
              <a:rPr lang="es-CO" sz="2000" b="1" i="0" u="none" strike="noStrike" cap="none">
                <a:solidFill>
                  <a:srgbClr val="2181C1"/>
                </a:solidFill>
                <a:latin typeface="Verdana"/>
                <a:ea typeface="Verdana"/>
                <a:cs typeface="Verdana"/>
                <a:sym typeface="Verdana"/>
              </a:rPr>
              <a:t>ELECTRICARIBE</a:t>
            </a:r>
            <a:endParaRPr sz="1400" b="0" i="0" u="none" strike="noStrike" cap="none">
              <a:solidFill>
                <a:srgbClr val="000000"/>
              </a:solidFill>
              <a:latin typeface="Arial"/>
              <a:ea typeface="Arial"/>
              <a:cs typeface="Arial"/>
              <a:sym typeface="Arial"/>
            </a:endParaRPr>
          </a:p>
          <a:p>
            <a:pPr marL="342900" marR="0" lvl="0" indent="-295275" algn="l" rtl="0">
              <a:lnSpc>
                <a:spcPct val="160000"/>
              </a:lnSpc>
              <a:spcBef>
                <a:spcPts val="0"/>
              </a:spcBef>
              <a:spcAft>
                <a:spcPts val="0"/>
              </a:spcAft>
              <a:buClr>
                <a:srgbClr val="2181C1"/>
              </a:buClr>
              <a:buSzPct val="100000"/>
              <a:buFont typeface="Arial"/>
              <a:buChar char="•"/>
            </a:pPr>
            <a:r>
              <a:rPr lang="es-CO" sz="2000" b="1" i="0" u="none" strike="noStrike" cap="none">
                <a:solidFill>
                  <a:srgbClr val="2181C1"/>
                </a:solidFill>
                <a:latin typeface="Verdana"/>
                <a:ea typeface="Verdana"/>
                <a:cs typeface="Verdana"/>
                <a:sym typeface="Verdana"/>
              </a:rPr>
              <a:t>EPQ</a:t>
            </a:r>
            <a:endParaRPr sz="2000" b="1" i="0" u="none" strike="noStrike" cap="none">
              <a:solidFill>
                <a:srgbClr val="2181C1"/>
              </a:solidFill>
              <a:latin typeface="Verdana"/>
              <a:ea typeface="Verdana"/>
              <a:cs typeface="Verdana"/>
              <a:sym typeface="Verdana"/>
            </a:endParaRPr>
          </a:p>
          <a:p>
            <a:pPr marL="0" marR="0" lvl="0" indent="0" algn="l" rtl="0">
              <a:lnSpc>
                <a:spcPct val="170000"/>
              </a:lnSpc>
              <a:spcBef>
                <a:spcPts val="0"/>
              </a:spcBef>
              <a:spcAft>
                <a:spcPts val="0"/>
              </a:spcAft>
              <a:buClr>
                <a:srgbClr val="404040"/>
              </a:buClr>
              <a:buSzPct val="100000"/>
              <a:buFont typeface="Verdana"/>
              <a:buNone/>
            </a:pPr>
            <a:endParaRPr sz="2000" b="1" i="0" u="none" strike="noStrike" cap="none">
              <a:solidFill>
                <a:srgbClr val="2181C1"/>
              </a:solidFill>
              <a:latin typeface="Verdana"/>
              <a:ea typeface="Verdana"/>
              <a:cs typeface="Verdana"/>
              <a:sym typeface="Verdan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2310" name="Google Shape;2310;p51"/>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58</a:t>
            </a:fld>
            <a:endParaRPr/>
          </a:p>
        </p:txBody>
      </p:sp>
      <p:sp>
        <p:nvSpPr>
          <p:cNvPr id="2311" name="Google Shape;2311;p51"/>
          <p:cNvSpPr txBox="1"/>
          <p:nvPr/>
        </p:nvSpPr>
        <p:spPr>
          <a:xfrm>
            <a:off x="1088355" y="3816352"/>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LIQUIDACIÓN: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25 de marzo de 2009, mediante Resolución SSPD 2009130007455.</a:t>
            </a:r>
            <a:endParaRPr sz="1400" b="0" i="0" u="none" strike="noStrike" cap="none">
              <a:solidFill>
                <a:srgbClr val="000000"/>
              </a:solidFill>
              <a:latin typeface="Arial"/>
              <a:ea typeface="Arial"/>
              <a:cs typeface="Arial"/>
              <a:sym typeface="Arial"/>
            </a:endParaRPr>
          </a:p>
        </p:txBody>
      </p:sp>
      <p:sp>
        <p:nvSpPr>
          <p:cNvPr id="2312" name="Google Shape;2312;p51"/>
          <p:cNvSpPr txBox="1"/>
          <p:nvPr/>
        </p:nvSpPr>
        <p:spPr>
          <a:xfrm>
            <a:off x="1088355" y="5479313"/>
            <a:ext cx="3726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20 AÑOS </a:t>
            </a:r>
            <a:endParaRPr sz="1400" b="1" i="0" u="none" strike="noStrike" cap="none">
              <a:solidFill>
                <a:schemeClr val="dk1"/>
              </a:solidFill>
              <a:latin typeface="Verdana"/>
              <a:ea typeface="Verdana"/>
              <a:cs typeface="Verdana"/>
              <a:sym typeface="Verdana"/>
            </a:endParaRPr>
          </a:p>
        </p:txBody>
      </p:sp>
      <p:sp>
        <p:nvSpPr>
          <p:cNvPr id="2313" name="Google Shape;2313;p51"/>
          <p:cNvSpPr txBox="1"/>
          <p:nvPr/>
        </p:nvSpPr>
        <p:spPr>
          <a:xfrm>
            <a:off x="1088355" y="2999895"/>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27 de octubre de 2005, mediante Resolución SSPD 20051300024305.</a:t>
            </a:r>
            <a:endParaRPr sz="1400" b="0" i="0" u="none" strike="noStrike" cap="none">
              <a:solidFill>
                <a:srgbClr val="000000"/>
              </a:solidFill>
              <a:latin typeface="Arial"/>
              <a:ea typeface="Arial"/>
              <a:cs typeface="Arial"/>
              <a:sym typeface="Arial"/>
            </a:endParaRPr>
          </a:p>
        </p:txBody>
      </p:sp>
      <p:grpSp>
        <p:nvGrpSpPr>
          <p:cNvPr id="2314" name="Google Shape;2314;p51"/>
          <p:cNvGrpSpPr/>
          <p:nvPr/>
        </p:nvGrpSpPr>
        <p:grpSpPr>
          <a:xfrm>
            <a:off x="-397589" y="3114726"/>
            <a:ext cx="1485928" cy="110322"/>
            <a:chOff x="4951168" y="2845399"/>
            <a:chExt cx="1485928" cy="110322"/>
          </a:xfrm>
        </p:grpSpPr>
        <p:cxnSp>
          <p:nvCxnSpPr>
            <p:cNvPr id="2315" name="Google Shape;2315;p5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316" name="Google Shape;2316;p5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317" name="Google Shape;2317;p51"/>
          <p:cNvGrpSpPr/>
          <p:nvPr/>
        </p:nvGrpSpPr>
        <p:grpSpPr>
          <a:xfrm>
            <a:off x="-482899" y="3932005"/>
            <a:ext cx="1485928" cy="110399"/>
            <a:chOff x="4951168" y="2845399"/>
            <a:chExt cx="1485928" cy="110322"/>
          </a:xfrm>
        </p:grpSpPr>
        <p:cxnSp>
          <p:nvCxnSpPr>
            <p:cNvPr id="2318" name="Google Shape;2318;p5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319" name="Google Shape;2319;p5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320" name="Google Shape;2320;p51"/>
          <p:cNvGrpSpPr/>
          <p:nvPr/>
        </p:nvGrpSpPr>
        <p:grpSpPr>
          <a:xfrm rot="10800000" flipH="1">
            <a:off x="-482903" y="4741396"/>
            <a:ext cx="1485928" cy="110322"/>
            <a:chOff x="4951168" y="2845399"/>
            <a:chExt cx="1485928" cy="110322"/>
          </a:xfrm>
        </p:grpSpPr>
        <p:cxnSp>
          <p:nvCxnSpPr>
            <p:cNvPr id="2321" name="Google Shape;2321;p51"/>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322" name="Google Shape;2322;p51"/>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323" name="Google Shape;2323;p51"/>
          <p:cNvSpPr/>
          <p:nvPr/>
        </p:nvSpPr>
        <p:spPr>
          <a:xfrm rot="10800000" flipH="1">
            <a:off x="-84748" y="552725"/>
            <a:ext cx="759018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2324" name="Google Shape;2324;p51"/>
          <p:cNvSpPr txBox="1"/>
          <p:nvPr/>
        </p:nvSpPr>
        <p:spPr>
          <a:xfrm>
            <a:off x="934714" y="580970"/>
            <a:ext cx="6520994"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rgbClr val="F2F2F2"/>
                </a:solidFill>
                <a:latin typeface="Verdana"/>
                <a:ea typeface="Verdana"/>
                <a:cs typeface="Verdana"/>
                <a:sym typeface="Verdana"/>
              </a:rPr>
              <a:t>EMSIRVA ESP </a:t>
            </a:r>
            <a:r>
              <a:rPr lang="es-CO" sz="1800" b="1" i="1" u="none" strike="noStrike" cap="none">
                <a:solidFill>
                  <a:srgbClr val="F2F2F2"/>
                </a:solidFill>
                <a:latin typeface="Verdana"/>
                <a:ea typeface="Verdana"/>
                <a:cs typeface="Verdana"/>
                <a:sym typeface="Verdana"/>
              </a:rPr>
              <a:t>en Liquidación </a:t>
            </a:r>
            <a:endParaRPr sz="1800" b="1" i="1" u="none" strike="noStrike" cap="none">
              <a:solidFill>
                <a:srgbClr val="F2F2F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E8E8E8"/>
                </a:solidFill>
                <a:latin typeface="Verdana"/>
                <a:ea typeface="Verdana"/>
                <a:cs typeface="Verdana"/>
                <a:sym typeface="Verdana"/>
              </a:rPr>
              <a:t>Santiago de Cali, Valle del Cauca</a:t>
            </a:r>
            <a:endParaRPr sz="1400" b="1" i="1" u="none" strike="noStrike" cap="none">
              <a:solidFill>
                <a:srgbClr val="F2F2F2"/>
              </a:solidFill>
              <a:latin typeface="Verdana"/>
              <a:ea typeface="Verdana"/>
              <a:cs typeface="Verdana"/>
              <a:sym typeface="Verdana"/>
            </a:endParaRPr>
          </a:p>
        </p:txBody>
      </p:sp>
      <p:pic>
        <p:nvPicPr>
          <p:cNvPr id="2325" name="Google Shape;2325;p51" descr="Emsirva en Liquidación"/>
          <p:cNvPicPr preferRelativeResize="0"/>
          <p:nvPr/>
        </p:nvPicPr>
        <p:blipFill rotWithShape="1">
          <a:blip r:embed="rId3">
            <a:alphaModFix/>
          </a:blip>
          <a:srcRect/>
          <a:stretch/>
        </p:blipFill>
        <p:spPr>
          <a:xfrm>
            <a:off x="1907578" y="1623705"/>
            <a:ext cx="2683053" cy="1083452"/>
          </a:xfrm>
          <a:prstGeom prst="rect">
            <a:avLst/>
          </a:prstGeom>
          <a:noFill/>
          <a:ln>
            <a:noFill/>
          </a:ln>
        </p:spPr>
      </p:pic>
      <p:grpSp>
        <p:nvGrpSpPr>
          <p:cNvPr id="2326" name="Google Shape;2326;p51"/>
          <p:cNvGrpSpPr/>
          <p:nvPr/>
        </p:nvGrpSpPr>
        <p:grpSpPr>
          <a:xfrm>
            <a:off x="6109983" y="1668625"/>
            <a:ext cx="5743350" cy="2145563"/>
            <a:chOff x="6109983" y="1821110"/>
            <a:chExt cx="5743350" cy="2145563"/>
          </a:xfrm>
        </p:grpSpPr>
        <p:sp>
          <p:nvSpPr>
            <p:cNvPr id="2327" name="Google Shape;2327;p51"/>
            <p:cNvSpPr/>
            <p:nvPr/>
          </p:nvSpPr>
          <p:spPr>
            <a:xfrm>
              <a:off x="6818899" y="2324637"/>
              <a:ext cx="5034434" cy="1642036"/>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328" name="Google Shape;2328;p51"/>
            <p:cNvSpPr txBox="1"/>
            <p:nvPr/>
          </p:nvSpPr>
          <p:spPr>
            <a:xfrm>
              <a:off x="7560644" y="3026319"/>
              <a:ext cx="407457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20251000459685 del 19/09/2025</a:t>
              </a:r>
              <a:endParaRPr sz="1200" b="0" i="0" u="none" strike="noStrike" cap="none">
                <a:solidFill>
                  <a:srgbClr val="666666"/>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Posesión en el cargo: </a:t>
              </a:r>
              <a:r>
                <a:rPr lang="es-CO" sz="1200" b="0" i="0" u="none" strike="noStrike" cap="none">
                  <a:solidFill>
                    <a:srgbClr val="242853"/>
                  </a:solidFill>
                  <a:latin typeface="Verdana"/>
                  <a:ea typeface="Verdana"/>
                  <a:cs typeface="Verdana"/>
                  <a:sym typeface="Verdana"/>
                </a:rPr>
                <a:t>22/09/2025</a:t>
              </a:r>
              <a:endParaRPr sz="1200" b="0" i="0" u="none" strike="noStrike" cap="none">
                <a:solidFill>
                  <a:srgbClr val="242853"/>
                </a:solidFill>
                <a:latin typeface="Verdana"/>
                <a:ea typeface="Verdana"/>
                <a:cs typeface="Verdana"/>
                <a:sym typeface="Verdana"/>
              </a:endParaRPr>
            </a:p>
          </p:txBody>
        </p:sp>
        <p:sp>
          <p:nvSpPr>
            <p:cNvPr id="2329" name="Google Shape;2329;p51"/>
            <p:cNvSpPr txBox="1"/>
            <p:nvPr/>
          </p:nvSpPr>
          <p:spPr>
            <a:xfrm>
              <a:off x="7571551" y="2439630"/>
              <a:ext cx="40746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200" b="1" i="0" u="none" strike="noStrike" cap="none">
                  <a:solidFill>
                    <a:srgbClr val="242853"/>
                  </a:solidFill>
                  <a:latin typeface="Verdana"/>
                  <a:ea typeface="Verdana"/>
                  <a:cs typeface="Verdana"/>
                  <a:sym typeface="Verdana"/>
                </a:rPr>
                <a:t>Adriana Betancourt Ortiz</a:t>
              </a:r>
              <a:endParaRPr sz="14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s-CO" sz="1100" b="1" i="1" u="none" strike="noStrike" cap="none">
                  <a:solidFill>
                    <a:srgbClr val="242853"/>
                  </a:solidFill>
                  <a:latin typeface="Verdana"/>
                  <a:ea typeface="Verdana"/>
                  <a:cs typeface="Verdana"/>
                  <a:sym typeface="Verdana"/>
                </a:rPr>
                <a:t>Abogada</a:t>
              </a:r>
              <a:r>
                <a:rPr lang="es-CO" sz="1100" b="0" i="1" u="none" strike="noStrike" cap="none">
                  <a:solidFill>
                    <a:srgbClr val="242853"/>
                  </a:solidFill>
                  <a:latin typeface="Verdana"/>
                  <a:ea typeface="Verdana"/>
                  <a:cs typeface="Verdana"/>
                  <a:sym typeface="Verdana"/>
                </a:rPr>
                <a:t> - Especialización en Derecho Administrativo - Maestría en Argumentación Jurídica</a:t>
              </a:r>
              <a:endParaRPr sz="1200" b="1" i="1" u="none" strike="noStrike" cap="none">
                <a:solidFill>
                  <a:srgbClr val="242853"/>
                </a:solidFill>
                <a:latin typeface="Verdana"/>
                <a:ea typeface="Verdana"/>
                <a:cs typeface="Verdana"/>
                <a:sym typeface="Verdana"/>
              </a:endParaRPr>
            </a:p>
          </p:txBody>
        </p:sp>
        <p:sp>
          <p:nvSpPr>
            <p:cNvPr id="2330" name="Google Shape;2330;p51"/>
            <p:cNvSpPr/>
            <p:nvPr/>
          </p:nvSpPr>
          <p:spPr>
            <a:xfrm>
              <a:off x="6109983" y="1821110"/>
              <a:ext cx="1463019" cy="1463019"/>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331" name="Google Shape;2331;p51"/>
            <p:cNvSpPr txBox="1"/>
            <p:nvPr/>
          </p:nvSpPr>
          <p:spPr>
            <a:xfrm>
              <a:off x="7560644" y="1997634"/>
              <a:ext cx="41852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Liquidador</a:t>
              </a:r>
              <a:endParaRPr sz="1400" b="1" i="1" u="none" strike="noStrike" cap="none">
                <a:solidFill>
                  <a:srgbClr val="242853"/>
                </a:solidFill>
                <a:latin typeface="Verdana"/>
                <a:ea typeface="Verdana"/>
                <a:cs typeface="Verdana"/>
                <a:sym typeface="Verdana"/>
              </a:endParaRPr>
            </a:p>
          </p:txBody>
        </p:sp>
      </p:grpSp>
      <p:grpSp>
        <p:nvGrpSpPr>
          <p:cNvPr id="2332" name="Google Shape;2332;p51"/>
          <p:cNvGrpSpPr/>
          <p:nvPr/>
        </p:nvGrpSpPr>
        <p:grpSpPr>
          <a:xfrm>
            <a:off x="6109983" y="4011619"/>
            <a:ext cx="5757333" cy="2148864"/>
            <a:chOff x="6096000" y="4212380"/>
            <a:chExt cx="5757333" cy="2148864"/>
          </a:xfrm>
        </p:grpSpPr>
        <p:sp>
          <p:nvSpPr>
            <p:cNvPr id="2333" name="Google Shape;2333;p51"/>
            <p:cNvSpPr/>
            <p:nvPr/>
          </p:nvSpPr>
          <p:spPr>
            <a:xfrm>
              <a:off x="6818899" y="4697737"/>
              <a:ext cx="5034434" cy="1663507"/>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334" name="Google Shape;2334;p51"/>
            <p:cNvSpPr txBox="1"/>
            <p:nvPr/>
          </p:nvSpPr>
          <p:spPr>
            <a:xfrm>
              <a:off x="7535452" y="5494121"/>
              <a:ext cx="40023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20121300014985 de 16/05/2012</a:t>
              </a:r>
              <a:endParaRPr sz="12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Posesión en el cargo: </a:t>
              </a:r>
              <a:r>
                <a:rPr lang="es-CO" sz="1200" b="0" i="0" u="none" strike="noStrike" cap="none">
                  <a:solidFill>
                    <a:srgbClr val="242853"/>
                  </a:solidFill>
                  <a:latin typeface="Verdana"/>
                  <a:ea typeface="Verdana"/>
                  <a:cs typeface="Verdana"/>
                  <a:sym typeface="Verdana"/>
                </a:rPr>
                <a:t>16/05/2012</a:t>
              </a:r>
              <a:endParaRPr sz="1400" b="0" i="0" u="none" strike="noStrike" cap="none">
                <a:solidFill>
                  <a:srgbClr val="000000"/>
                </a:solidFill>
                <a:latin typeface="Arial"/>
                <a:ea typeface="Arial"/>
                <a:cs typeface="Arial"/>
                <a:sym typeface="Arial"/>
              </a:endParaRPr>
            </a:p>
          </p:txBody>
        </p:sp>
        <p:sp>
          <p:nvSpPr>
            <p:cNvPr id="2335" name="Google Shape;2335;p51"/>
            <p:cNvSpPr txBox="1"/>
            <p:nvPr/>
          </p:nvSpPr>
          <p:spPr>
            <a:xfrm>
              <a:off x="7571551" y="4331403"/>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t>
              </a:r>
              <a:endParaRPr sz="1400" b="0" i="0" u="none" strike="noStrike" cap="none">
                <a:solidFill>
                  <a:srgbClr val="000000"/>
                </a:solidFill>
                <a:latin typeface="Arial"/>
                <a:ea typeface="Arial"/>
                <a:cs typeface="Arial"/>
                <a:sym typeface="Arial"/>
              </a:endParaRPr>
            </a:p>
          </p:txBody>
        </p:sp>
        <p:sp>
          <p:nvSpPr>
            <p:cNvPr id="2336" name="Google Shape;2336;p51"/>
            <p:cNvSpPr txBox="1"/>
            <p:nvPr/>
          </p:nvSpPr>
          <p:spPr>
            <a:xfrm>
              <a:off x="7571551" y="4739377"/>
              <a:ext cx="4174380"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a:solidFill>
                    <a:srgbClr val="242853"/>
                  </a:solidFill>
                  <a:latin typeface="Verdana"/>
                  <a:ea typeface="Verdana"/>
                  <a:cs typeface="Verdana"/>
                  <a:sym typeface="Verdana"/>
                </a:rPr>
                <a:t>Mazars Colombia S.A.S.</a:t>
              </a:r>
              <a:endParaRPr sz="14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Expertos en auditoría, contabilidad, impuestos, asesoría financiera, consultoría y otros servicios.</a:t>
              </a:r>
              <a:endParaRPr sz="1000" b="0" i="1" u="none" strike="noStrike" cap="none">
                <a:solidFill>
                  <a:srgbClr val="242853"/>
                </a:solidFill>
                <a:latin typeface="Verdana"/>
                <a:ea typeface="Verdana"/>
                <a:cs typeface="Verdana"/>
                <a:sym typeface="Verdana"/>
              </a:endParaRPr>
            </a:p>
          </p:txBody>
        </p:sp>
        <p:sp>
          <p:nvSpPr>
            <p:cNvPr id="2337" name="Google Shape;2337;p51"/>
            <p:cNvSpPr/>
            <p:nvPr/>
          </p:nvSpPr>
          <p:spPr>
            <a:xfrm>
              <a:off x="6096000" y="4212380"/>
              <a:ext cx="1475552" cy="1475552"/>
            </a:xfrm>
            <a:prstGeom prst="ellipse">
              <a:avLst/>
            </a:prstGeom>
            <a:solidFill>
              <a:srgbClr val="FB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338" name="Google Shape;2338;p51" descr="Mazars, interrumpe el trabajo con todas las cripto empresas! - CRIPTO  TENDENCIA"/>
            <p:cNvPicPr preferRelativeResize="0"/>
            <p:nvPr/>
          </p:nvPicPr>
          <p:blipFill rotWithShape="1">
            <a:blip r:embed="rId4">
              <a:alphaModFix/>
            </a:blip>
            <a:srcRect/>
            <a:stretch/>
          </p:blipFill>
          <p:spPr>
            <a:xfrm>
              <a:off x="6151055" y="4300258"/>
              <a:ext cx="1365442" cy="1318084"/>
            </a:xfrm>
            <a:prstGeom prst="ellipse">
              <a:avLst/>
            </a:prstGeom>
            <a:noFill/>
            <a:ln>
              <a:noFill/>
            </a:ln>
          </p:spPr>
        </p:pic>
      </p:grpSp>
      <p:sp>
        <p:nvSpPr>
          <p:cNvPr id="2339" name="Google Shape;2339;p51"/>
          <p:cNvSpPr txBox="1"/>
          <p:nvPr/>
        </p:nvSpPr>
        <p:spPr>
          <a:xfrm>
            <a:off x="1003055" y="6136153"/>
            <a:ext cx="4492100" cy="523220"/>
          </a:xfrm>
          <a:prstGeom prst="rect">
            <a:avLst/>
          </a:prstGeom>
          <a:noFill/>
          <a:ln>
            <a:noFill/>
          </a:ln>
        </p:spPr>
        <p:txBody>
          <a:bodyPr spcFirstLastPara="1" wrap="square" lIns="91425" tIns="45700" rIns="91425" bIns="45700" anchor="t" anchorCtr="0">
            <a:spAutoFit/>
          </a:bodyPr>
          <a:lstStyle/>
          <a:p>
            <a:pPr marL="2058988" marR="0" lvl="0" indent="-2058988"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Entrega de la operación del servicio de aseo.</a:t>
            </a:r>
            <a:endParaRPr sz="1400" b="0" i="0" u="none" strike="noStrike" cap="none">
              <a:solidFill>
                <a:srgbClr val="242853"/>
              </a:solidFill>
              <a:latin typeface="Verdana"/>
              <a:ea typeface="Verdana"/>
              <a:cs typeface="Verdana"/>
              <a:sym typeface="Verdana"/>
            </a:endParaRPr>
          </a:p>
        </p:txBody>
      </p:sp>
      <p:grpSp>
        <p:nvGrpSpPr>
          <p:cNvPr id="2340" name="Google Shape;2340;p51"/>
          <p:cNvGrpSpPr/>
          <p:nvPr/>
        </p:nvGrpSpPr>
        <p:grpSpPr>
          <a:xfrm>
            <a:off x="-551214" y="6249458"/>
            <a:ext cx="1485928" cy="110322"/>
            <a:chOff x="4951168" y="2845399"/>
            <a:chExt cx="1485928" cy="110322"/>
          </a:xfrm>
        </p:grpSpPr>
        <p:cxnSp>
          <p:nvCxnSpPr>
            <p:cNvPr id="2341" name="Google Shape;2341;p51"/>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2342" name="Google Shape;2342;p51"/>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343" name="Google Shape;2343;p51"/>
          <p:cNvSpPr txBox="1"/>
          <p:nvPr/>
        </p:nvSpPr>
        <p:spPr>
          <a:xfrm>
            <a:off x="1088355" y="4606808"/>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PRÓRROGA LIQUIDACIÓN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30 de junio de 2026, mediante Resolución SSPD -20251000744515 DEL 26/12/2025</a:t>
            </a:r>
            <a:endParaRPr sz="1400" b="0" i="0" u="none" strike="noStrike" cap="none">
              <a:solidFill>
                <a:srgbClr val="000000"/>
              </a:solidFill>
              <a:latin typeface="Arial"/>
              <a:ea typeface="Arial"/>
              <a:cs typeface="Arial"/>
              <a:sym typeface="Arial"/>
            </a:endParaRPr>
          </a:p>
        </p:txBody>
      </p:sp>
      <p:grpSp>
        <p:nvGrpSpPr>
          <p:cNvPr id="2344" name="Google Shape;2344;p51"/>
          <p:cNvGrpSpPr/>
          <p:nvPr/>
        </p:nvGrpSpPr>
        <p:grpSpPr>
          <a:xfrm>
            <a:off x="-482926" y="5550696"/>
            <a:ext cx="1486006" cy="110400"/>
            <a:chOff x="4951168" y="2845399"/>
            <a:chExt cx="1486006" cy="110400"/>
          </a:xfrm>
        </p:grpSpPr>
        <p:cxnSp>
          <p:nvCxnSpPr>
            <p:cNvPr id="2345" name="Google Shape;2345;p51"/>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2346" name="Google Shape;2346;p51"/>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pic>
        <p:nvPicPr>
          <p:cNvPr id="40" name="Imagen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763" y="1761605"/>
            <a:ext cx="1067101" cy="1303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51"/>
        <p:cNvGrpSpPr/>
        <p:nvPr/>
      </p:nvGrpSpPr>
      <p:grpSpPr>
        <a:xfrm>
          <a:off x="0" y="0"/>
          <a:ext cx="0" cy="0"/>
          <a:chOff x="0" y="0"/>
          <a:chExt cx="0" cy="0"/>
        </a:xfrm>
      </p:grpSpPr>
      <p:sp>
        <p:nvSpPr>
          <p:cNvPr id="2352" name="Google Shape;2352;p52"/>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59</a:t>
            </a:fld>
            <a:endParaRPr/>
          </a:p>
        </p:txBody>
      </p:sp>
      <p:sp>
        <p:nvSpPr>
          <p:cNvPr id="2353" name="Google Shape;2353;p52"/>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EMSIRVA ESP EN LIQUIDACIÓN</a:t>
            </a:r>
            <a:endParaRPr sz="1400" b="0" i="0" u="none" strike="noStrike" cap="none">
              <a:solidFill>
                <a:srgbClr val="000000"/>
              </a:solidFill>
              <a:latin typeface="Arial"/>
              <a:ea typeface="Arial"/>
              <a:cs typeface="Arial"/>
              <a:sym typeface="Arial"/>
            </a:endParaRPr>
          </a:p>
        </p:txBody>
      </p:sp>
      <p:sp>
        <p:nvSpPr>
          <p:cNvPr id="2354" name="Google Shape;2354;p52"/>
          <p:cNvSpPr/>
          <p:nvPr/>
        </p:nvSpPr>
        <p:spPr>
          <a:xfrm rot="10800000" flipH="1">
            <a:off x="1" y="541954"/>
            <a:ext cx="6409764"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355" name="Google Shape;2355;p52"/>
          <p:cNvSpPr txBox="1"/>
          <p:nvPr/>
        </p:nvSpPr>
        <p:spPr>
          <a:xfrm>
            <a:off x="898855" y="651343"/>
            <a:ext cx="519714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0" u="none" strike="noStrike" cap="none">
                <a:solidFill>
                  <a:srgbClr val="FF0000"/>
                </a:solidFill>
                <a:latin typeface="Verdana"/>
                <a:ea typeface="Verdana"/>
                <a:cs typeface="Verdana"/>
                <a:sym typeface="Verdana"/>
              </a:rPr>
              <a:t>Alternativa para el cierre de la liquidación</a:t>
            </a:r>
            <a:endParaRPr sz="1400" b="0" i="0" u="none" strike="noStrike" cap="none">
              <a:solidFill>
                <a:srgbClr val="000000"/>
              </a:solidFill>
              <a:latin typeface="Arial"/>
              <a:ea typeface="Arial"/>
              <a:cs typeface="Arial"/>
              <a:sym typeface="Arial"/>
            </a:endParaRPr>
          </a:p>
        </p:txBody>
      </p:sp>
      <p:sp>
        <p:nvSpPr>
          <p:cNvPr id="2356" name="Google Shape;2356;p52"/>
          <p:cNvSpPr/>
          <p:nvPr/>
        </p:nvSpPr>
        <p:spPr>
          <a:xfrm>
            <a:off x="682978" y="1553668"/>
            <a:ext cx="5413021" cy="1763274"/>
          </a:xfrm>
          <a:prstGeom prst="roundRect">
            <a:avLst>
              <a:gd name="adj" fmla="val 12389"/>
            </a:avLst>
          </a:prstGeom>
          <a:solidFill>
            <a:schemeClr val="lt1"/>
          </a:solidFill>
          <a:ln w="2857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177800" marR="0" lvl="0" indent="-7937" algn="just" rtl="0">
              <a:lnSpc>
                <a:spcPct val="100000"/>
              </a:lnSpc>
              <a:spcBef>
                <a:spcPts val="0"/>
              </a:spcBef>
              <a:spcAft>
                <a:spcPts val="0"/>
              </a:spcAft>
              <a:buClr>
                <a:srgbClr val="000000"/>
              </a:buClr>
              <a:buSzPts val="1100"/>
              <a:buFont typeface="Verdana"/>
              <a:buNone/>
            </a:pPr>
            <a:r>
              <a:rPr lang="es-CO" sz="1200" b="0" i="0" u="none" strike="noStrike" cap="none">
                <a:solidFill>
                  <a:srgbClr val="242853"/>
                </a:solidFill>
                <a:latin typeface="Verdana"/>
                <a:ea typeface="Verdana"/>
                <a:cs typeface="Verdana"/>
                <a:sym typeface="Verdana"/>
              </a:rPr>
              <a:t>El 16 de septiembre de 2024, se llevó a cabo la suscripción de un convenio interadministrativo entre </a:t>
            </a:r>
            <a:r>
              <a:rPr lang="es-CO" sz="1200" b="1" i="1" u="none" strike="noStrike" cap="none">
                <a:solidFill>
                  <a:srgbClr val="242853"/>
                </a:solidFill>
                <a:latin typeface="Verdana"/>
                <a:ea typeface="Verdana"/>
                <a:cs typeface="Verdana"/>
                <a:sym typeface="Verdana"/>
              </a:rPr>
              <a:t>EMSIRVA EN LIQUIDACIÓN y el DISTRITO DE CALI,</a:t>
            </a:r>
            <a:r>
              <a:rPr lang="es-CO" sz="1200" b="0" i="0" u="none" strike="noStrike" cap="none">
                <a:solidFill>
                  <a:srgbClr val="242853"/>
                </a:solidFill>
                <a:latin typeface="Verdana"/>
                <a:ea typeface="Verdana"/>
                <a:cs typeface="Verdana"/>
                <a:sym typeface="Verdana"/>
              </a:rPr>
              <a:t> en el marco de la asunción por parte de la Alcaldía de Cali del pasivo pensional de </a:t>
            </a:r>
            <a:r>
              <a:rPr lang="es-CO" sz="1200" b="0" i="1" u="none" strike="noStrike" cap="none">
                <a:solidFill>
                  <a:srgbClr val="242853"/>
                </a:solidFill>
                <a:latin typeface="Verdana"/>
                <a:ea typeface="Verdana"/>
                <a:cs typeface="Verdana"/>
                <a:sym typeface="Verdana"/>
              </a:rPr>
              <a:t>EMSIRVA EN LIQUIDACIÓN</a:t>
            </a:r>
            <a:r>
              <a:rPr lang="es-CO" sz="1200" b="0" i="0" u="none" strike="noStrike" cap="none">
                <a:solidFill>
                  <a:srgbClr val="242853"/>
                </a:solidFill>
                <a:latin typeface="Verdana"/>
                <a:ea typeface="Verdana"/>
                <a:cs typeface="Verdana"/>
                <a:sym typeface="Verdana"/>
              </a:rPr>
              <a:t>, para garantizar que la Alcaldía de Cali dé continuidad al pago de las mesadas de los jubilados de </a:t>
            </a:r>
            <a:r>
              <a:rPr lang="es-CO" sz="1200" b="0" i="1" u="none" strike="noStrike" cap="none">
                <a:solidFill>
                  <a:srgbClr val="242853"/>
                </a:solidFill>
                <a:latin typeface="Verdana"/>
                <a:ea typeface="Verdana"/>
                <a:cs typeface="Verdana"/>
                <a:sym typeface="Verdana"/>
              </a:rPr>
              <a:t>EMSIRVA EN LIQUIDACIÓN.</a:t>
            </a:r>
            <a:endParaRPr sz="1400" b="0" i="0" u="none" strike="noStrike" cap="none">
              <a:solidFill>
                <a:srgbClr val="000000"/>
              </a:solidFill>
              <a:latin typeface="Arial"/>
              <a:ea typeface="Arial"/>
              <a:cs typeface="Arial"/>
              <a:sym typeface="Arial"/>
            </a:endParaRPr>
          </a:p>
          <a:p>
            <a:pPr marL="177800" marR="0" lvl="0" indent="-7937" algn="just" rtl="0">
              <a:lnSpc>
                <a:spcPct val="100000"/>
              </a:lnSpc>
              <a:spcBef>
                <a:spcPts val="0"/>
              </a:spcBef>
              <a:spcAft>
                <a:spcPts val="0"/>
              </a:spcAft>
              <a:buClr>
                <a:srgbClr val="000000"/>
              </a:buClr>
              <a:buSzPts val="1100"/>
              <a:buFont typeface="Verdana"/>
              <a:buNone/>
            </a:pPr>
            <a:endParaRPr sz="1200" b="1" i="0" u="none" strike="noStrike" cap="none">
              <a:solidFill>
                <a:srgbClr val="242853"/>
              </a:solidFill>
              <a:latin typeface="Verdana"/>
              <a:ea typeface="Verdana"/>
              <a:cs typeface="Verdana"/>
              <a:sym typeface="Verdana"/>
            </a:endParaRPr>
          </a:p>
          <a:p>
            <a:pPr marL="177800" marR="0" lvl="0" indent="-7937" algn="just" rtl="0">
              <a:lnSpc>
                <a:spcPct val="100000"/>
              </a:lnSpc>
              <a:spcBef>
                <a:spcPts val="0"/>
              </a:spcBef>
              <a:spcAft>
                <a:spcPts val="0"/>
              </a:spcAft>
              <a:buClr>
                <a:srgbClr val="000000"/>
              </a:buClr>
              <a:buSzPts val="1100"/>
              <a:buFont typeface="Verdana"/>
              <a:buNone/>
            </a:pPr>
            <a:endParaRPr sz="1400" b="0" i="0" u="none" strike="noStrike" cap="none">
              <a:solidFill>
                <a:srgbClr val="000000"/>
              </a:solidFill>
              <a:latin typeface="Arial"/>
              <a:ea typeface="Arial"/>
              <a:cs typeface="Arial"/>
              <a:sym typeface="Arial"/>
            </a:endParaRPr>
          </a:p>
        </p:txBody>
      </p:sp>
      <p:sp>
        <p:nvSpPr>
          <p:cNvPr id="2357" name="Google Shape;2357;p52"/>
          <p:cNvSpPr/>
          <p:nvPr/>
        </p:nvSpPr>
        <p:spPr>
          <a:xfrm>
            <a:off x="337900" y="1457579"/>
            <a:ext cx="528432" cy="528432"/>
          </a:xfrm>
          <a:prstGeom prst="ellipse">
            <a:avLst/>
          </a:prstGeom>
          <a:solidFill>
            <a:srgbClr val="F2F2F2"/>
          </a:solidFill>
          <a:ln w="381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358" name="Google Shape;2358;p52"/>
          <p:cNvSpPr txBox="1"/>
          <p:nvPr/>
        </p:nvSpPr>
        <p:spPr>
          <a:xfrm>
            <a:off x="415782" y="1510093"/>
            <a:ext cx="3674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CO" sz="2000" b="1" i="0" u="none" strike="noStrike" cap="none">
                <a:solidFill>
                  <a:srgbClr val="2181C1"/>
                </a:solidFill>
                <a:latin typeface="Verdana"/>
                <a:ea typeface="Verdana"/>
                <a:cs typeface="Verdana"/>
                <a:sym typeface="Verdana"/>
              </a:rPr>
              <a:t>1</a:t>
            </a:r>
            <a:endParaRPr sz="1400" b="0" i="0" u="none" strike="noStrike" cap="none">
              <a:solidFill>
                <a:srgbClr val="000000"/>
              </a:solidFill>
              <a:latin typeface="Arial"/>
              <a:ea typeface="Arial"/>
              <a:cs typeface="Arial"/>
              <a:sym typeface="Arial"/>
            </a:endParaRPr>
          </a:p>
        </p:txBody>
      </p:sp>
      <p:sp>
        <p:nvSpPr>
          <p:cNvPr id="2359" name="Google Shape;2359;p52"/>
          <p:cNvSpPr/>
          <p:nvPr/>
        </p:nvSpPr>
        <p:spPr>
          <a:xfrm>
            <a:off x="6001427" y="3631277"/>
            <a:ext cx="5413021" cy="1598559"/>
          </a:xfrm>
          <a:prstGeom prst="roundRect">
            <a:avLst>
              <a:gd name="adj" fmla="val 12389"/>
            </a:avLst>
          </a:prstGeom>
          <a:solidFill>
            <a:schemeClr val="lt1"/>
          </a:solidFill>
          <a:ln w="2857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177800" marR="0" lvl="0" indent="-19050" algn="just" rtl="0">
              <a:lnSpc>
                <a:spcPct val="100000"/>
              </a:lnSpc>
              <a:spcBef>
                <a:spcPts val="0"/>
              </a:spcBef>
              <a:spcAft>
                <a:spcPts val="0"/>
              </a:spcAft>
              <a:buClr>
                <a:srgbClr val="000000"/>
              </a:buClr>
              <a:buSzPts val="1100"/>
              <a:buFont typeface="Verdana"/>
              <a:buNone/>
            </a:pPr>
            <a:r>
              <a:rPr lang="es-CO" sz="1200" b="0" i="0" u="none" strike="noStrike" cap="none">
                <a:solidFill>
                  <a:srgbClr val="242853"/>
                </a:solidFill>
                <a:latin typeface="Verdana"/>
                <a:ea typeface="Verdana"/>
                <a:cs typeface="Verdana"/>
                <a:sym typeface="Verdana"/>
              </a:rPr>
              <a:t>Pago de las demás acreencias de la Liquidación con los recursos disponibles. </a:t>
            </a:r>
            <a:endParaRPr sz="1200" b="1" i="0" u="none" strike="noStrike" cap="none">
              <a:solidFill>
                <a:srgbClr val="242853"/>
              </a:solidFill>
              <a:latin typeface="Verdana"/>
              <a:ea typeface="Verdana"/>
              <a:cs typeface="Verdana"/>
              <a:sym typeface="Verdana"/>
            </a:endParaRPr>
          </a:p>
          <a:p>
            <a:pPr marL="177800" marR="0" lvl="0" indent="-19050" algn="just" rtl="0">
              <a:lnSpc>
                <a:spcPct val="100000"/>
              </a:lnSpc>
              <a:spcBef>
                <a:spcPts val="0"/>
              </a:spcBef>
              <a:spcAft>
                <a:spcPts val="0"/>
              </a:spcAft>
              <a:buClr>
                <a:srgbClr val="000000"/>
              </a:buClr>
              <a:buSzPts val="1100"/>
              <a:buFont typeface="Verdana"/>
              <a:buNone/>
            </a:pPr>
            <a:r>
              <a:rPr lang="es-CO" sz="1200" b="0" i="1" u="none" strike="noStrike" cap="none">
                <a:solidFill>
                  <a:srgbClr val="2181C1"/>
                </a:solidFill>
                <a:latin typeface="Verdana"/>
                <a:ea typeface="Verdana"/>
                <a:cs typeface="Verdana"/>
                <a:sym typeface="Verdana"/>
              </a:rPr>
              <a:t>Dando cumplimiento a la normalización pensional, se debe proceder con las siguientes etapas preclusivas: pago del pasivo cierto no reclamado, la compensación por pérdida del poder adquisitivo del dinero, y la reserva de los recursos necesarios para cubrir las contingencias judiciales de EMSIRVA EN LIQUIDACIÓN. </a:t>
            </a:r>
            <a:endParaRPr sz="1400" b="0" i="0" u="none" strike="noStrike" cap="none">
              <a:solidFill>
                <a:srgbClr val="000000"/>
              </a:solidFill>
              <a:latin typeface="Arial"/>
              <a:ea typeface="Arial"/>
              <a:cs typeface="Arial"/>
              <a:sym typeface="Arial"/>
            </a:endParaRPr>
          </a:p>
        </p:txBody>
      </p:sp>
      <p:sp>
        <p:nvSpPr>
          <p:cNvPr id="2360" name="Google Shape;2360;p52"/>
          <p:cNvSpPr/>
          <p:nvPr/>
        </p:nvSpPr>
        <p:spPr>
          <a:xfrm>
            <a:off x="5567567" y="3616765"/>
            <a:ext cx="528432" cy="528432"/>
          </a:xfrm>
          <a:prstGeom prst="ellipse">
            <a:avLst/>
          </a:prstGeom>
          <a:solidFill>
            <a:srgbClr val="F2F2F2"/>
          </a:solidFill>
          <a:ln w="381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361" name="Google Shape;2361;p52"/>
          <p:cNvSpPr txBox="1"/>
          <p:nvPr/>
        </p:nvSpPr>
        <p:spPr>
          <a:xfrm>
            <a:off x="5634019" y="3698940"/>
            <a:ext cx="3674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CO" sz="2000" b="1" i="0" u="none" strike="noStrike" cap="none">
                <a:solidFill>
                  <a:srgbClr val="2181C1"/>
                </a:solidFill>
                <a:latin typeface="Verdana"/>
                <a:ea typeface="Verdana"/>
                <a:cs typeface="Verdana"/>
                <a:sym typeface="Verdana"/>
              </a:rPr>
              <a:t>2</a:t>
            </a:r>
            <a:endParaRPr sz="1400" b="0" i="0" u="none" strike="noStrike" cap="none">
              <a:solidFill>
                <a:srgbClr val="000000"/>
              </a:solidFill>
              <a:latin typeface="Arial"/>
              <a:ea typeface="Arial"/>
              <a:cs typeface="Arial"/>
              <a:sym typeface="Arial"/>
            </a:endParaRPr>
          </a:p>
        </p:txBody>
      </p:sp>
      <p:pic>
        <p:nvPicPr>
          <p:cNvPr id="2362" name="Google Shape;2362;p52" descr="Emsirva en Liquidación"/>
          <p:cNvPicPr preferRelativeResize="0"/>
          <p:nvPr/>
        </p:nvPicPr>
        <p:blipFill rotWithShape="1">
          <a:blip r:embed="rId3">
            <a:alphaModFix/>
          </a:blip>
          <a:srcRect/>
          <a:stretch/>
        </p:blipFill>
        <p:spPr>
          <a:xfrm>
            <a:off x="7805649" y="1710148"/>
            <a:ext cx="2683053" cy="10834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89"/>
          <p:cNvSpPr txBox="1">
            <a:spLocks noGrp="1"/>
          </p:cNvSpPr>
          <p:nvPr>
            <p:ph type="ctrTitle"/>
          </p:nvPr>
        </p:nvSpPr>
        <p:spPr>
          <a:xfrm>
            <a:off x="1523999" y="2518117"/>
            <a:ext cx="9955237" cy="1522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42853"/>
              </a:buClr>
              <a:buSzPts val="4400"/>
              <a:buNone/>
            </a:pPr>
            <a:r>
              <a:rPr lang="es-CO" sz="4400" b="1">
                <a:solidFill>
                  <a:srgbClr val="242853"/>
                </a:solidFill>
              </a:rPr>
              <a:t>2. Dirección de Entidades Intervenidas y en Liquidación.</a:t>
            </a:r>
            <a:endParaRPr/>
          </a:p>
        </p:txBody>
      </p:sp>
      <p:sp>
        <p:nvSpPr>
          <p:cNvPr id="380" name="Google Shape;380;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6</a:t>
            </a:fld>
            <a:endParaRPr/>
          </a:p>
        </p:txBody>
      </p:sp>
      <p:sp>
        <p:nvSpPr>
          <p:cNvPr id="381" name="Google Shape;381;p89"/>
          <p:cNvSpPr txBox="1"/>
          <p:nvPr/>
        </p:nvSpPr>
        <p:spPr>
          <a:xfrm>
            <a:off x="568410" y="4591298"/>
            <a:ext cx="777295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04040"/>
              </a:buClr>
              <a:buSzPts val="4300"/>
              <a:buFont typeface="Verdana"/>
              <a:buNone/>
            </a:pPr>
            <a:endParaRPr sz="4300" b="1" i="0" u="none" strike="noStrike" cap="none">
              <a:solidFill>
                <a:srgbClr val="404040"/>
              </a:solidFill>
              <a:latin typeface="Verdana"/>
              <a:ea typeface="Verdana"/>
              <a:cs typeface="Verdana"/>
              <a:sym typeface="Verdan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66"/>
        <p:cNvGrpSpPr/>
        <p:nvPr/>
      </p:nvGrpSpPr>
      <p:grpSpPr>
        <a:xfrm>
          <a:off x="0" y="0"/>
          <a:ext cx="0" cy="0"/>
          <a:chOff x="0" y="0"/>
          <a:chExt cx="0" cy="0"/>
        </a:xfrm>
      </p:grpSpPr>
      <p:sp>
        <p:nvSpPr>
          <p:cNvPr id="2367" name="Google Shape;2367;p53"/>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60</a:t>
            </a:fld>
            <a:endParaRPr/>
          </a:p>
        </p:txBody>
      </p:sp>
      <p:sp>
        <p:nvSpPr>
          <p:cNvPr id="2368" name="Google Shape;2368;p53"/>
          <p:cNvSpPr/>
          <p:nvPr/>
        </p:nvSpPr>
        <p:spPr>
          <a:xfrm rot="10800000" flipH="1">
            <a:off x="-84748" y="552725"/>
            <a:ext cx="759018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2369" name="Google Shape;2369;p53"/>
          <p:cNvSpPr txBox="1"/>
          <p:nvPr/>
        </p:nvSpPr>
        <p:spPr>
          <a:xfrm>
            <a:off x="934714" y="580970"/>
            <a:ext cx="6520994" cy="661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s-CO" sz="2300" b="1" i="1" u="none" strike="noStrike" cap="none">
                <a:solidFill>
                  <a:srgbClr val="F2F2F2"/>
                </a:solidFill>
                <a:latin typeface="Verdana"/>
                <a:ea typeface="Verdana"/>
                <a:cs typeface="Verdana"/>
                <a:sym typeface="Verdana"/>
              </a:rPr>
              <a:t>ELECTROLIMA S.A. ESP en Liquidación </a:t>
            </a:r>
            <a:endParaRPr sz="2300" b="1" i="1" u="none" strike="noStrike" cap="none">
              <a:solidFill>
                <a:srgbClr val="F2F2F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E8E8E8"/>
                </a:solidFill>
                <a:latin typeface="Verdana"/>
                <a:ea typeface="Verdana"/>
                <a:cs typeface="Verdana"/>
                <a:sym typeface="Verdana"/>
              </a:rPr>
              <a:t>Ibagué, Tolima</a:t>
            </a:r>
            <a:endParaRPr sz="1400" b="1" i="1" u="none" strike="noStrike" cap="none">
              <a:solidFill>
                <a:srgbClr val="F2F2F2"/>
              </a:solidFill>
              <a:latin typeface="Verdana"/>
              <a:ea typeface="Verdana"/>
              <a:cs typeface="Verdana"/>
              <a:sym typeface="Verdana"/>
            </a:endParaRPr>
          </a:p>
        </p:txBody>
      </p:sp>
      <p:sp>
        <p:nvSpPr>
          <p:cNvPr id="2370" name="Google Shape;2370;p53"/>
          <p:cNvSpPr txBox="1"/>
          <p:nvPr/>
        </p:nvSpPr>
        <p:spPr>
          <a:xfrm>
            <a:off x="1034102" y="3906720"/>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LIQUIDACIÓN: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12 de agosto de 2003, mediante Resolución 003849.</a:t>
            </a:r>
            <a:endParaRPr sz="1400" b="0" i="0" u="none" strike="noStrike" cap="none">
              <a:solidFill>
                <a:srgbClr val="000000"/>
              </a:solidFill>
              <a:latin typeface="Arial"/>
              <a:ea typeface="Arial"/>
              <a:cs typeface="Arial"/>
              <a:sym typeface="Arial"/>
            </a:endParaRPr>
          </a:p>
        </p:txBody>
      </p:sp>
      <p:sp>
        <p:nvSpPr>
          <p:cNvPr id="2371" name="Google Shape;2371;p53"/>
          <p:cNvSpPr txBox="1"/>
          <p:nvPr/>
        </p:nvSpPr>
        <p:spPr>
          <a:xfrm>
            <a:off x="1047640" y="5497431"/>
            <a:ext cx="3726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23 AÑOS</a:t>
            </a:r>
            <a:endParaRPr sz="1400" b="1" i="0" u="none" strike="noStrike" cap="none">
              <a:solidFill>
                <a:schemeClr val="dk1"/>
              </a:solidFill>
              <a:latin typeface="Verdana"/>
              <a:ea typeface="Verdana"/>
              <a:cs typeface="Verdana"/>
              <a:sym typeface="Verdana"/>
            </a:endParaRPr>
          </a:p>
        </p:txBody>
      </p:sp>
      <p:sp>
        <p:nvSpPr>
          <p:cNvPr id="2372" name="Google Shape;2372;p53"/>
          <p:cNvSpPr txBox="1"/>
          <p:nvPr/>
        </p:nvSpPr>
        <p:spPr>
          <a:xfrm>
            <a:off x="1034102" y="3167826"/>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16 de enero de 2002, mediante Resolución 001398.</a:t>
            </a:r>
            <a:endParaRPr sz="1400" b="0" i="0" u="none" strike="noStrike" cap="none">
              <a:solidFill>
                <a:srgbClr val="000000"/>
              </a:solidFill>
              <a:latin typeface="Arial"/>
              <a:ea typeface="Arial"/>
              <a:cs typeface="Arial"/>
              <a:sym typeface="Arial"/>
            </a:endParaRPr>
          </a:p>
        </p:txBody>
      </p:sp>
      <p:grpSp>
        <p:nvGrpSpPr>
          <p:cNvPr id="2373" name="Google Shape;2373;p53"/>
          <p:cNvGrpSpPr/>
          <p:nvPr/>
        </p:nvGrpSpPr>
        <p:grpSpPr>
          <a:xfrm>
            <a:off x="-520217" y="3265657"/>
            <a:ext cx="1486006" cy="110400"/>
            <a:chOff x="4951168" y="2845399"/>
            <a:chExt cx="1486006" cy="110400"/>
          </a:xfrm>
        </p:grpSpPr>
        <p:cxnSp>
          <p:nvCxnSpPr>
            <p:cNvPr id="2374" name="Google Shape;2374;p5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375" name="Google Shape;2375;p53"/>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376" name="Google Shape;2376;p53"/>
          <p:cNvGrpSpPr/>
          <p:nvPr/>
        </p:nvGrpSpPr>
        <p:grpSpPr>
          <a:xfrm>
            <a:off x="-551204" y="4044282"/>
            <a:ext cx="1485928" cy="110322"/>
            <a:chOff x="4951168" y="2845399"/>
            <a:chExt cx="1485928" cy="110322"/>
          </a:xfrm>
        </p:grpSpPr>
        <p:cxnSp>
          <p:nvCxnSpPr>
            <p:cNvPr id="2377" name="Google Shape;2377;p53"/>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2378" name="Google Shape;2378;p5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379" name="Google Shape;2379;p53"/>
          <p:cNvGrpSpPr/>
          <p:nvPr/>
        </p:nvGrpSpPr>
        <p:grpSpPr>
          <a:xfrm>
            <a:off x="-520167" y="5586202"/>
            <a:ext cx="1485928" cy="110322"/>
            <a:chOff x="4951168" y="2845399"/>
            <a:chExt cx="1485928" cy="110322"/>
          </a:xfrm>
        </p:grpSpPr>
        <p:cxnSp>
          <p:nvCxnSpPr>
            <p:cNvPr id="2380" name="Google Shape;2380;p53"/>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381" name="Google Shape;2381;p53"/>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382" name="Google Shape;2382;p53"/>
          <p:cNvSpPr/>
          <p:nvPr/>
        </p:nvSpPr>
        <p:spPr>
          <a:xfrm>
            <a:off x="6455451" y="4391853"/>
            <a:ext cx="5397882" cy="1663507"/>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383" name="Google Shape;2383;p53"/>
          <p:cNvSpPr txBox="1"/>
          <p:nvPr/>
        </p:nvSpPr>
        <p:spPr>
          <a:xfrm>
            <a:off x="7262439" y="5404542"/>
            <a:ext cx="429132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100" b="0" i="1" u="none" strike="noStrike" cap="none">
                <a:solidFill>
                  <a:srgbClr val="242853"/>
                </a:solidFill>
                <a:latin typeface="Verdana"/>
                <a:ea typeface="Verdana"/>
                <a:cs typeface="Verdana"/>
                <a:sym typeface="Verdana"/>
              </a:rPr>
              <a:t>Resolución 20051300015035 del 26/07/2005.</a:t>
            </a:r>
            <a:endParaRPr sz="11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Posesión en el cargo: </a:t>
            </a:r>
            <a:r>
              <a:rPr lang="es-CO" sz="1100" b="0" i="0" u="none" strike="noStrike" cap="none">
                <a:solidFill>
                  <a:srgbClr val="242853"/>
                </a:solidFill>
                <a:latin typeface="Verdana"/>
                <a:ea typeface="Verdana"/>
                <a:cs typeface="Verdana"/>
                <a:sym typeface="Verdana"/>
              </a:rPr>
              <a:t>26/07/2005.</a:t>
            </a:r>
            <a:endParaRPr sz="1100" b="0" i="0" u="none" strike="noStrike" cap="none">
              <a:solidFill>
                <a:srgbClr val="242853"/>
              </a:solidFill>
              <a:latin typeface="Verdana"/>
              <a:ea typeface="Verdana"/>
              <a:cs typeface="Verdana"/>
              <a:sym typeface="Verdana"/>
            </a:endParaRPr>
          </a:p>
        </p:txBody>
      </p:sp>
      <p:sp>
        <p:nvSpPr>
          <p:cNvPr id="2384" name="Google Shape;2384;p53"/>
          <p:cNvSpPr txBox="1"/>
          <p:nvPr/>
        </p:nvSpPr>
        <p:spPr>
          <a:xfrm>
            <a:off x="7262439" y="4025519"/>
            <a:ext cx="246465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t>
            </a:r>
            <a:endParaRPr sz="1400" b="0" i="0" u="none" strike="noStrike" cap="none">
              <a:solidFill>
                <a:srgbClr val="000000"/>
              </a:solidFill>
              <a:latin typeface="Arial"/>
              <a:ea typeface="Arial"/>
              <a:cs typeface="Arial"/>
              <a:sym typeface="Arial"/>
            </a:endParaRPr>
          </a:p>
        </p:txBody>
      </p:sp>
      <p:sp>
        <p:nvSpPr>
          <p:cNvPr id="2385" name="Google Shape;2385;p53"/>
          <p:cNvSpPr txBox="1"/>
          <p:nvPr/>
        </p:nvSpPr>
        <p:spPr>
          <a:xfrm>
            <a:off x="7262439" y="4506339"/>
            <a:ext cx="4475739"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a:solidFill>
                  <a:srgbClr val="242853"/>
                </a:solidFill>
                <a:latin typeface="Verdana"/>
                <a:ea typeface="Verdana"/>
                <a:cs typeface="Verdana"/>
                <a:sym typeface="Verdana"/>
              </a:rPr>
              <a:t>Luis Fernando Tovar Santos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Contador público - </a:t>
            </a:r>
            <a:r>
              <a:rPr lang="es-CO" sz="1000" b="0" i="1" u="none" strike="noStrike" cap="none">
                <a:solidFill>
                  <a:srgbClr val="242853"/>
                </a:solidFill>
                <a:latin typeface="Verdana"/>
                <a:ea typeface="Verdana"/>
                <a:cs typeface="Verdana"/>
                <a:sym typeface="Verdana"/>
              </a:rPr>
              <a:t>Especialista en derecho tributario – Magister en Gestión y Dirección de Proyectos. Certificado en Normas Internacionales de Información Financiera</a:t>
            </a:r>
            <a:endParaRPr sz="1000" b="1" i="1" u="none" strike="noStrike" cap="none">
              <a:solidFill>
                <a:srgbClr val="242853"/>
              </a:solidFill>
              <a:latin typeface="Verdana"/>
              <a:ea typeface="Verdana"/>
              <a:cs typeface="Verdana"/>
              <a:sym typeface="Verdana"/>
            </a:endParaRPr>
          </a:p>
        </p:txBody>
      </p:sp>
      <p:sp>
        <p:nvSpPr>
          <p:cNvPr id="2386" name="Google Shape;2386;p53"/>
          <p:cNvSpPr/>
          <p:nvPr/>
        </p:nvSpPr>
        <p:spPr>
          <a:xfrm>
            <a:off x="5680364" y="3906496"/>
            <a:ext cx="1582076" cy="1475552"/>
          </a:xfrm>
          <a:prstGeom prst="ellipse">
            <a:avLst/>
          </a:prstGeom>
          <a:solidFill>
            <a:srgbClr val="FB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387" name="Google Shape;2387;p53"/>
          <p:cNvPicPr preferRelativeResize="0"/>
          <p:nvPr/>
        </p:nvPicPr>
        <p:blipFill rotWithShape="1">
          <a:blip r:embed="rId3">
            <a:alphaModFix/>
          </a:blip>
          <a:srcRect/>
          <a:stretch/>
        </p:blipFill>
        <p:spPr>
          <a:xfrm>
            <a:off x="5737888" y="3960147"/>
            <a:ext cx="1467027" cy="1368250"/>
          </a:xfrm>
          <a:prstGeom prst="rect">
            <a:avLst/>
          </a:prstGeom>
          <a:noFill/>
          <a:ln>
            <a:noFill/>
          </a:ln>
        </p:spPr>
      </p:pic>
      <p:pic>
        <p:nvPicPr>
          <p:cNvPr id="2388" name="Google Shape;2388;p53" descr="Logo de Electrolima en liquidación "/>
          <p:cNvPicPr preferRelativeResize="0"/>
          <p:nvPr/>
        </p:nvPicPr>
        <p:blipFill rotWithShape="1">
          <a:blip r:embed="rId4">
            <a:alphaModFix/>
          </a:blip>
          <a:srcRect/>
          <a:stretch/>
        </p:blipFill>
        <p:spPr>
          <a:xfrm>
            <a:off x="2316692" y="1779761"/>
            <a:ext cx="1188508" cy="1174076"/>
          </a:xfrm>
          <a:prstGeom prst="rect">
            <a:avLst/>
          </a:prstGeom>
          <a:noFill/>
          <a:ln>
            <a:noFill/>
          </a:ln>
        </p:spPr>
      </p:pic>
      <p:sp>
        <p:nvSpPr>
          <p:cNvPr id="2389" name="Google Shape;2389;p53"/>
          <p:cNvSpPr txBox="1"/>
          <p:nvPr/>
        </p:nvSpPr>
        <p:spPr>
          <a:xfrm>
            <a:off x="1003055" y="6071862"/>
            <a:ext cx="4492100" cy="523220"/>
          </a:xfrm>
          <a:prstGeom prst="rect">
            <a:avLst/>
          </a:prstGeom>
          <a:noFill/>
          <a:ln>
            <a:noFill/>
          </a:ln>
        </p:spPr>
        <p:txBody>
          <a:bodyPr spcFirstLastPara="1" wrap="square" lIns="91425" tIns="45700" rIns="91425" bIns="45700" anchor="t" anchorCtr="0">
            <a:spAutoFit/>
          </a:bodyPr>
          <a:lstStyle/>
          <a:p>
            <a:pPr marL="2058988" marR="0" lvl="0" indent="-2058988"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Fondeo del pasivo pensional.</a:t>
            </a:r>
            <a:endParaRPr sz="1400" b="0" i="0" u="none" strike="noStrike" cap="none">
              <a:solidFill>
                <a:srgbClr val="242853"/>
              </a:solidFill>
              <a:latin typeface="Verdana"/>
              <a:ea typeface="Verdana"/>
              <a:cs typeface="Verdana"/>
              <a:sym typeface="Verdana"/>
            </a:endParaRPr>
          </a:p>
        </p:txBody>
      </p:sp>
      <p:grpSp>
        <p:nvGrpSpPr>
          <p:cNvPr id="2390" name="Google Shape;2390;p53"/>
          <p:cNvGrpSpPr/>
          <p:nvPr/>
        </p:nvGrpSpPr>
        <p:grpSpPr>
          <a:xfrm>
            <a:off x="-551214" y="6185167"/>
            <a:ext cx="1485928" cy="110322"/>
            <a:chOff x="4951168" y="2845399"/>
            <a:chExt cx="1485928" cy="110322"/>
          </a:xfrm>
        </p:grpSpPr>
        <p:cxnSp>
          <p:nvCxnSpPr>
            <p:cNvPr id="2391" name="Google Shape;2391;p53"/>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2392" name="Google Shape;2392;p53"/>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393" name="Google Shape;2393;p53"/>
          <p:cNvSpPr txBox="1"/>
          <p:nvPr/>
        </p:nvSpPr>
        <p:spPr>
          <a:xfrm>
            <a:off x="1034105" y="4707308"/>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PRÓRROGA LIQUIDACIÓN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10 de agosto de 2026, mediante Resolución SSPD 202510000149035.</a:t>
            </a:r>
            <a:endParaRPr sz="1400" b="0" i="0" u="none" strike="noStrike" cap="none">
              <a:solidFill>
                <a:srgbClr val="000000"/>
              </a:solidFill>
              <a:latin typeface="Arial"/>
              <a:ea typeface="Arial"/>
              <a:cs typeface="Arial"/>
              <a:sym typeface="Arial"/>
            </a:endParaRPr>
          </a:p>
        </p:txBody>
      </p:sp>
      <p:grpSp>
        <p:nvGrpSpPr>
          <p:cNvPr id="2394" name="Google Shape;2394;p53"/>
          <p:cNvGrpSpPr/>
          <p:nvPr/>
        </p:nvGrpSpPr>
        <p:grpSpPr>
          <a:xfrm>
            <a:off x="-551254" y="4815207"/>
            <a:ext cx="1486006" cy="110400"/>
            <a:chOff x="4951168" y="2845399"/>
            <a:chExt cx="1486006" cy="110400"/>
          </a:xfrm>
        </p:grpSpPr>
        <p:cxnSp>
          <p:nvCxnSpPr>
            <p:cNvPr id="2395" name="Google Shape;2395;p53"/>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2396" name="Google Shape;2396;p53"/>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397" name="Google Shape;2397;p53"/>
          <p:cNvSpPr txBox="1"/>
          <p:nvPr/>
        </p:nvSpPr>
        <p:spPr>
          <a:xfrm>
            <a:off x="7288600" y="1723877"/>
            <a:ext cx="1828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 Liquidador</a:t>
            </a:r>
            <a:endParaRPr sz="1400" b="1" i="1" u="none" strike="noStrike" cap="none">
              <a:solidFill>
                <a:srgbClr val="242853"/>
              </a:solidFill>
              <a:latin typeface="Verdana"/>
              <a:ea typeface="Verdana"/>
              <a:cs typeface="Verdana"/>
              <a:sym typeface="Verdana"/>
            </a:endParaRPr>
          </a:p>
        </p:txBody>
      </p:sp>
      <p:sp>
        <p:nvSpPr>
          <p:cNvPr id="2398" name="Google Shape;2398;p53"/>
          <p:cNvSpPr/>
          <p:nvPr/>
        </p:nvSpPr>
        <p:spPr>
          <a:xfrm>
            <a:off x="6667826" y="2096928"/>
            <a:ext cx="5397900" cy="1663500"/>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399" name="Google Shape;2399;p53"/>
          <p:cNvSpPr txBox="1"/>
          <p:nvPr/>
        </p:nvSpPr>
        <p:spPr>
          <a:xfrm>
            <a:off x="7405514" y="3053617"/>
            <a:ext cx="4291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CO" sz="1100" b="0" i="1" u="none" strike="noStrike" cap="none">
                <a:solidFill>
                  <a:srgbClr val="242853"/>
                </a:solidFill>
                <a:latin typeface="Verdana"/>
                <a:ea typeface="Verdana"/>
                <a:cs typeface="Verdana"/>
                <a:sym typeface="Verdana"/>
              </a:rPr>
              <a:t>Resolución 20251000459705 del 19/09/2025</a:t>
            </a:r>
            <a:endParaRPr sz="11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s-CO" sz="1100" b="1" i="0" u="none" strike="noStrike" cap="none">
                <a:solidFill>
                  <a:srgbClr val="242853"/>
                </a:solidFill>
                <a:latin typeface="Verdana"/>
                <a:ea typeface="Verdana"/>
                <a:cs typeface="Verdana"/>
                <a:sym typeface="Verdana"/>
              </a:rPr>
              <a:t>posesión en el cargo: </a:t>
            </a:r>
            <a:r>
              <a:rPr lang="es-CO" sz="1100" b="0" i="1" u="none" strike="noStrike" cap="none">
                <a:solidFill>
                  <a:srgbClr val="242853"/>
                </a:solidFill>
                <a:latin typeface="Verdana"/>
                <a:ea typeface="Verdana"/>
                <a:cs typeface="Verdana"/>
                <a:sym typeface="Verdana"/>
              </a:rPr>
              <a:t>23/09/2025</a:t>
            </a:r>
            <a:endParaRPr sz="1100" b="0" i="1" u="none" strike="noStrike" cap="none">
              <a:solidFill>
                <a:srgbClr val="242853"/>
              </a:solidFill>
              <a:latin typeface="Verdana"/>
              <a:ea typeface="Verdana"/>
              <a:cs typeface="Verdana"/>
              <a:sym typeface="Verdana"/>
            </a:endParaRPr>
          </a:p>
        </p:txBody>
      </p:sp>
      <p:sp>
        <p:nvSpPr>
          <p:cNvPr id="2400" name="Google Shape;2400;p53"/>
          <p:cNvSpPr txBox="1"/>
          <p:nvPr/>
        </p:nvSpPr>
        <p:spPr>
          <a:xfrm>
            <a:off x="7405514" y="2245302"/>
            <a:ext cx="4475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s-CO" sz="1400" b="1" i="0" u="none" strike="noStrike" cap="none">
                <a:solidFill>
                  <a:srgbClr val="242853"/>
                </a:solidFill>
                <a:latin typeface="Verdana"/>
                <a:ea typeface="Verdana"/>
                <a:cs typeface="Verdana"/>
                <a:sym typeface="Verdana"/>
              </a:rPr>
              <a:t>Adriana Betancourt Ortiz</a:t>
            </a:r>
            <a:endParaRPr sz="14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s-CO" sz="1100" b="1" i="1" u="none" strike="noStrike" cap="none">
                <a:solidFill>
                  <a:srgbClr val="242853"/>
                </a:solidFill>
                <a:latin typeface="Verdana"/>
                <a:ea typeface="Verdana"/>
                <a:cs typeface="Verdana"/>
                <a:sym typeface="Verdana"/>
              </a:rPr>
              <a:t>Abogada</a:t>
            </a:r>
            <a:r>
              <a:rPr lang="es-CO" sz="1100" b="0" i="1" u="none" strike="noStrike" cap="none">
                <a:solidFill>
                  <a:srgbClr val="242853"/>
                </a:solidFill>
                <a:latin typeface="Verdana"/>
                <a:ea typeface="Verdana"/>
                <a:cs typeface="Verdana"/>
                <a:sym typeface="Verdana"/>
              </a:rPr>
              <a:t> - Especialización en Derecho Administrativo - Maestría en Argumentación Jurídica</a:t>
            </a:r>
            <a:endParaRPr sz="1400" b="1" i="0" u="none" strike="noStrike" cap="none">
              <a:solidFill>
                <a:srgbClr val="242853"/>
              </a:solidFill>
              <a:latin typeface="Verdana"/>
              <a:ea typeface="Verdana"/>
              <a:cs typeface="Verdana"/>
              <a:sym typeface="Verdana"/>
            </a:endParaRPr>
          </a:p>
        </p:txBody>
      </p:sp>
      <p:sp>
        <p:nvSpPr>
          <p:cNvPr id="37" name="Google Shape;2330;p51"/>
          <p:cNvSpPr/>
          <p:nvPr/>
        </p:nvSpPr>
        <p:spPr>
          <a:xfrm>
            <a:off x="5852333" y="1685142"/>
            <a:ext cx="1463019" cy="1463019"/>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8" name="Imagen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291" y="1789007"/>
            <a:ext cx="1067101" cy="1303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05"/>
        <p:cNvGrpSpPr/>
        <p:nvPr/>
      </p:nvGrpSpPr>
      <p:grpSpPr>
        <a:xfrm>
          <a:off x="0" y="0"/>
          <a:ext cx="0" cy="0"/>
          <a:chOff x="0" y="0"/>
          <a:chExt cx="0" cy="0"/>
        </a:xfrm>
      </p:grpSpPr>
      <p:sp>
        <p:nvSpPr>
          <p:cNvPr id="2406" name="Google Shape;2406;p54"/>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61</a:t>
            </a:fld>
            <a:endParaRPr/>
          </a:p>
        </p:txBody>
      </p:sp>
      <p:sp>
        <p:nvSpPr>
          <p:cNvPr id="2407" name="Google Shape;2407;p54"/>
          <p:cNvSpPr/>
          <p:nvPr/>
        </p:nvSpPr>
        <p:spPr>
          <a:xfrm>
            <a:off x="5755750" y="3037904"/>
            <a:ext cx="5344800" cy="706800"/>
          </a:xfrm>
          <a:prstGeom prst="roundRect">
            <a:avLst>
              <a:gd name="adj" fmla="val 16667"/>
            </a:avLst>
          </a:prstGeom>
          <a:solidFill>
            <a:srgbClr val="F2F2F2"/>
          </a:solidFill>
          <a:ln w="28575"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nvGrpSpPr>
          <p:cNvPr id="2408" name="Google Shape;2408;p54"/>
          <p:cNvGrpSpPr/>
          <p:nvPr/>
        </p:nvGrpSpPr>
        <p:grpSpPr>
          <a:xfrm>
            <a:off x="-902034" y="2077348"/>
            <a:ext cx="1485928" cy="110322"/>
            <a:chOff x="4951168" y="2845399"/>
            <a:chExt cx="1485928" cy="110322"/>
          </a:xfrm>
        </p:grpSpPr>
        <p:cxnSp>
          <p:nvCxnSpPr>
            <p:cNvPr id="2409" name="Google Shape;2409;p5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410" name="Google Shape;2410;p5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411" name="Google Shape;2411;p54"/>
          <p:cNvGrpSpPr/>
          <p:nvPr/>
        </p:nvGrpSpPr>
        <p:grpSpPr>
          <a:xfrm>
            <a:off x="-902034" y="2703450"/>
            <a:ext cx="1485928" cy="110322"/>
            <a:chOff x="4951168" y="2845399"/>
            <a:chExt cx="1485928" cy="110322"/>
          </a:xfrm>
        </p:grpSpPr>
        <p:cxnSp>
          <p:nvCxnSpPr>
            <p:cNvPr id="2412" name="Google Shape;2412;p5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413" name="Google Shape;2413;p5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414" name="Google Shape;2414;p54"/>
          <p:cNvGrpSpPr/>
          <p:nvPr/>
        </p:nvGrpSpPr>
        <p:grpSpPr>
          <a:xfrm>
            <a:off x="-902034" y="3155412"/>
            <a:ext cx="1485928" cy="110322"/>
            <a:chOff x="4951168" y="2845399"/>
            <a:chExt cx="1485928" cy="110322"/>
          </a:xfrm>
        </p:grpSpPr>
        <p:cxnSp>
          <p:nvCxnSpPr>
            <p:cNvPr id="2415" name="Google Shape;2415;p5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416" name="Google Shape;2416;p5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417" name="Google Shape;2417;p54"/>
          <p:cNvGrpSpPr/>
          <p:nvPr/>
        </p:nvGrpSpPr>
        <p:grpSpPr>
          <a:xfrm>
            <a:off x="-902034" y="3798212"/>
            <a:ext cx="1485928" cy="110322"/>
            <a:chOff x="4951168" y="2845399"/>
            <a:chExt cx="1485928" cy="110322"/>
          </a:xfrm>
        </p:grpSpPr>
        <p:cxnSp>
          <p:nvCxnSpPr>
            <p:cNvPr id="2418" name="Google Shape;2418;p5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419" name="Google Shape;2419;p5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420" name="Google Shape;2420;p54"/>
          <p:cNvSpPr/>
          <p:nvPr/>
        </p:nvSpPr>
        <p:spPr>
          <a:xfrm>
            <a:off x="570274" y="1927550"/>
            <a:ext cx="4416396" cy="59673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s-CO" sz="1200" b="1" i="0" u="none" strike="noStrike" cap="none">
                <a:solidFill>
                  <a:srgbClr val="002060"/>
                </a:solidFill>
                <a:latin typeface="Verdana"/>
                <a:ea typeface="Verdana"/>
                <a:cs typeface="Verdana"/>
                <a:sym typeface="Verdana"/>
              </a:rPr>
              <a:t>2006:</a:t>
            </a:r>
            <a:r>
              <a:rPr lang="es-CO" sz="1200" b="0" i="0" u="none" strike="noStrike" cap="none">
                <a:solidFill>
                  <a:srgbClr val="242853"/>
                </a:solidFill>
                <a:latin typeface="Verdana"/>
                <a:ea typeface="Verdana"/>
                <a:cs typeface="Verdana"/>
                <a:sym typeface="Verdana"/>
              </a:rPr>
              <a:t> Conmutación del pasivo pensional de 492 pensionados, por </a:t>
            </a:r>
            <a:r>
              <a:rPr lang="es-CO" sz="1200" b="1" i="0" u="none" strike="noStrike" cap="none">
                <a:solidFill>
                  <a:srgbClr val="2181C1"/>
                </a:solidFill>
                <a:latin typeface="Verdana"/>
                <a:ea typeface="Verdana"/>
                <a:cs typeface="Verdana"/>
                <a:sym typeface="Verdana"/>
              </a:rPr>
              <a:t>163 mil millones COP. </a:t>
            </a:r>
            <a:endParaRPr sz="1400" b="0" i="0" u="none" strike="noStrike" cap="none">
              <a:solidFill>
                <a:srgbClr val="000000"/>
              </a:solidFill>
              <a:latin typeface="Arial"/>
              <a:ea typeface="Arial"/>
              <a:cs typeface="Arial"/>
              <a:sym typeface="Arial"/>
            </a:endParaRPr>
          </a:p>
        </p:txBody>
      </p:sp>
      <p:grpSp>
        <p:nvGrpSpPr>
          <p:cNvPr id="2421" name="Google Shape;2421;p54"/>
          <p:cNvGrpSpPr/>
          <p:nvPr/>
        </p:nvGrpSpPr>
        <p:grpSpPr>
          <a:xfrm>
            <a:off x="-902034" y="4456459"/>
            <a:ext cx="1485928" cy="110322"/>
            <a:chOff x="4951168" y="2845399"/>
            <a:chExt cx="1485928" cy="110322"/>
          </a:xfrm>
        </p:grpSpPr>
        <p:cxnSp>
          <p:nvCxnSpPr>
            <p:cNvPr id="2422" name="Google Shape;2422;p54"/>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423" name="Google Shape;2423;p54"/>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424" name="Google Shape;2424;p54"/>
          <p:cNvSpPr/>
          <p:nvPr/>
        </p:nvSpPr>
        <p:spPr>
          <a:xfrm>
            <a:off x="570274" y="2998216"/>
            <a:ext cx="4416396" cy="59673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2060"/>
              </a:buClr>
              <a:buSzPts val="1200"/>
              <a:buFont typeface="Verdana"/>
              <a:buNone/>
            </a:pPr>
            <a:r>
              <a:rPr lang="es-CO" sz="1200" b="1" i="0" u="none" strike="noStrike" cap="none">
                <a:solidFill>
                  <a:srgbClr val="002060"/>
                </a:solidFill>
                <a:latin typeface="Verdana"/>
                <a:ea typeface="Verdana"/>
                <a:cs typeface="Verdana"/>
                <a:sym typeface="Verdana"/>
              </a:rPr>
              <a:t>2007 – 2013: </a:t>
            </a:r>
            <a:r>
              <a:rPr lang="es-CO" sz="1200" b="0" i="0" u="none" strike="noStrike" cap="none">
                <a:solidFill>
                  <a:srgbClr val="242853"/>
                </a:solidFill>
                <a:latin typeface="Verdana"/>
                <a:ea typeface="Verdana"/>
                <a:cs typeface="Verdana"/>
                <a:sym typeface="Verdana"/>
              </a:rPr>
              <a:t>Vigencia de la medida cautelar que </a:t>
            </a:r>
            <a:r>
              <a:rPr lang="es-CO" sz="1200" b="1" i="0" u="none" strike="noStrike" cap="none">
                <a:solidFill>
                  <a:srgbClr val="2181C1"/>
                </a:solidFill>
                <a:latin typeface="Verdana"/>
                <a:ea typeface="Verdana"/>
                <a:cs typeface="Verdana"/>
                <a:sym typeface="Verdana"/>
              </a:rPr>
              <a:t>impidió el cierre de la liquidación.</a:t>
            </a:r>
            <a:endParaRPr sz="1400" b="0" i="0" u="none" strike="noStrike" cap="none">
              <a:solidFill>
                <a:srgbClr val="000000"/>
              </a:solidFill>
              <a:latin typeface="Arial"/>
              <a:ea typeface="Arial"/>
              <a:cs typeface="Arial"/>
              <a:sym typeface="Arial"/>
            </a:endParaRPr>
          </a:p>
        </p:txBody>
      </p:sp>
      <p:sp>
        <p:nvSpPr>
          <p:cNvPr id="2425" name="Google Shape;2425;p54"/>
          <p:cNvSpPr/>
          <p:nvPr/>
        </p:nvSpPr>
        <p:spPr>
          <a:xfrm>
            <a:off x="570274" y="4489121"/>
            <a:ext cx="4416396" cy="59673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2060"/>
              </a:buClr>
              <a:buSzPts val="1200"/>
              <a:buFont typeface="Verdana"/>
              <a:buNone/>
            </a:pPr>
            <a:r>
              <a:rPr lang="es-CO" sz="1200" b="1" i="0" u="none" strike="noStrike" cap="none">
                <a:solidFill>
                  <a:srgbClr val="002060"/>
                </a:solidFill>
                <a:latin typeface="Verdana"/>
                <a:ea typeface="Verdana"/>
                <a:cs typeface="Verdana"/>
                <a:sym typeface="Verdana"/>
              </a:rPr>
              <a:t>2013 – 2025: </a:t>
            </a:r>
            <a:r>
              <a:rPr lang="es-CO" sz="1200" b="1" i="0" u="none" strike="noStrike" cap="none">
                <a:solidFill>
                  <a:srgbClr val="2181C1"/>
                </a:solidFill>
                <a:latin typeface="Verdana"/>
                <a:ea typeface="Verdana"/>
                <a:cs typeface="Verdana"/>
                <a:sym typeface="Verdana"/>
              </a:rPr>
              <a:t>Se adelantaron las gestiones ante el Ministerio de Minas y Energía (MME) </a:t>
            </a:r>
            <a:r>
              <a:rPr lang="es-CO" sz="1200" b="1" i="0" u="none" strike="noStrike" cap="none">
                <a:solidFill>
                  <a:srgbClr val="242853"/>
                </a:solidFill>
                <a:latin typeface="Verdana"/>
                <a:ea typeface="Verdana"/>
                <a:cs typeface="Verdana"/>
                <a:sym typeface="Verdana"/>
              </a:rPr>
              <a:t>como accionista mayoritario de ELECTROLIMA </a:t>
            </a:r>
            <a:r>
              <a:rPr lang="es-CO" sz="1200" b="0" i="0" u="none" strike="noStrike" cap="none">
                <a:solidFill>
                  <a:srgbClr val="242853"/>
                </a:solidFill>
                <a:latin typeface="Verdana"/>
                <a:ea typeface="Verdana"/>
                <a:cs typeface="Verdana"/>
                <a:sym typeface="Verdana"/>
              </a:rPr>
              <a:t>para la normalización del pasivo pensional.</a:t>
            </a:r>
            <a:endParaRPr sz="1200" b="0" i="0" u="none" strike="noStrike" cap="none">
              <a:solidFill>
                <a:srgbClr val="242853"/>
              </a:solidFill>
              <a:latin typeface="Verdana"/>
              <a:ea typeface="Verdana"/>
              <a:cs typeface="Verdana"/>
              <a:sym typeface="Verdana"/>
            </a:endParaRPr>
          </a:p>
        </p:txBody>
      </p:sp>
      <p:sp>
        <p:nvSpPr>
          <p:cNvPr id="2426" name="Google Shape;2426;p54"/>
          <p:cNvSpPr/>
          <p:nvPr/>
        </p:nvSpPr>
        <p:spPr>
          <a:xfrm>
            <a:off x="570274" y="3640069"/>
            <a:ext cx="4416396" cy="59673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s-CO" sz="1200" b="1" i="0" u="none" strike="noStrike" cap="none">
                <a:solidFill>
                  <a:srgbClr val="002060"/>
                </a:solidFill>
                <a:latin typeface="Verdana"/>
                <a:ea typeface="Verdana"/>
                <a:cs typeface="Verdana"/>
                <a:sym typeface="Verdana"/>
              </a:rPr>
              <a:t>2007 – 2013: </a:t>
            </a:r>
            <a:r>
              <a:rPr lang="es-CO" sz="1200" b="1" i="0" u="none" strike="noStrike" cap="none">
                <a:solidFill>
                  <a:srgbClr val="2181C1"/>
                </a:solidFill>
                <a:latin typeface="Verdana"/>
                <a:ea typeface="Verdana"/>
                <a:cs typeface="Verdana"/>
                <a:sym typeface="Verdana"/>
              </a:rPr>
              <a:t>Fallos judiciales </a:t>
            </a:r>
            <a:r>
              <a:rPr lang="es-CO" sz="1200" b="0" i="0" u="none" strike="noStrike" cap="none">
                <a:solidFill>
                  <a:srgbClr val="242853"/>
                </a:solidFill>
                <a:latin typeface="Verdana"/>
                <a:ea typeface="Verdana"/>
                <a:cs typeface="Verdana"/>
                <a:sym typeface="Verdana"/>
              </a:rPr>
              <a:t>de naturaleza pensional a favor de 25 personas.</a:t>
            </a:r>
            <a:endParaRPr sz="1400" b="0" i="0" u="none" strike="noStrike" cap="none">
              <a:solidFill>
                <a:srgbClr val="000000"/>
              </a:solidFill>
              <a:latin typeface="Arial"/>
              <a:ea typeface="Arial"/>
              <a:cs typeface="Arial"/>
              <a:sym typeface="Arial"/>
            </a:endParaRPr>
          </a:p>
        </p:txBody>
      </p:sp>
      <p:sp>
        <p:nvSpPr>
          <p:cNvPr id="2427" name="Google Shape;2427;p54"/>
          <p:cNvSpPr/>
          <p:nvPr/>
        </p:nvSpPr>
        <p:spPr>
          <a:xfrm>
            <a:off x="570274" y="2449753"/>
            <a:ext cx="4416396" cy="596735"/>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s-CO" sz="1200" b="1" i="0" u="none" strike="noStrike" cap="none">
                <a:solidFill>
                  <a:srgbClr val="002060"/>
                </a:solidFill>
                <a:latin typeface="Verdana"/>
                <a:ea typeface="Verdana"/>
                <a:cs typeface="Verdana"/>
                <a:sym typeface="Verdana"/>
              </a:rPr>
              <a:t>2006:</a:t>
            </a:r>
            <a:r>
              <a:rPr lang="es-CO" sz="1200" b="1" i="0" u="none" strike="noStrike" cap="none">
                <a:solidFill>
                  <a:srgbClr val="2181C1"/>
                </a:solidFill>
                <a:latin typeface="Verdana"/>
                <a:ea typeface="Verdana"/>
                <a:cs typeface="Verdana"/>
                <a:sym typeface="Verdana"/>
              </a:rPr>
              <a:t> Pago del 57 % </a:t>
            </a:r>
            <a:r>
              <a:rPr lang="es-CO" sz="1200" b="0" i="0" u="none" strike="noStrike" cap="none">
                <a:solidFill>
                  <a:srgbClr val="242853"/>
                </a:solidFill>
                <a:latin typeface="Verdana"/>
                <a:ea typeface="Verdana"/>
                <a:cs typeface="Verdana"/>
                <a:sym typeface="Verdana"/>
              </a:rPr>
              <a:t>de las acreencias de la liquidación.</a:t>
            </a:r>
            <a:endParaRPr sz="1400" b="0" i="0" u="none" strike="noStrike" cap="none">
              <a:solidFill>
                <a:srgbClr val="000000"/>
              </a:solidFill>
              <a:latin typeface="Arial"/>
              <a:ea typeface="Arial"/>
              <a:cs typeface="Arial"/>
              <a:sym typeface="Arial"/>
            </a:endParaRPr>
          </a:p>
        </p:txBody>
      </p:sp>
      <p:sp>
        <p:nvSpPr>
          <p:cNvPr id="2428" name="Google Shape;2428;p54"/>
          <p:cNvSpPr txBox="1"/>
          <p:nvPr/>
        </p:nvSpPr>
        <p:spPr>
          <a:xfrm>
            <a:off x="5840824" y="3112342"/>
            <a:ext cx="5147055" cy="5909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800"/>
              <a:buFont typeface="Arial"/>
              <a:buNone/>
            </a:pPr>
            <a:r>
              <a:rPr lang="es-CO" sz="1800" b="1" i="0" u="none" strike="noStrike" cap="none">
                <a:solidFill>
                  <a:schemeClr val="dk1"/>
                </a:solidFill>
                <a:latin typeface="Verdana"/>
                <a:ea typeface="Verdana"/>
                <a:cs typeface="Verdana"/>
                <a:sym typeface="Verdana"/>
              </a:rPr>
              <a:t>23 años de toma de posesión debido principalmente a asuntos pensionales:</a:t>
            </a:r>
            <a:endParaRPr sz="1800" b="1" i="0" u="none" strike="noStrike" cap="none">
              <a:solidFill>
                <a:schemeClr val="dk1"/>
              </a:solidFill>
              <a:latin typeface="Verdana"/>
              <a:ea typeface="Verdana"/>
              <a:cs typeface="Verdana"/>
              <a:sym typeface="Verdana"/>
            </a:endParaRPr>
          </a:p>
        </p:txBody>
      </p:sp>
      <p:sp>
        <p:nvSpPr>
          <p:cNvPr id="2429" name="Google Shape;2429;p54"/>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ELECTROLIMA S.A. ESP EN LIQUIDACIÓN</a:t>
            </a:r>
            <a:endParaRPr sz="1400" b="0" i="0" u="none" strike="noStrike" cap="none">
              <a:solidFill>
                <a:srgbClr val="000000"/>
              </a:solidFill>
              <a:latin typeface="Arial"/>
              <a:ea typeface="Arial"/>
              <a:cs typeface="Arial"/>
              <a:sym typeface="Arial"/>
            </a:endParaRPr>
          </a:p>
        </p:txBody>
      </p:sp>
      <p:sp>
        <p:nvSpPr>
          <p:cNvPr id="2430" name="Google Shape;2430;p54"/>
          <p:cNvSpPr/>
          <p:nvPr/>
        </p:nvSpPr>
        <p:spPr>
          <a:xfrm rot="10800000" flipH="1">
            <a:off x="-111642" y="550274"/>
            <a:ext cx="6207642"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431" name="Google Shape;2431;p54"/>
          <p:cNvSpPr txBox="1"/>
          <p:nvPr/>
        </p:nvSpPr>
        <p:spPr>
          <a:xfrm>
            <a:off x="898855" y="651343"/>
            <a:ext cx="30043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Verdana"/>
              <a:buNone/>
            </a:pPr>
            <a:r>
              <a:rPr lang="es-CO" sz="1800" b="1" i="1" u="none" strike="noStrike" cap="none">
                <a:solidFill>
                  <a:srgbClr val="FF0000"/>
                </a:solidFill>
                <a:latin typeface="Verdana"/>
                <a:ea typeface="Verdana"/>
                <a:cs typeface="Verdana"/>
                <a:sym typeface="Verdana"/>
              </a:rPr>
              <a:t>Evolución del proceso</a:t>
            </a:r>
            <a:endParaRPr sz="1400" b="0" i="0" u="none" strike="noStrike" cap="none">
              <a:solidFill>
                <a:srgbClr val="000000"/>
              </a:solidFill>
              <a:latin typeface="Arial"/>
              <a:ea typeface="Arial"/>
              <a:cs typeface="Arial"/>
              <a:sym typeface="Arial"/>
            </a:endParaRPr>
          </a:p>
        </p:txBody>
      </p:sp>
      <p:pic>
        <p:nvPicPr>
          <p:cNvPr id="2432" name="Google Shape;2432;p54" descr="Logo de Electrolima en liquidación "/>
          <p:cNvPicPr preferRelativeResize="0"/>
          <p:nvPr/>
        </p:nvPicPr>
        <p:blipFill rotWithShape="1">
          <a:blip r:embed="rId3">
            <a:alphaModFix/>
          </a:blip>
          <a:srcRect/>
          <a:stretch/>
        </p:blipFill>
        <p:spPr>
          <a:xfrm>
            <a:off x="8016517" y="1300159"/>
            <a:ext cx="1188508" cy="1174076"/>
          </a:xfrm>
          <a:prstGeom prst="rect">
            <a:avLst/>
          </a:prstGeom>
          <a:noFill/>
          <a:ln>
            <a:noFill/>
          </a:ln>
        </p:spPr>
      </p:pic>
      <p:sp>
        <p:nvSpPr>
          <p:cNvPr id="2433" name="Google Shape;2433;p54"/>
          <p:cNvSpPr txBox="1"/>
          <p:nvPr/>
        </p:nvSpPr>
        <p:spPr>
          <a:xfrm>
            <a:off x="5840825" y="4321848"/>
            <a:ext cx="5344500" cy="923400"/>
          </a:xfrm>
          <a:prstGeom prst="rect">
            <a:avLst/>
          </a:prstGeom>
          <a:noFill/>
          <a:ln>
            <a:noFill/>
          </a:ln>
        </p:spPr>
        <p:txBody>
          <a:bodyPr spcFirstLastPara="1" wrap="square" lIns="91425" tIns="91425" rIns="91425" bIns="91425" anchor="t" anchorCtr="0">
            <a:spAutoFit/>
          </a:bodyPr>
          <a:lstStyle/>
          <a:p>
            <a:pPr marL="90170" marR="31115" lvl="0" indent="0" algn="just" rtl="0">
              <a:lnSpc>
                <a:spcPct val="100000"/>
              </a:lnSpc>
              <a:spcBef>
                <a:spcPts val="0"/>
              </a:spcBef>
              <a:spcAft>
                <a:spcPts val="0"/>
              </a:spcAft>
              <a:buClr>
                <a:srgbClr val="000000"/>
              </a:buClr>
              <a:buSzPts val="1200"/>
              <a:buFont typeface="Arial"/>
              <a:buNone/>
            </a:pPr>
            <a:r>
              <a:rPr lang="es-CO" sz="1200" b="0" i="0" u="none" strike="noStrike" cap="none">
                <a:solidFill>
                  <a:schemeClr val="dk1"/>
                </a:solidFill>
                <a:latin typeface="Verdana"/>
                <a:ea typeface="Verdana"/>
                <a:cs typeface="Verdana"/>
                <a:sym typeface="Verdana"/>
              </a:rPr>
              <a:t>Financieramente: los pasivos superan de manera amplia y estructural los activos disponibles, situación que refleja un marcado sobreendeudamiento y una incapacidad patrimonial para respaldar las obligaciones vigentes y futuras</a:t>
            </a:r>
            <a:r>
              <a:rPr lang="es-CO" sz="11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p:txBody>
      </p:sp>
      <p:grpSp>
        <p:nvGrpSpPr>
          <p:cNvPr id="2434" name="Google Shape;2434;p54"/>
          <p:cNvGrpSpPr/>
          <p:nvPr/>
        </p:nvGrpSpPr>
        <p:grpSpPr>
          <a:xfrm>
            <a:off x="-974569" y="5380416"/>
            <a:ext cx="1544852" cy="110323"/>
            <a:chOff x="4951168" y="2845399"/>
            <a:chExt cx="1486006" cy="110400"/>
          </a:xfrm>
        </p:grpSpPr>
        <p:cxnSp>
          <p:nvCxnSpPr>
            <p:cNvPr id="2435" name="Google Shape;2435;p54"/>
            <p:cNvCxnSpPr/>
            <p:nvPr/>
          </p:nvCxnSpPr>
          <p:spPr>
            <a:xfrm>
              <a:off x="4951168" y="2903496"/>
              <a:ext cx="1430700" cy="0"/>
            </a:xfrm>
            <a:prstGeom prst="straightConnector1">
              <a:avLst/>
            </a:prstGeom>
            <a:noFill/>
            <a:ln w="66875" cap="flat" cmpd="sng">
              <a:solidFill>
                <a:srgbClr val="242853"/>
              </a:solidFill>
              <a:prstDash val="solid"/>
              <a:miter lim="800000"/>
              <a:headEnd type="none" w="sm" len="sm"/>
              <a:tailEnd type="none" w="sm" len="sm"/>
            </a:ln>
          </p:spPr>
        </p:cxnSp>
        <p:sp>
          <p:nvSpPr>
            <p:cNvPr id="2436" name="Google Shape;2436;p54"/>
            <p:cNvSpPr/>
            <p:nvPr/>
          </p:nvSpPr>
          <p:spPr>
            <a:xfrm>
              <a:off x="6326774" y="2845399"/>
              <a:ext cx="110400" cy="110400"/>
            </a:xfrm>
            <a:prstGeom prst="ellipse">
              <a:avLst/>
            </a:prstGeom>
            <a:solidFill>
              <a:srgbClr val="0081C2"/>
            </a:solidFill>
            <a:ln w="52550" cap="flat" cmpd="sng">
              <a:solidFill>
                <a:srgbClr val="242853"/>
              </a:solidFill>
              <a:prstDash val="solid"/>
              <a:miter lim="800000"/>
              <a:headEnd type="none" w="sm" len="sm"/>
              <a:tailEnd type="none" w="sm" len="sm"/>
            </a:ln>
          </p:spPr>
          <p:txBody>
            <a:bodyPr spcFirstLastPara="1" wrap="square" lIns="137575" tIns="68775" rIns="137575" bIns="68775" anchor="ctr" anchorCtr="0">
              <a:noAutofit/>
            </a:bodyPr>
            <a:lstStyle/>
            <a:p>
              <a:pPr marL="0" marR="0" lvl="0" indent="0" algn="ctr" rtl="0">
                <a:lnSpc>
                  <a:spcPct val="100000"/>
                </a:lnSpc>
                <a:spcBef>
                  <a:spcPts val="0"/>
                </a:spcBef>
                <a:spcAft>
                  <a:spcPts val="0"/>
                </a:spcAft>
                <a:buClr>
                  <a:srgbClr val="000000"/>
                </a:buClr>
                <a:buSzPts val="2708"/>
                <a:buFont typeface="Arial"/>
                <a:buNone/>
              </a:pPr>
              <a:endParaRPr sz="2708" b="0" i="0" u="none" strike="noStrike" cap="none">
                <a:solidFill>
                  <a:srgbClr val="0081C2"/>
                </a:solidFill>
                <a:latin typeface="Verdana"/>
                <a:ea typeface="Verdana"/>
                <a:cs typeface="Verdana"/>
                <a:sym typeface="Verdana"/>
              </a:endParaRPr>
            </a:p>
          </p:txBody>
        </p:sp>
      </p:grpSp>
      <p:sp>
        <p:nvSpPr>
          <p:cNvPr id="2437" name="Google Shape;2437;p54"/>
          <p:cNvSpPr txBox="1"/>
          <p:nvPr/>
        </p:nvSpPr>
        <p:spPr>
          <a:xfrm>
            <a:off x="577075" y="5385850"/>
            <a:ext cx="4402800" cy="706800"/>
          </a:xfrm>
          <a:prstGeom prst="rect">
            <a:avLst/>
          </a:prstGeom>
          <a:noFill/>
          <a:ln>
            <a:noFill/>
          </a:ln>
        </p:spPr>
        <p:txBody>
          <a:bodyPr spcFirstLastPara="1" wrap="square" lIns="91425" tIns="91425" rIns="91425" bIns="91425" anchor="t" anchorCtr="0">
            <a:noAutofit/>
          </a:bodyPr>
          <a:lstStyle/>
          <a:p>
            <a:pPr marL="0" marR="25400" lvl="0" indent="0" algn="just" rtl="0">
              <a:lnSpc>
                <a:spcPct val="115000"/>
              </a:lnSpc>
              <a:spcBef>
                <a:spcPts val="0"/>
              </a:spcBef>
              <a:spcAft>
                <a:spcPts val="0"/>
              </a:spcAft>
              <a:buClr>
                <a:schemeClr val="dk1"/>
              </a:buClr>
              <a:buSzPts val="1100"/>
              <a:buFont typeface="Arial"/>
              <a:buNone/>
            </a:pPr>
            <a:r>
              <a:rPr lang="es-CO" sz="1200" b="0" i="0" u="none" strike="noStrike" cap="none">
                <a:solidFill>
                  <a:schemeClr val="dk1"/>
                </a:solidFill>
                <a:latin typeface="Verdana"/>
                <a:ea typeface="Verdana"/>
                <a:cs typeface="Verdana"/>
                <a:sym typeface="Verdana"/>
              </a:rPr>
              <a:t>Actualmente se evalúan alternativas de gestión para que el Ministerio de Energía, como accionista mayoritario de ELECTROLIMA asuma el pasivo pensional.</a:t>
            </a:r>
            <a:endParaRPr sz="2900" b="0" i="0" u="none" strike="noStrike" cap="none">
              <a:solidFill>
                <a:schemeClr val="dk1"/>
              </a:solidFill>
              <a:latin typeface="Verdana"/>
              <a:ea typeface="Verdana"/>
              <a:cs typeface="Verdana"/>
              <a:sym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2442" name="Google Shape;2442;p55"/>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62</a:t>
            </a:fld>
            <a:endParaRPr/>
          </a:p>
        </p:txBody>
      </p:sp>
      <p:sp>
        <p:nvSpPr>
          <p:cNvPr id="2443" name="Google Shape;2443;p55"/>
          <p:cNvSpPr txBox="1"/>
          <p:nvPr/>
        </p:nvSpPr>
        <p:spPr>
          <a:xfrm>
            <a:off x="1003055" y="3777662"/>
            <a:ext cx="3880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LIQUIDACIÓN: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24 de marzo de 2021, mediante Resolución SSPD 20211000011445.</a:t>
            </a:r>
            <a:endParaRPr sz="1400" b="0" i="0" u="none" strike="noStrike" cap="none">
              <a:solidFill>
                <a:srgbClr val="000000"/>
              </a:solidFill>
              <a:latin typeface="Arial"/>
              <a:ea typeface="Arial"/>
              <a:cs typeface="Arial"/>
              <a:sym typeface="Arial"/>
            </a:endParaRPr>
          </a:p>
        </p:txBody>
      </p:sp>
      <p:sp>
        <p:nvSpPr>
          <p:cNvPr id="2444" name="Google Shape;2444;p55"/>
          <p:cNvSpPr txBox="1"/>
          <p:nvPr/>
        </p:nvSpPr>
        <p:spPr>
          <a:xfrm>
            <a:off x="1003055" y="4650520"/>
            <a:ext cx="3726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9 AÑOS</a:t>
            </a:r>
            <a:endParaRPr sz="1400" b="1" i="0" u="none" strike="noStrike" cap="none">
              <a:solidFill>
                <a:schemeClr val="dk1"/>
              </a:solidFill>
              <a:latin typeface="Verdana"/>
              <a:ea typeface="Verdana"/>
              <a:cs typeface="Verdana"/>
              <a:sym typeface="Verdana"/>
            </a:endParaRPr>
          </a:p>
        </p:txBody>
      </p:sp>
      <p:sp>
        <p:nvSpPr>
          <p:cNvPr id="2445" name="Google Shape;2445;p55"/>
          <p:cNvSpPr txBox="1"/>
          <p:nvPr/>
        </p:nvSpPr>
        <p:spPr>
          <a:xfrm>
            <a:off x="1003055" y="2915693"/>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14 de noviembre de 2016, mediante Resolución SSPD 20161000062785.</a:t>
            </a:r>
            <a:endParaRPr sz="1400" b="0" i="0" u="none" strike="noStrike" cap="none">
              <a:solidFill>
                <a:srgbClr val="000000"/>
              </a:solidFill>
              <a:latin typeface="Arial"/>
              <a:ea typeface="Arial"/>
              <a:cs typeface="Arial"/>
              <a:sym typeface="Arial"/>
            </a:endParaRPr>
          </a:p>
        </p:txBody>
      </p:sp>
      <p:grpSp>
        <p:nvGrpSpPr>
          <p:cNvPr id="2446" name="Google Shape;2446;p55"/>
          <p:cNvGrpSpPr/>
          <p:nvPr/>
        </p:nvGrpSpPr>
        <p:grpSpPr>
          <a:xfrm>
            <a:off x="-551214" y="3028124"/>
            <a:ext cx="1485928" cy="110322"/>
            <a:chOff x="4951168" y="2845399"/>
            <a:chExt cx="1485928" cy="110322"/>
          </a:xfrm>
        </p:grpSpPr>
        <p:cxnSp>
          <p:nvCxnSpPr>
            <p:cNvPr id="2447" name="Google Shape;2447;p55"/>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448" name="Google Shape;2448;p55"/>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449" name="Google Shape;2449;p55"/>
          <p:cNvGrpSpPr/>
          <p:nvPr/>
        </p:nvGrpSpPr>
        <p:grpSpPr>
          <a:xfrm>
            <a:off x="-551214" y="3866324"/>
            <a:ext cx="1485928" cy="110322"/>
            <a:chOff x="4951168" y="2845399"/>
            <a:chExt cx="1485928" cy="110322"/>
          </a:xfrm>
        </p:grpSpPr>
        <p:cxnSp>
          <p:nvCxnSpPr>
            <p:cNvPr id="2450" name="Google Shape;2450;p55"/>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451" name="Google Shape;2451;p55"/>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452" name="Google Shape;2452;p55"/>
          <p:cNvGrpSpPr/>
          <p:nvPr/>
        </p:nvGrpSpPr>
        <p:grpSpPr>
          <a:xfrm>
            <a:off x="-551214" y="4679169"/>
            <a:ext cx="1485928" cy="110322"/>
            <a:chOff x="4951168" y="2845399"/>
            <a:chExt cx="1485928" cy="110322"/>
          </a:xfrm>
        </p:grpSpPr>
        <p:cxnSp>
          <p:nvCxnSpPr>
            <p:cNvPr id="2453" name="Google Shape;2453;p55"/>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454" name="Google Shape;2454;p55"/>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455" name="Google Shape;2455;p55"/>
          <p:cNvSpPr/>
          <p:nvPr/>
        </p:nvSpPr>
        <p:spPr>
          <a:xfrm rot="10800000" flipH="1">
            <a:off x="-84748" y="558687"/>
            <a:ext cx="8115565" cy="798297"/>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2456" name="Google Shape;2456;p55"/>
          <p:cNvSpPr txBox="1"/>
          <p:nvPr/>
        </p:nvSpPr>
        <p:spPr>
          <a:xfrm>
            <a:off x="934714" y="586933"/>
            <a:ext cx="6976834"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rgbClr val="F2F2F2"/>
                </a:solidFill>
                <a:latin typeface="Verdana"/>
                <a:ea typeface="Verdana"/>
                <a:cs typeface="Verdana"/>
                <a:sym typeface="Verdana"/>
              </a:rPr>
              <a:t>ELECTRICARIBE S.A. ESP </a:t>
            </a:r>
            <a:r>
              <a:rPr lang="es-CO" sz="1800" b="1" i="1" u="none" strike="noStrike" cap="none">
                <a:solidFill>
                  <a:srgbClr val="F2F2F2"/>
                </a:solidFill>
                <a:latin typeface="Verdana"/>
                <a:ea typeface="Verdana"/>
                <a:cs typeface="Verdana"/>
                <a:sym typeface="Verdana"/>
              </a:rPr>
              <a:t>en Liquidación </a:t>
            </a:r>
            <a:endParaRPr sz="1800" b="1" i="1" u="none" strike="noStrike" cap="none">
              <a:solidFill>
                <a:srgbClr val="F2F2F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E8E8E8"/>
                </a:solidFill>
                <a:latin typeface="Verdana"/>
                <a:ea typeface="Verdana"/>
                <a:cs typeface="Verdana"/>
                <a:sym typeface="Verdana"/>
              </a:rPr>
              <a:t>Barranquilla, Atlántico</a:t>
            </a:r>
            <a:endParaRPr sz="1400" b="1" i="1" u="none" strike="noStrike" cap="none">
              <a:solidFill>
                <a:srgbClr val="F2F2F2"/>
              </a:solidFill>
              <a:latin typeface="Verdana"/>
              <a:ea typeface="Verdana"/>
              <a:cs typeface="Verdana"/>
              <a:sym typeface="Verdana"/>
            </a:endParaRPr>
          </a:p>
        </p:txBody>
      </p:sp>
      <p:pic>
        <p:nvPicPr>
          <p:cNvPr id="2457" name="Google Shape;2457;p55" descr="Logo Electricaribe"/>
          <p:cNvPicPr preferRelativeResize="0"/>
          <p:nvPr/>
        </p:nvPicPr>
        <p:blipFill rotWithShape="1">
          <a:blip r:embed="rId3">
            <a:alphaModFix/>
          </a:blip>
          <a:srcRect/>
          <a:stretch/>
        </p:blipFill>
        <p:spPr>
          <a:xfrm>
            <a:off x="1339152" y="2094998"/>
            <a:ext cx="3207883" cy="656992"/>
          </a:xfrm>
          <a:prstGeom prst="rect">
            <a:avLst/>
          </a:prstGeom>
          <a:noFill/>
          <a:ln>
            <a:noFill/>
          </a:ln>
        </p:spPr>
      </p:pic>
      <p:grpSp>
        <p:nvGrpSpPr>
          <p:cNvPr id="2458" name="Google Shape;2458;p55"/>
          <p:cNvGrpSpPr/>
          <p:nvPr/>
        </p:nvGrpSpPr>
        <p:grpSpPr>
          <a:xfrm>
            <a:off x="6109983" y="1821110"/>
            <a:ext cx="5743350" cy="2245611"/>
            <a:chOff x="6109983" y="1821110"/>
            <a:chExt cx="5743350" cy="2245611"/>
          </a:xfrm>
        </p:grpSpPr>
        <p:sp>
          <p:nvSpPr>
            <p:cNvPr id="2459" name="Google Shape;2459;p55"/>
            <p:cNvSpPr/>
            <p:nvPr/>
          </p:nvSpPr>
          <p:spPr>
            <a:xfrm>
              <a:off x="6818899" y="2324637"/>
              <a:ext cx="5034434" cy="1742084"/>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460" name="Google Shape;2460;p55"/>
            <p:cNvSpPr txBox="1"/>
            <p:nvPr/>
          </p:nvSpPr>
          <p:spPr>
            <a:xfrm>
              <a:off x="7535451" y="3059130"/>
              <a:ext cx="407457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20251000459715 del 19/09/2025</a:t>
              </a:r>
              <a:endParaRPr sz="12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posesión en el cargo: </a:t>
              </a:r>
              <a:r>
                <a:rPr lang="es-CO" sz="1200" b="0" i="0" u="none" strike="noStrike" cap="none">
                  <a:solidFill>
                    <a:srgbClr val="242853"/>
                  </a:solidFill>
                  <a:latin typeface="Verdana"/>
                  <a:ea typeface="Verdana"/>
                  <a:cs typeface="Verdana"/>
                  <a:sym typeface="Verdana"/>
                </a:rPr>
                <a:t>22/09/2025</a:t>
              </a:r>
              <a:endParaRPr sz="1200" b="0" i="0" u="none" strike="noStrike" cap="none">
                <a:solidFill>
                  <a:srgbClr val="242853"/>
                </a:solidFill>
                <a:latin typeface="Verdana"/>
                <a:ea typeface="Verdana"/>
                <a:cs typeface="Verdana"/>
                <a:sym typeface="Verdana"/>
              </a:endParaRPr>
            </a:p>
          </p:txBody>
        </p:sp>
        <p:sp>
          <p:nvSpPr>
            <p:cNvPr id="2461" name="Google Shape;2461;p55"/>
            <p:cNvSpPr/>
            <p:nvPr/>
          </p:nvSpPr>
          <p:spPr>
            <a:xfrm>
              <a:off x="6109983" y="1821110"/>
              <a:ext cx="1463019" cy="1463019"/>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462" name="Google Shape;2462;p55"/>
            <p:cNvSpPr txBox="1"/>
            <p:nvPr/>
          </p:nvSpPr>
          <p:spPr>
            <a:xfrm>
              <a:off x="7560644" y="1997634"/>
              <a:ext cx="41852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Liquidadora</a:t>
              </a:r>
              <a:endParaRPr sz="1400" b="0" i="0" u="none" strike="noStrike" cap="none">
                <a:solidFill>
                  <a:srgbClr val="000000"/>
                </a:solidFill>
                <a:latin typeface="Arial"/>
                <a:ea typeface="Arial"/>
                <a:cs typeface="Arial"/>
                <a:sym typeface="Arial"/>
              </a:endParaRPr>
            </a:p>
          </p:txBody>
        </p:sp>
      </p:grpSp>
      <p:grpSp>
        <p:nvGrpSpPr>
          <p:cNvPr id="2463" name="Google Shape;2463;p55"/>
          <p:cNvGrpSpPr/>
          <p:nvPr/>
        </p:nvGrpSpPr>
        <p:grpSpPr>
          <a:xfrm>
            <a:off x="6096000" y="4212380"/>
            <a:ext cx="5757333" cy="2148864"/>
            <a:chOff x="6096000" y="4212380"/>
            <a:chExt cx="5757333" cy="2148864"/>
          </a:xfrm>
        </p:grpSpPr>
        <p:sp>
          <p:nvSpPr>
            <p:cNvPr id="2464" name="Google Shape;2464;p55"/>
            <p:cNvSpPr/>
            <p:nvPr/>
          </p:nvSpPr>
          <p:spPr>
            <a:xfrm>
              <a:off x="6818899" y="4697737"/>
              <a:ext cx="5034434" cy="1663507"/>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465" name="Google Shape;2465;p55"/>
            <p:cNvSpPr txBox="1"/>
            <p:nvPr/>
          </p:nvSpPr>
          <p:spPr>
            <a:xfrm>
              <a:off x="7571550" y="5362352"/>
              <a:ext cx="40023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1" u="none" strike="noStrike" cap="none">
                  <a:solidFill>
                    <a:srgbClr val="242853"/>
                  </a:solidFill>
                  <a:latin typeface="Verdana"/>
                  <a:ea typeface="Verdana"/>
                  <a:cs typeface="Verdana"/>
                  <a:sym typeface="Verdana"/>
                </a:rPr>
                <a:t>Resolución 20231000844875 de 19/12/2023</a:t>
              </a:r>
              <a:endParaRPr sz="12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s-CO" sz="1200" b="1" i="0" u="none" strike="noStrike" cap="none">
                  <a:solidFill>
                    <a:srgbClr val="242853"/>
                  </a:solidFill>
                  <a:latin typeface="Verdana"/>
                  <a:ea typeface="Verdana"/>
                  <a:cs typeface="Verdana"/>
                  <a:sym typeface="Verdana"/>
                </a:rPr>
                <a:t>Posesión en el cargo: </a:t>
              </a:r>
              <a:r>
                <a:rPr lang="es-CO" sz="1200" b="0" i="0" u="none" strike="noStrike" cap="none">
                  <a:solidFill>
                    <a:srgbClr val="242853"/>
                  </a:solidFill>
                  <a:latin typeface="Verdana"/>
                  <a:ea typeface="Verdana"/>
                  <a:cs typeface="Verdana"/>
                  <a:sym typeface="Verdana"/>
                </a:rPr>
                <a:t>19/12/2023</a:t>
              </a:r>
              <a:endParaRPr sz="1200" b="0" i="0" u="none" strike="noStrike" cap="none">
                <a:solidFill>
                  <a:srgbClr val="242853"/>
                </a:solidFill>
                <a:latin typeface="Verdana"/>
                <a:ea typeface="Verdana"/>
                <a:cs typeface="Verdana"/>
                <a:sym typeface="Verdana"/>
              </a:endParaRPr>
            </a:p>
          </p:txBody>
        </p:sp>
        <p:sp>
          <p:nvSpPr>
            <p:cNvPr id="2466" name="Google Shape;2466;p55"/>
            <p:cNvSpPr txBox="1"/>
            <p:nvPr/>
          </p:nvSpPr>
          <p:spPr>
            <a:xfrm>
              <a:off x="7571551" y="4331403"/>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t>
              </a:r>
              <a:endParaRPr sz="1400" b="0" i="0" u="none" strike="noStrike" cap="none">
                <a:solidFill>
                  <a:srgbClr val="000000"/>
                </a:solidFill>
                <a:latin typeface="Arial"/>
                <a:ea typeface="Arial"/>
                <a:cs typeface="Arial"/>
                <a:sym typeface="Arial"/>
              </a:endParaRPr>
            </a:p>
          </p:txBody>
        </p:sp>
        <p:sp>
          <p:nvSpPr>
            <p:cNvPr id="2467" name="Google Shape;2467;p55"/>
            <p:cNvSpPr txBox="1"/>
            <p:nvPr/>
          </p:nvSpPr>
          <p:spPr>
            <a:xfrm>
              <a:off x="7577654" y="4776968"/>
              <a:ext cx="4174380" cy="4847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350"/>
                <a:buFont typeface="Verdana"/>
                <a:buNone/>
              </a:pPr>
              <a:r>
                <a:rPr lang="es-CO" sz="1350" b="1" i="0" u="none" strike="noStrike" cap="none">
                  <a:solidFill>
                    <a:srgbClr val="242853"/>
                  </a:solidFill>
                  <a:latin typeface="Verdana"/>
                  <a:ea typeface="Verdana"/>
                  <a:cs typeface="Verdana"/>
                  <a:sym typeface="Verdana"/>
                </a:rPr>
                <a:t>Jessica Carolina Rodríguez Castelblanco</a:t>
              </a:r>
              <a:endParaRPr sz="135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Contadora pública</a:t>
              </a:r>
              <a:endParaRPr sz="1000" b="1" i="1" u="none" strike="noStrike" cap="none">
                <a:solidFill>
                  <a:srgbClr val="242853"/>
                </a:solidFill>
                <a:latin typeface="Verdana"/>
                <a:ea typeface="Verdana"/>
                <a:cs typeface="Verdana"/>
                <a:sym typeface="Verdana"/>
              </a:endParaRPr>
            </a:p>
          </p:txBody>
        </p:sp>
        <p:sp>
          <p:nvSpPr>
            <p:cNvPr id="2468" name="Google Shape;2468;p55"/>
            <p:cNvSpPr/>
            <p:nvPr/>
          </p:nvSpPr>
          <p:spPr>
            <a:xfrm>
              <a:off x="6096000" y="4212380"/>
              <a:ext cx="1475552" cy="1475552"/>
            </a:xfrm>
            <a:prstGeom prst="ellipse">
              <a:avLst/>
            </a:prstGeom>
            <a:solidFill>
              <a:srgbClr val="FB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469" name="Google Shape;2469;p55" descr="Mujer de negocios - Iconos gratis de personas"/>
            <p:cNvPicPr preferRelativeResize="0"/>
            <p:nvPr/>
          </p:nvPicPr>
          <p:blipFill rotWithShape="1">
            <a:blip r:embed="rId4">
              <a:alphaModFix/>
            </a:blip>
            <a:srcRect/>
            <a:stretch/>
          </p:blipFill>
          <p:spPr>
            <a:xfrm>
              <a:off x="6161530" y="4286370"/>
              <a:ext cx="1350594" cy="1350594"/>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176"/>
                </a:srgbClr>
              </a:outerShdw>
            </a:effectLst>
          </p:spPr>
        </p:pic>
      </p:grpSp>
      <p:sp>
        <p:nvSpPr>
          <p:cNvPr id="2470" name="Google Shape;2470;p55"/>
          <p:cNvSpPr txBox="1"/>
          <p:nvPr/>
        </p:nvSpPr>
        <p:spPr>
          <a:xfrm>
            <a:off x="1003050" y="6096300"/>
            <a:ext cx="5093100" cy="523200"/>
          </a:xfrm>
          <a:prstGeom prst="rect">
            <a:avLst/>
          </a:prstGeom>
          <a:noFill/>
          <a:ln>
            <a:noFill/>
          </a:ln>
        </p:spPr>
        <p:txBody>
          <a:bodyPr spcFirstLastPara="1" wrap="square" lIns="91425" tIns="45700" rIns="91425" bIns="45700" anchor="t" anchorCtr="0">
            <a:spAutoFit/>
          </a:bodyPr>
          <a:lstStyle/>
          <a:p>
            <a:pPr marL="2058988" marR="0" lvl="0" indent="-2058988"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Insuficiencia </a:t>
            </a:r>
            <a:r>
              <a:rPr lang="es-CO">
                <a:solidFill>
                  <a:srgbClr val="242853"/>
                </a:solidFill>
                <a:latin typeface="Verdana"/>
                <a:ea typeface="Verdana"/>
                <a:cs typeface="Verdana"/>
                <a:sym typeface="Verdana"/>
              </a:rPr>
              <a:t>de activos para pagar pasivos de la liquidación</a:t>
            </a:r>
            <a:endParaRPr sz="1400" b="0" i="0" u="none" strike="noStrike" cap="none">
              <a:solidFill>
                <a:srgbClr val="242853"/>
              </a:solidFill>
              <a:latin typeface="Verdana"/>
              <a:ea typeface="Verdana"/>
              <a:cs typeface="Verdana"/>
              <a:sym typeface="Verdana"/>
            </a:endParaRPr>
          </a:p>
        </p:txBody>
      </p:sp>
      <p:grpSp>
        <p:nvGrpSpPr>
          <p:cNvPr id="2471" name="Google Shape;2471;p55"/>
          <p:cNvGrpSpPr/>
          <p:nvPr/>
        </p:nvGrpSpPr>
        <p:grpSpPr>
          <a:xfrm>
            <a:off x="-551214" y="6209610"/>
            <a:ext cx="1485928" cy="110322"/>
            <a:chOff x="4951168" y="2845399"/>
            <a:chExt cx="1485928" cy="110322"/>
          </a:xfrm>
        </p:grpSpPr>
        <p:cxnSp>
          <p:nvCxnSpPr>
            <p:cNvPr id="2472" name="Google Shape;2472;p55"/>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2473" name="Google Shape;2473;p55"/>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474" name="Google Shape;2474;p55"/>
          <p:cNvSpPr txBox="1"/>
          <p:nvPr/>
        </p:nvSpPr>
        <p:spPr>
          <a:xfrm>
            <a:off x="7571551" y="2450435"/>
            <a:ext cx="40746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s-CO" sz="1200" b="1" i="0" u="none" strike="noStrike" cap="none">
                <a:solidFill>
                  <a:srgbClr val="242853"/>
                </a:solidFill>
                <a:latin typeface="Verdana"/>
                <a:ea typeface="Verdana"/>
                <a:cs typeface="Verdana"/>
                <a:sym typeface="Verdana"/>
              </a:rPr>
              <a:t>Adriana Betancourt Ortiz</a:t>
            </a:r>
            <a:endParaRPr sz="14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s-CO" sz="1100" b="1" i="1" u="none" strike="noStrike" cap="none">
                <a:solidFill>
                  <a:srgbClr val="242853"/>
                </a:solidFill>
                <a:latin typeface="Verdana"/>
                <a:ea typeface="Verdana"/>
                <a:cs typeface="Verdana"/>
                <a:sym typeface="Verdana"/>
              </a:rPr>
              <a:t>Abogada</a:t>
            </a:r>
            <a:r>
              <a:rPr lang="es-CO" sz="1100" b="0" i="1" u="none" strike="noStrike" cap="none">
                <a:solidFill>
                  <a:srgbClr val="242853"/>
                </a:solidFill>
                <a:latin typeface="Verdana"/>
                <a:ea typeface="Verdana"/>
                <a:cs typeface="Verdana"/>
                <a:sym typeface="Verdana"/>
              </a:rPr>
              <a:t> - Especialización en Derecho Administrativo - Maestría en Argumentación Jurídica</a:t>
            </a:r>
            <a:endParaRPr sz="1400" b="1" i="0" u="none" strike="noStrike" cap="none">
              <a:solidFill>
                <a:srgbClr val="242853"/>
              </a:solidFill>
              <a:latin typeface="Verdana"/>
              <a:ea typeface="Verdana"/>
              <a:cs typeface="Verdana"/>
              <a:sym typeface="Verdana"/>
            </a:endParaRPr>
          </a:p>
        </p:txBody>
      </p:sp>
      <p:grpSp>
        <p:nvGrpSpPr>
          <p:cNvPr id="2475" name="Google Shape;2475;p55"/>
          <p:cNvGrpSpPr/>
          <p:nvPr/>
        </p:nvGrpSpPr>
        <p:grpSpPr>
          <a:xfrm rot="10800000" flipH="1">
            <a:off x="-595265" y="5378493"/>
            <a:ext cx="1486006" cy="110400"/>
            <a:chOff x="4951168" y="2845399"/>
            <a:chExt cx="1486006" cy="110400"/>
          </a:xfrm>
        </p:grpSpPr>
        <p:cxnSp>
          <p:nvCxnSpPr>
            <p:cNvPr id="2476" name="Google Shape;2476;p55"/>
            <p:cNvCxnSpPr/>
            <p:nvPr/>
          </p:nvCxnSpPr>
          <p:spPr>
            <a:xfrm>
              <a:off x="4951168" y="2903496"/>
              <a:ext cx="1430700" cy="0"/>
            </a:xfrm>
            <a:prstGeom prst="straightConnector1">
              <a:avLst/>
            </a:prstGeom>
            <a:noFill/>
            <a:ln w="44450" cap="flat" cmpd="sng">
              <a:solidFill>
                <a:srgbClr val="242853"/>
              </a:solidFill>
              <a:prstDash val="solid"/>
              <a:miter lim="800000"/>
              <a:headEnd type="none" w="sm" len="sm"/>
              <a:tailEnd type="none" w="sm" len="sm"/>
            </a:ln>
          </p:spPr>
        </p:cxnSp>
        <p:sp>
          <p:nvSpPr>
            <p:cNvPr id="2477" name="Google Shape;2477;p55"/>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478" name="Google Shape;2478;p55"/>
          <p:cNvSpPr txBox="1"/>
          <p:nvPr/>
        </p:nvSpPr>
        <p:spPr>
          <a:xfrm>
            <a:off x="1003050" y="5213325"/>
            <a:ext cx="4569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PRÓRROGA LIQUIDACIÓN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31 de diciembre de 2026, mediante Resolución SSPD - 20251000710355 DEL 16/12/2025</a:t>
            </a:r>
            <a:endParaRPr sz="1400" b="0" i="0" u="none" strike="noStrike" cap="none">
              <a:solidFill>
                <a:srgbClr val="000000"/>
              </a:solidFill>
              <a:latin typeface="Arial"/>
              <a:ea typeface="Arial"/>
              <a:cs typeface="Arial"/>
              <a:sym typeface="Arial"/>
            </a:endParaRPr>
          </a:p>
        </p:txBody>
      </p:sp>
      <p:pic>
        <p:nvPicPr>
          <p:cNvPr id="40" name="Imagen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3276" y="1922895"/>
            <a:ext cx="1067101" cy="1303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4" name="Google Shape;2484;p56"/>
          <p:cNvSpPr/>
          <p:nvPr/>
        </p:nvSpPr>
        <p:spPr>
          <a:xfrm rot="10800000" flipH="1">
            <a:off x="-438121" y="561819"/>
            <a:ext cx="7137860" cy="53884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485" name="Google Shape;2485;p56"/>
          <p:cNvSpPr txBox="1"/>
          <p:nvPr/>
        </p:nvSpPr>
        <p:spPr>
          <a:xfrm>
            <a:off x="934713" y="620783"/>
            <a:ext cx="68800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Alternativa para el cierre de la liquidación:</a:t>
            </a:r>
            <a:endParaRPr sz="1400" b="0" i="0" u="none" strike="noStrike" cap="none">
              <a:solidFill>
                <a:srgbClr val="000000"/>
              </a:solidFill>
              <a:latin typeface="Arial"/>
              <a:ea typeface="Arial"/>
              <a:cs typeface="Arial"/>
              <a:sym typeface="Arial"/>
            </a:endParaRPr>
          </a:p>
        </p:txBody>
      </p:sp>
      <p:sp>
        <p:nvSpPr>
          <p:cNvPr id="2486" name="Google Shape;2486;p56"/>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ELECTRICARIBE S.A. ESP EN LIQUIDACIÓN</a:t>
            </a:r>
            <a:endParaRPr sz="1400" b="0" i="0" u="none" strike="noStrike" cap="none">
              <a:solidFill>
                <a:srgbClr val="000000"/>
              </a:solidFill>
              <a:latin typeface="Arial"/>
              <a:ea typeface="Arial"/>
              <a:cs typeface="Arial"/>
              <a:sym typeface="Arial"/>
            </a:endParaRPr>
          </a:p>
        </p:txBody>
      </p:sp>
      <p:sp>
        <p:nvSpPr>
          <p:cNvPr id="2487" name="Google Shape;2487;p56"/>
          <p:cNvSpPr/>
          <p:nvPr/>
        </p:nvSpPr>
        <p:spPr>
          <a:xfrm>
            <a:off x="1056647" y="1900721"/>
            <a:ext cx="4627788" cy="854470"/>
          </a:xfrm>
          <a:prstGeom prst="roundRect">
            <a:avLst>
              <a:gd name="adj" fmla="val 12389"/>
            </a:avLst>
          </a:prstGeom>
          <a:solidFill>
            <a:schemeClr val="lt1"/>
          </a:solidFill>
          <a:ln w="2857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177800" marR="0" lvl="0" indent="0" algn="just"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Concluir las gestiones de venta de los activos, principalmente materiales y suministros, bienes inmuebles y una subestación. </a:t>
            </a:r>
            <a:endParaRPr sz="1400" b="0" i="0" u="none" strike="noStrike" cap="none">
              <a:solidFill>
                <a:srgbClr val="000000"/>
              </a:solidFill>
              <a:latin typeface="Arial"/>
              <a:ea typeface="Arial"/>
              <a:cs typeface="Arial"/>
              <a:sym typeface="Arial"/>
            </a:endParaRPr>
          </a:p>
        </p:txBody>
      </p:sp>
      <p:sp>
        <p:nvSpPr>
          <p:cNvPr id="2488" name="Google Shape;2488;p56"/>
          <p:cNvSpPr/>
          <p:nvPr/>
        </p:nvSpPr>
        <p:spPr>
          <a:xfrm>
            <a:off x="711568" y="1804632"/>
            <a:ext cx="528432" cy="528432"/>
          </a:xfrm>
          <a:prstGeom prst="ellipse">
            <a:avLst/>
          </a:prstGeom>
          <a:solidFill>
            <a:srgbClr val="F2F2F2"/>
          </a:solidFill>
          <a:ln w="381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489" name="Google Shape;2489;p56"/>
          <p:cNvSpPr txBox="1"/>
          <p:nvPr/>
        </p:nvSpPr>
        <p:spPr>
          <a:xfrm>
            <a:off x="789450" y="1857146"/>
            <a:ext cx="3674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CO" sz="2000" b="1" i="0" u="none" strike="noStrike" cap="none">
                <a:solidFill>
                  <a:srgbClr val="2181C1"/>
                </a:solidFill>
                <a:latin typeface="Verdana"/>
                <a:ea typeface="Verdana"/>
                <a:cs typeface="Verdana"/>
                <a:sym typeface="Verdana"/>
              </a:rPr>
              <a:t>1</a:t>
            </a:r>
            <a:endParaRPr sz="1400" b="0" i="0" u="none" strike="noStrike" cap="none">
              <a:solidFill>
                <a:srgbClr val="000000"/>
              </a:solidFill>
              <a:latin typeface="Arial"/>
              <a:ea typeface="Arial"/>
              <a:cs typeface="Arial"/>
              <a:sym typeface="Arial"/>
            </a:endParaRPr>
          </a:p>
        </p:txBody>
      </p:sp>
      <p:sp>
        <p:nvSpPr>
          <p:cNvPr id="2490" name="Google Shape;2490;p56"/>
          <p:cNvSpPr/>
          <p:nvPr/>
        </p:nvSpPr>
        <p:spPr>
          <a:xfrm>
            <a:off x="1056647" y="3167427"/>
            <a:ext cx="4627788" cy="2483021"/>
          </a:xfrm>
          <a:prstGeom prst="roundRect">
            <a:avLst>
              <a:gd name="adj" fmla="val 5168"/>
            </a:avLst>
          </a:prstGeom>
          <a:solidFill>
            <a:schemeClr val="lt1"/>
          </a:solidFill>
          <a:ln w="2857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177800" marR="0" lvl="0" indent="0" algn="just" rtl="0">
              <a:lnSpc>
                <a:spcPct val="100000"/>
              </a:lnSpc>
              <a:spcBef>
                <a:spcPts val="0"/>
              </a:spcBef>
              <a:spcAft>
                <a:spcPts val="0"/>
              </a:spcAft>
              <a:buClr>
                <a:srgbClr val="000000"/>
              </a:buClr>
              <a:buSzPts val="1200"/>
              <a:buFont typeface="Arial"/>
              <a:buNone/>
            </a:pPr>
            <a:r>
              <a:rPr lang="es-CO" sz="1200">
                <a:solidFill>
                  <a:srgbClr val="242853"/>
                </a:solidFill>
                <a:latin typeface="Verdana"/>
                <a:ea typeface="Verdana"/>
                <a:cs typeface="Verdana"/>
                <a:sym typeface="Verdana"/>
              </a:rPr>
              <a:t>Pago del pasivo reconocido a favor de la Nación en cabeza del Ministerio de Hacienda y Crédito Público, hasta concurrencia de los activos con los que cuenta la liquidación.</a:t>
            </a:r>
            <a:endParaRPr sz="1200">
              <a:solidFill>
                <a:srgbClr val="242853"/>
              </a:solidFill>
              <a:latin typeface="Verdana"/>
              <a:ea typeface="Verdana"/>
              <a:cs typeface="Verdana"/>
              <a:sym typeface="Verdana"/>
            </a:endParaRPr>
          </a:p>
          <a:p>
            <a:pPr marL="177800" marR="0" lvl="0" indent="0" algn="just" rtl="0">
              <a:lnSpc>
                <a:spcPct val="100000"/>
              </a:lnSpc>
              <a:spcBef>
                <a:spcPts val="0"/>
              </a:spcBef>
              <a:spcAft>
                <a:spcPts val="0"/>
              </a:spcAft>
              <a:buClr>
                <a:srgbClr val="000000"/>
              </a:buClr>
              <a:buSzPts val="1200"/>
              <a:buFont typeface="Arial"/>
              <a:buNone/>
            </a:pPr>
            <a:endParaRPr sz="1200">
              <a:solidFill>
                <a:srgbClr val="242853"/>
              </a:solidFill>
              <a:latin typeface="Verdana"/>
              <a:ea typeface="Verdana"/>
              <a:cs typeface="Verdana"/>
              <a:sym typeface="Verdana"/>
            </a:endParaRPr>
          </a:p>
          <a:p>
            <a:pPr marL="177800" marR="0" lvl="0" indent="0" algn="just" rtl="0">
              <a:lnSpc>
                <a:spcPct val="100000"/>
              </a:lnSpc>
              <a:spcBef>
                <a:spcPts val="0"/>
              </a:spcBef>
              <a:spcAft>
                <a:spcPts val="0"/>
              </a:spcAft>
              <a:buClr>
                <a:srgbClr val="000000"/>
              </a:buClr>
              <a:buSzPts val="1200"/>
              <a:buFont typeface="Arial"/>
              <a:buNone/>
            </a:pPr>
            <a:r>
              <a:rPr lang="es-CO" sz="1100" b="0" i="1" u="none" strike="noStrike" cap="none">
                <a:solidFill>
                  <a:srgbClr val="2181C1"/>
                </a:solidFill>
                <a:latin typeface="Verdana"/>
                <a:ea typeface="Verdana"/>
                <a:cs typeface="Verdana"/>
                <a:sym typeface="Verdana"/>
              </a:rPr>
              <a:t>*Primer orden de prelación: Nación - Ministerio de Hacienda – Art. 315 y 316 Ley 1955 de 2019. </a:t>
            </a:r>
            <a:endParaRPr sz="1400" b="0" i="0" u="none" strike="noStrike" cap="none">
              <a:solidFill>
                <a:srgbClr val="000000"/>
              </a:solidFill>
              <a:latin typeface="Arial"/>
              <a:ea typeface="Arial"/>
              <a:cs typeface="Arial"/>
              <a:sym typeface="Arial"/>
            </a:endParaRPr>
          </a:p>
        </p:txBody>
      </p:sp>
      <p:sp>
        <p:nvSpPr>
          <p:cNvPr id="2491" name="Google Shape;2491;p56"/>
          <p:cNvSpPr/>
          <p:nvPr/>
        </p:nvSpPr>
        <p:spPr>
          <a:xfrm>
            <a:off x="711568" y="3071339"/>
            <a:ext cx="528432" cy="528432"/>
          </a:xfrm>
          <a:prstGeom prst="ellipse">
            <a:avLst/>
          </a:prstGeom>
          <a:solidFill>
            <a:srgbClr val="F2F2F2"/>
          </a:solidFill>
          <a:ln w="381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492" name="Google Shape;2492;p56"/>
          <p:cNvSpPr txBox="1"/>
          <p:nvPr/>
        </p:nvSpPr>
        <p:spPr>
          <a:xfrm>
            <a:off x="789450" y="3123853"/>
            <a:ext cx="3674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CO" sz="2000" b="1" i="0" u="none" strike="noStrike" cap="none">
                <a:solidFill>
                  <a:srgbClr val="2181C1"/>
                </a:solidFill>
                <a:latin typeface="Verdana"/>
                <a:ea typeface="Verdana"/>
                <a:cs typeface="Verdana"/>
                <a:sym typeface="Verdana"/>
              </a:rPr>
              <a:t>2</a:t>
            </a:r>
            <a:endParaRPr sz="1400" b="0" i="0" u="none" strike="noStrike" cap="none">
              <a:solidFill>
                <a:srgbClr val="000000"/>
              </a:solidFill>
              <a:latin typeface="Arial"/>
              <a:ea typeface="Arial"/>
              <a:cs typeface="Arial"/>
              <a:sym typeface="Arial"/>
            </a:endParaRPr>
          </a:p>
        </p:txBody>
      </p:sp>
      <p:sp>
        <p:nvSpPr>
          <p:cNvPr id="2493" name="Google Shape;2493;p56"/>
          <p:cNvSpPr/>
          <p:nvPr/>
        </p:nvSpPr>
        <p:spPr>
          <a:xfrm>
            <a:off x="6446434" y="1900721"/>
            <a:ext cx="5033995" cy="854470"/>
          </a:xfrm>
          <a:prstGeom prst="roundRect">
            <a:avLst>
              <a:gd name="adj" fmla="val 12389"/>
            </a:avLst>
          </a:prstGeom>
          <a:solidFill>
            <a:schemeClr val="lt1"/>
          </a:solidFill>
          <a:ln w="2857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177800" marR="0" lvl="0" indent="0" algn="just" rtl="0">
              <a:lnSpc>
                <a:spcPct val="100000"/>
              </a:lnSpc>
              <a:spcBef>
                <a:spcPts val="0"/>
              </a:spcBef>
              <a:spcAft>
                <a:spcPts val="0"/>
              </a:spcAft>
              <a:buClr>
                <a:srgbClr val="000000"/>
              </a:buClr>
              <a:buSzPts val="1200"/>
              <a:buFont typeface="Arial"/>
              <a:buNone/>
            </a:pPr>
            <a:r>
              <a:rPr lang="es-CO" sz="1200">
                <a:solidFill>
                  <a:srgbClr val="242853"/>
                </a:solidFill>
                <a:latin typeface="Verdana"/>
                <a:ea typeface="Verdana"/>
                <a:cs typeface="Verdana"/>
                <a:sym typeface="Verdana"/>
              </a:rPr>
              <a:t>Li</a:t>
            </a:r>
            <a:r>
              <a:rPr lang="es-CO" sz="1200" b="0" i="0" u="none" strike="noStrike" cap="none">
                <a:solidFill>
                  <a:srgbClr val="242853"/>
                </a:solidFill>
                <a:latin typeface="Verdana"/>
                <a:ea typeface="Verdana"/>
                <a:cs typeface="Verdana"/>
                <a:sym typeface="Verdana"/>
              </a:rPr>
              <a:t>quidación de los contratos PRONE y FAER. (</a:t>
            </a:r>
            <a:r>
              <a:rPr lang="es-CO" sz="1200">
                <a:solidFill>
                  <a:srgbClr val="242853"/>
                </a:solidFill>
                <a:latin typeface="Verdana"/>
                <a:ea typeface="Verdana"/>
                <a:cs typeface="Verdana"/>
                <a:sym typeface="Verdana"/>
              </a:rPr>
              <a:t>Se podrá realizar en virtud de los procesos judiciales en curso)</a:t>
            </a:r>
            <a:endParaRPr sz="1400" b="0" i="0" u="none" strike="noStrike" cap="none">
              <a:solidFill>
                <a:srgbClr val="000000"/>
              </a:solidFill>
              <a:latin typeface="Arial"/>
              <a:ea typeface="Arial"/>
              <a:cs typeface="Arial"/>
              <a:sym typeface="Arial"/>
            </a:endParaRPr>
          </a:p>
        </p:txBody>
      </p:sp>
      <p:sp>
        <p:nvSpPr>
          <p:cNvPr id="2494" name="Google Shape;2494;p56"/>
          <p:cNvSpPr/>
          <p:nvPr/>
        </p:nvSpPr>
        <p:spPr>
          <a:xfrm>
            <a:off x="6101356" y="1804632"/>
            <a:ext cx="528432" cy="528432"/>
          </a:xfrm>
          <a:prstGeom prst="ellipse">
            <a:avLst/>
          </a:prstGeom>
          <a:solidFill>
            <a:srgbClr val="F2F2F2"/>
          </a:solidFill>
          <a:ln w="381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495" name="Google Shape;2495;p56"/>
          <p:cNvSpPr txBox="1"/>
          <p:nvPr/>
        </p:nvSpPr>
        <p:spPr>
          <a:xfrm>
            <a:off x="6179238" y="1857146"/>
            <a:ext cx="3674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CO" sz="2000" b="1" i="0" u="none" strike="noStrike" cap="none">
                <a:solidFill>
                  <a:srgbClr val="2181C1"/>
                </a:solidFill>
                <a:latin typeface="Verdana"/>
                <a:ea typeface="Verdana"/>
                <a:cs typeface="Verdana"/>
                <a:sym typeface="Verdana"/>
              </a:rPr>
              <a:t>3</a:t>
            </a:r>
            <a:endParaRPr sz="1400" b="0" i="0" u="none" strike="noStrike" cap="none">
              <a:solidFill>
                <a:srgbClr val="000000"/>
              </a:solidFill>
              <a:latin typeface="Arial"/>
              <a:ea typeface="Arial"/>
              <a:cs typeface="Arial"/>
              <a:sym typeface="Arial"/>
            </a:endParaRPr>
          </a:p>
        </p:txBody>
      </p:sp>
      <p:sp>
        <p:nvSpPr>
          <p:cNvPr id="2496" name="Google Shape;2496;p56"/>
          <p:cNvSpPr/>
          <p:nvPr/>
        </p:nvSpPr>
        <p:spPr>
          <a:xfrm>
            <a:off x="6362950" y="3499125"/>
            <a:ext cx="5117400" cy="693900"/>
          </a:xfrm>
          <a:prstGeom prst="roundRect">
            <a:avLst>
              <a:gd name="adj" fmla="val 12389"/>
            </a:avLst>
          </a:prstGeom>
          <a:solidFill>
            <a:schemeClr val="lt1"/>
          </a:solidFill>
          <a:ln w="28575" cap="flat" cmpd="sng">
            <a:solidFill>
              <a:srgbClr val="2181C1"/>
            </a:solidFill>
            <a:prstDash val="solid"/>
            <a:miter lim="800000"/>
            <a:headEnd type="none" w="sm" len="sm"/>
            <a:tailEnd type="none" w="sm" len="sm"/>
          </a:ln>
        </p:spPr>
        <p:txBody>
          <a:bodyPr spcFirstLastPara="1" wrap="square" lIns="91425" tIns="45700" rIns="91425" bIns="45700" anchor="ctr" anchorCtr="0">
            <a:noAutofit/>
          </a:bodyPr>
          <a:lstStyle/>
          <a:p>
            <a:pPr marL="177800" marR="0" lvl="0" indent="0" algn="just" rtl="0">
              <a:lnSpc>
                <a:spcPct val="100000"/>
              </a:lnSpc>
              <a:spcBef>
                <a:spcPts val="0"/>
              </a:spcBef>
              <a:spcAft>
                <a:spcPts val="0"/>
              </a:spcAft>
              <a:buClr>
                <a:srgbClr val="000000"/>
              </a:buClr>
              <a:buSzPts val="1200"/>
              <a:buFont typeface="Arial"/>
              <a:buNone/>
            </a:pPr>
            <a:r>
              <a:rPr lang="es-CO" sz="1200" b="0" i="0" u="none" strike="noStrike" cap="none">
                <a:solidFill>
                  <a:srgbClr val="000000"/>
                </a:solidFill>
                <a:latin typeface="Verdana"/>
                <a:ea typeface="Verdana"/>
                <a:cs typeface="Verdana"/>
                <a:sym typeface="Verdana"/>
              </a:rPr>
              <a:t>Entregar el archivo (digitalizado al 95 %).</a:t>
            </a:r>
            <a:endParaRPr sz="1400" b="0" i="0" u="none" strike="noStrike" cap="none">
              <a:solidFill>
                <a:srgbClr val="000000"/>
              </a:solidFill>
              <a:latin typeface="Arial"/>
              <a:ea typeface="Arial"/>
              <a:cs typeface="Arial"/>
              <a:sym typeface="Arial"/>
            </a:endParaRPr>
          </a:p>
        </p:txBody>
      </p:sp>
      <p:sp>
        <p:nvSpPr>
          <p:cNvPr id="2497" name="Google Shape;2497;p56"/>
          <p:cNvSpPr/>
          <p:nvPr/>
        </p:nvSpPr>
        <p:spPr>
          <a:xfrm>
            <a:off x="6101356" y="3560355"/>
            <a:ext cx="528432" cy="528432"/>
          </a:xfrm>
          <a:prstGeom prst="ellipse">
            <a:avLst/>
          </a:prstGeom>
          <a:solidFill>
            <a:srgbClr val="F2F2F2"/>
          </a:solidFill>
          <a:ln w="381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498" name="Google Shape;2498;p56"/>
          <p:cNvSpPr txBox="1"/>
          <p:nvPr/>
        </p:nvSpPr>
        <p:spPr>
          <a:xfrm>
            <a:off x="6160041" y="3637597"/>
            <a:ext cx="3674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CO" sz="2000" b="1" i="0" u="none" strike="noStrike" cap="none">
                <a:solidFill>
                  <a:srgbClr val="2181C1"/>
                </a:solidFill>
                <a:latin typeface="Verdana"/>
                <a:ea typeface="Verdana"/>
                <a:cs typeface="Verdana"/>
                <a:sym typeface="Verdana"/>
              </a:rPr>
              <a:t>4</a:t>
            </a:r>
            <a:endParaRPr sz="1400" b="0" i="0" u="none" strike="noStrike" cap="none">
              <a:solidFill>
                <a:srgbClr val="000000"/>
              </a:solidFill>
              <a:latin typeface="Arial"/>
              <a:ea typeface="Arial"/>
              <a:cs typeface="Arial"/>
              <a:sym typeface="Arial"/>
            </a:endParaRPr>
          </a:p>
        </p:txBody>
      </p:sp>
      <p:pic>
        <p:nvPicPr>
          <p:cNvPr id="2499" name="Google Shape;2499;p56" descr="Logo Electricaribe"/>
          <p:cNvPicPr preferRelativeResize="0"/>
          <p:nvPr/>
        </p:nvPicPr>
        <p:blipFill rotWithShape="1">
          <a:blip r:embed="rId3">
            <a:alphaModFix/>
          </a:blip>
          <a:srcRect/>
          <a:stretch/>
        </p:blipFill>
        <p:spPr>
          <a:xfrm>
            <a:off x="7513160" y="839356"/>
            <a:ext cx="3207883" cy="65699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57"/>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64</a:t>
            </a:fld>
            <a:endParaRPr/>
          </a:p>
        </p:txBody>
      </p:sp>
      <p:sp>
        <p:nvSpPr>
          <p:cNvPr id="2505" name="Google Shape;2505;p57"/>
          <p:cNvSpPr/>
          <p:nvPr/>
        </p:nvSpPr>
        <p:spPr>
          <a:xfrm rot="10800000" flipH="1">
            <a:off x="-84748" y="552433"/>
            <a:ext cx="7590185" cy="873729"/>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rgbClr val="242853"/>
                </a:solidFill>
                <a:latin typeface="Verdana"/>
                <a:ea typeface="Verdana"/>
                <a:cs typeface="Verdana"/>
                <a:sym typeface="Verdana"/>
              </a:rPr>
              <a:t>z</a:t>
            </a:r>
            <a:endParaRPr sz="1400" b="0" i="0" u="none" strike="noStrike" cap="none">
              <a:solidFill>
                <a:srgbClr val="000000"/>
              </a:solidFill>
              <a:latin typeface="Arial"/>
              <a:ea typeface="Arial"/>
              <a:cs typeface="Arial"/>
              <a:sym typeface="Arial"/>
            </a:endParaRPr>
          </a:p>
        </p:txBody>
      </p:sp>
      <p:sp>
        <p:nvSpPr>
          <p:cNvPr id="2506" name="Google Shape;2506;p57"/>
          <p:cNvSpPr txBox="1"/>
          <p:nvPr/>
        </p:nvSpPr>
        <p:spPr>
          <a:xfrm>
            <a:off x="934714" y="580679"/>
            <a:ext cx="65211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CO" sz="3200" b="1" i="1" u="none" strike="noStrike" cap="none">
                <a:solidFill>
                  <a:srgbClr val="F2F2F2"/>
                </a:solidFill>
                <a:latin typeface="Verdana"/>
                <a:ea typeface="Verdana"/>
                <a:cs typeface="Verdana"/>
                <a:sym typeface="Verdana"/>
              </a:rPr>
              <a:t>EPQ ESP </a:t>
            </a:r>
            <a:r>
              <a:rPr lang="es-CO" sz="2400" b="1" i="1" u="none" strike="noStrike" cap="none">
                <a:solidFill>
                  <a:srgbClr val="F2F2F2"/>
                </a:solidFill>
                <a:latin typeface="Verdana"/>
                <a:ea typeface="Verdana"/>
                <a:cs typeface="Verdana"/>
                <a:sym typeface="Verdana"/>
              </a:rPr>
              <a:t>en Liquidación </a:t>
            </a:r>
            <a:endParaRPr sz="2400" b="1" i="1" u="none" strike="noStrike" cap="none">
              <a:solidFill>
                <a:srgbClr val="F2F2F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E8E8E8"/>
                </a:solidFill>
                <a:latin typeface="Verdana"/>
                <a:ea typeface="Verdana"/>
                <a:cs typeface="Verdana"/>
                <a:sym typeface="Verdana"/>
              </a:rPr>
              <a:t>Quibdó, Chocó</a:t>
            </a:r>
            <a:endParaRPr sz="1800" b="1" i="1" u="none" strike="noStrike" cap="none">
              <a:solidFill>
                <a:srgbClr val="F2F2F2"/>
              </a:solidFill>
              <a:latin typeface="Verdana"/>
              <a:ea typeface="Verdana"/>
              <a:cs typeface="Verdana"/>
              <a:sym typeface="Verdana"/>
            </a:endParaRPr>
          </a:p>
        </p:txBody>
      </p:sp>
      <p:sp>
        <p:nvSpPr>
          <p:cNvPr id="2507" name="Google Shape;2507;p57"/>
          <p:cNvSpPr txBox="1"/>
          <p:nvPr/>
        </p:nvSpPr>
        <p:spPr>
          <a:xfrm>
            <a:off x="1012926" y="3625725"/>
            <a:ext cx="49170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LIQUIDACIÓN:</a:t>
            </a:r>
            <a:endParaRPr sz="1400" b="1" i="0" u="none" strike="noStrike" cap="none">
              <a:solidFill>
                <a:srgbClr val="242853"/>
              </a:solidFill>
              <a:latin typeface="Verdana"/>
              <a:ea typeface="Verdana"/>
              <a:cs typeface="Verdana"/>
              <a:sym typeface="Verdana"/>
            </a:endParaRPr>
          </a:p>
          <a:p>
            <a:pPr marL="90170" marR="31115" lvl="0" indent="0" algn="just" rtl="0">
              <a:lnSpc>
                <a:spcPct val="100000"/>
              </a:lnSpc>
              <a:spcBef>
                <a:spcPts val="0"/>
              </a:spcBef>
              <a:spcAft>
                <a:spcPts val="0"/>
              </a:spcAft>
              <a:buClr>
                <a:schemeClr val="dk1"/>
              </a:buClr>
              <a:buSzPts val="1100"/>
              <a:buFont typeface="Arial"/>
              <a:buNone/>
            </a:pPr>
            <a:r>
              <a:rPr lang="es-CO" sz="1400" b="0" i="1" u="none" strike="noStrike" cap="none">
                <a:solidFill>
                  <a:srgbClr val="242853"/>
                </a:solidFill>
                <a:latin typeface="Verdana"/>
                <a:ea typeface="Verdana"/>
                <a:cs typeface="Verdana"/>
                <a:sym typeface="Verdana"/>
              </a:rPr>
              <a:t>Resolución de Liquidación: SSPD 20061300040455 del 24 de octubre de 2006</a:t>
            </a:r>
            <a:r>
              <a:rPr lang="es-CO" sz="1100" b="0" i="0" u="none" strike="noStrike" cap="none">
                <a:solidFill>
                  <a:schemeClr val="dk1"/>
                </a:solidFill>
                <a:latin typeface="Arial"/>
                <a:ea typeface="Arial"/>
                <a:cs typeface="Arial"/>
                <a:sym typeface="Arial"/>
              </a:rPr>
              <a:t>.</a:t>
            </a:r>
            <a:endParaRPr sz="14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El 12 de diciembre de 2025 mediante Resolución SSPD 20251000693175 se prorrogó el plazo de la liquidación de Empresas Públicas de Quibdó E.S.P. en Liquidación hasta el 31 de diciembre de 2026.</a:t>
            </a:r>
            <a:endParaRPr sz="1400" b="0" i="0" u="none" strike="noStrike" cap="none">
              <a:solidFill>
                <a:srgbClr val="000000"/>
              </a:solidFill>
              <a:latin typeface="Arial"/>
              <a:ea typeface="Arial"/>
              <a:cs typeface="Arial"/>
              <a:sym typeface="Arial"/>
            </a:endParaRPr>
          </a:p>
        </p:txBody>
      </p:sp>
      <p:sp>
        <p:nvSpPr>
          <p:cNvPr id="2508" name="Google Shape;2508;p57"/>
          <p:cNvSpPr txBox="1"/>
          <p:nvPr/>
        </p:nvSpPr>
        <p:spPr>
          <a:xfrm>
            <a:off x="1003055" y="5297083"/>
            <a:ext cx="3726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TIEMPO DE INTERVENCIÓN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a:solidFill>
                  <a:schemeClr val="dk1"/>
                </a:solidFill>
                <a:latin typeface="Verdana"/>
                <a:ea typeface="Verdana"/>
                <a:cs typeface="Verdana"/>
                <a:sym typeface="Verdana"/>
              </a:rPr>
              <a:t>21 AÑOS</a:t>
            </a:r>
            <a:endParaRPr sz="1400" b="1" i="0" u="none" strike="noStrike" cap="none">
              <a:solidFill>
                <a:schemeClr val="dk1"/>
              </a:solidFill>
              <a:latin typeface="Verdana"/>
              <a:ea typeface="Verdana"/>
              <a:cs typeface="Verdana"/>
              <a:sym typeface="Verdana"/>
            </a:endParaRPr>
          </a:p>
        </p:txBody>
      </p:sp>
      <p:sp>
        <p:nvSpPr>
          <p:cNvPr id="2509" name="Google Shape;2509;p57"/>
          <p:cNvSpPr txBox="1"/>
          <p:nvPr/>
        </p:nvSpPr>
        <p:spPr>
          <a:xfrm>
            <a:off x="1004068" y="2816266"/>
            <a:ext cx="4321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1" i="1" u="none" strike="noStrike" cap="none">
                <a:solidFill>
                  <a:srgbClr val="242853"/>
                </a:solidFill>
                <a:latin typeface="Verdana"/>
                <a:ea typeface="Verdana"/>
                <a:cs typeface="Verdana"/>
                <a:sym typeface="Verdana"/>
              </a:rPr>
              <a:t>TOMA DE POSESIÓN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CO" sz="1400" b="0" i="1" u="none" strike="noStrike" cap="none">
                <a:solidFill>
                  <a:srgbClr val="242853"/>
                </a:solidFill>
                <a:latin typeface="Verdana"/>
                <a:ea typeface="Verdana"/>
                <a:cs typeface="Verdana"/>
                <a:sym typeface="Verdana"/>
              </a:rPr>
              <a:t>11 de enero de 2005, mediante Resolución SSPD 00031.</a:t>
            </a:r>
            <a:endParaRPr sz="1400" b="0" i="0" u="none" strike="noStrike" cap="none">
              <a:solidFill>
                <a:srgbClr val="000000"/>
              </a:solidFill>
              <a:latin typeface="Arial"/>
              <a:ea typeface="Arial"/>
              <a:cs typeface="Arial"/>
              <a:sym typeface="Arial"/>
            </a:endParaRPr>
          </a:p>
        </p:txBody>
      </p:sp>
      <p:grpSp>
        <p:nvGrpSpPr>
          <p:cNvPr id="2510" name="Google Shape;2510;p57"/>
          <p:cNvGrpSpPr/>
          <p:nvPr/>
        </p:nvGrpSpPr>
        <p:grpSpPr>
          <a:xfrm>
            <a:off x="6008149" y="4167487"/>
            <a:ext cx="5757333" cy="2148864"/>
            <a:chOff x="6096000" y="4212380"/>
            <a:chExt cx="5757333" cy="2148864"/>
          </a:xfrm>
        </p:grpSpPr>
        <p:sp>
          <p:nvSpPr>
            <p:cNvPr id="2511" name="Google Shape;2511;p57"/>
            <p:cNvSpPr/>
            <p:nvPr/>
          </p:nvSpPr>
          <p:spPr>
            <a:xfrm>
              <a:off x="6818899" y="4697737"/>
              <a:ext cx="5034434" cy="1663507"/>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512" name="Google Shape;2512;p57"/>
            <p:cNvSpPr txBox="1"/>
            <p:nvPr/>
          </p:nvSpPr>
          <p:spPr>
            <a:xfrm>
              <a:off x="7571550" y="5667134"/>
              <a:ext cx="400238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100" b="0" i="1" u="none" strike="noStrike" cap="none">
                  <a:solidFill>
                    <a:srgbClr val="242853"/>
                  </a:solidFill>
                  <a:latin typeface="Verdana"/>
                  <a:ea typeface="Verdana"/>
                  <a:cs typeface="Verdana"/>
                  <a:sym typeface="Verdana"/>
                </a:rPr>
                <a:t>Resolución 20171300003705 de 01/03/2017</a:t>
              </a:r>
              <a:endParaRPr sz="11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Posesión en el cargo: </a:t>
              </a:r>
              <a:r>
                <a:rPr lang="es-CO" sz="1100" b="0" i="0" u="none" strike="noStrike" cap="none">
                  <a:solidFill>
                    <a:srgbClr val="242853"/>
                  </a:solidFill>
                  <a:latin typeface="Verdana"/>
                  <a:ea typeface="Verdana"/>
                  <a:cs typeface="Verdana"/>
                  <a:sym typeface="Verdana"/>
                </a:rPr>
                <a:t>01/03/2017</a:t>
              </a:r>
              <a:endParaRPr sz="1100" b="0" i="0" u="none" strike="noStrike" cap="none">
                <a:solidFill>
                  <a:srgbClr val="242853"/>
                </a:solidFill>
                <a:latin typeface="Verdana"/>
                <a:ea typeface="Verdana"/>
                <a:cs typeface="Verdana"/>
                <a:sym typeface="Verdana"/>
              </a:endParaRPr>
            </a:p>
          </p:txBody>
        </p:sp>
        <p:sp>
          <p:nvSpPr>
            <p:cNvPr id="2513" name="Google Shape;2513;p57"/>
            <p:cNvSpPr txBox="1"/>
            <p:nvPr/>
          </p:nvSpPr>
          <p:spPr>
            <a:xfrm>
              <a:off x="7571551" y="4331403"/>
              <a:ext cx="2298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Contralor</a:t>
              </a:r>
              <a:endParaRPr sz="1400" b="0" i="0" u="none" strike="noStrike" cap="none">
                <a:solidFill>
                  <a:srgbClr val="000000"/>
                </a:solidFill>
                <a:latin typeface="Arial"/>
                <a:ea typeface="Arial"/>
                <a:cs typeface="Arial"/>
                <a:sym typeface="Arial"/>
              </a:endParaRPr>
            </a:p>
          </p:txBody>
        </p:sp>
        <p:sp>
          <p:nvSpPr>
            <p:cNvPr id="2514" name="Google Shape;2514;p57"/>
            <p:cNvSpPr txBox="1"/>
            <p:nvPr/>
          </p:nvSpPr>
          <p:spPr>
            <a:xfrm>
              <a:off x="7571551" y="4802993"/>
              <a:ext cx="4174380" cy="8156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a:solidFill>
                    <a:srgbClr val="242853"/>
                  </a:solidFill>
                  <a:latin typeface="Verdana"/>
                  <a:ea typeface="Verdana"/>
                  <a:cs typeface="Verdana"/>
                  <a:sym typeface="Verdana"/>
                </a:rPr>
                <a:t>Luis Fernando Tovar Santos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s-CO" sz="1200" b="1" i="1" u="none" strike="noStrike" cap="none">
                  <a:solidFill>
                    <a:srgbClr val="242853"/>
                  </a:solidFill>
                  <a:latin typeface="Verdana"/>
                  <a:ea typeface="Verdana"/>
                  <a:cs typeface="Verdana"/>
                  <a:sym typeface="Verdana"/>
                </a:rPr>
                <a:t>Contador público - </a:t>
              </a:r>
              <a:r>
                <a:rPr lang="es-CO" sz="1050" b="0" i="1" u="none" strike="noStrike" cap="none">
                  <a:solidFill>
                    <a:srgbClr val="242853"/>
                  </a:solidFill>
                  <a:latin typeface="Verdana"/>
                  <a:ea typeface="Verdana"/>
                  <a:cs typeface="Verdana"/>
                  <a:sym typeface="Verdana"/>
                </a:rPr>
                <a:t>Especialista en derecho tributario – Magister en Gestión y Dirección de Proyectos. Certificado en Normas Internacionales de Información Financiera</a:t>
              </a:r>
              <a:endParaRPr sz="1050" b="1" i="1" u="none" strike="noStrike" cap="none">
                <a:solidFill>
                  <a:srgbClr val="242853"/>
                </a:solidFill>
                <a:latin typeface="Verdana"/>
                <a:ea typeface="Verdana"/>
                <a:cs typeface="Verdana"/>
                <a:sym typeface="Verdana"/>
              </a:endParaRPr>
            </a:p>
          </p:txBody>
        </p:sp>
        <p:sp>
          <p:nvSpPr>
            <p:cNvPr id="2515" name="Google Shape;2515;p57"/>
            <p:cNvSpPr/>
            <p:nvPr/>
          </p:nvSpPr>
          <p:spPr>
            <a:xfrm>
              <a:off x="6096000" y="4212380"/>
              <a:ext cx="1475552" cy="1475552"/>
            </a:xfrm>
            <a:prstGeom prst="ellipse">
              <a:avLst/>
            </a:prstGeom>
            <a:solidFill>
              <a:srgbClr val="FB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516" name="Google Shape;2516;p57"/>
            <p:cNvPicPr preferRelativeResize="0"/>
            <p:nvPr/>
          </p:nvPicPr>
          <p:blipFill rotWithShape="1">
            <a:blip r:embed="rId3">
              <a:alphaModFix/>
            </a:blip>
            <a:srcRect/>
            <a:stretch/>
          </p:blipFill>
          <p:spPr>
            <a:xfrm>
              <a:off x="6211844" y="4328224"/>
              <a:ext cx="1243864" cy="1243864"/>
            </a:xfrm>
            <a:prstGeom prst="rect">
              <a:avLst/>
            </a:prstGeom>
            <a:noFill/>
            <a:ln>
              <a:noFill/>
            </a:ln>
          </p:spPr>
        </p:pic>
      </p:grpSp>
      <p:grpSp>
        <p:nvGrpSpPr>
          <p:cNvPr id="2517" name="Google Shape;2517;p57"/>
          <p:cNvGrpSpPr/>
          <p:nvPr/>
        </p:nvGrpSpPr>
        <p:grpSpPr>
          <a:xfrm>
            <a:off x="-551251" y="3130534"/>
            <a:ext cx="1486006" cy="110400"/>
            <a:chOff x="4951168" y="2845399"/>
            <a:chExt cx="1486006" cy="110400"/>
          </a:xfrm>
        </p:grpSpPr>
        <p:cxnSp>
          <p:nvCxnSpPr>
            <p:cNvPr id="2518" name="Google Shape;2518;p5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519" name="Google Shape;2519;p57"/>
            <p:cNvSpPr/>
            <p:nvPr/>
          </p:nvSpPr>
          <p:spPr>
            <a:xfrm>
              <a:off x="6326774" y="2845399"/>
              <a:ext cx="110400" cy="110400"/>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520" name="Google Shape;2520;p57"/>
          <p:cNvGrpSpPr/>
          <p:nvPr/>
        </p:nvGrpSpPr>
        <p:grpSpPr>
          <a:xfrm>
            <a:off x="-551214" y="3996584"/>
            <a:ext cx="1485928" cy="110322"/>
            <a:chOff x="4951168" y="2845399"/>
            <a:chExt cx="1485928" cy="110322"/>
          </a:xfrm>
        </p:grpSpPr>
        <p:cxnSp>
          <p:nvCxnSpPr>
            <p:cNvPr id="2521" name="Google Shape;2521;p5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522" name="Google Shape;2522;p5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523" name="Google Shape;2523;p57"/>
          <p:cNvGrpSpPr/>
          <p:nvPr/>
        </p:nvGrpSpPr>
        <p:grpSpPr>
          <a:xfrm>
            <a:off x="-551214" y="5503517"/>
            <a:ext cx="1485928" cy="110322"/>
            <a:chOff x="4951168" y="2845399"/>
            <a:chExt cx="1485928" cy="110322"/>
          </a:xfrm>
        </p:grpSpPr>
        <p:cxnSp>
          <p:nvCxnSpPr>
            <p:cNvPr id="2524" name="Google Shape;2524;p5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525" name="Google Shape;2525;p5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526" name="Google Shape;2526;p57"/>
          <p:cNvSpPr txBox="1"/>
          <p:nvPr/>
        </p:nvSpPr>
        <p:spPr>
          <a:xfrm>
            <a:off x="1003050" y="5793150"/>
            <a:ext cx="4791300" cy="738900"/>
          </a:xfrm>
          <a:prstGeom prst="rect">
            <a:avLst/>
          </a:prstGeom>
          <a:noFill/>
          <a:ln>
            <a:noFill/>
          </a:ln>
        </p:spPr>
        <p:txBody>
          <a:bodyPr spcFirstLastPara="1" wrap="square" lIns="91425" tIns="45700" rIns="91425" bIns="45700" anchor="t" anchorCtr="0">
            <a:spAutoFit/>
          </a:bodyPr>
          <a:lstStyle/>
          <a:p>
            <a:pPr marL="2058988" marR="0" lvl="0" indent="-2058988" algn="l" rtl="0">
              <a:lnSpc>
                <a:spcPct val="100000"/>
              </a:lnSpc>
              <a:spcBef>
                <a:spcPts val="0"/>
              </a:spcBef>
              <a:spcAft>
                <a:spcPts val="0"/>
              </a:spcAft>
              <a:buClr>
                <a:srgbClr val="000000"/>
              </a:buClr>
              <a:buSzPts val="1400"/>
              <a:buFont typeface="Arial"/>
              <a:buNone/>
            </a:pPr>
            <a:r>
              <a:rPr lang="es-CO" sz="1400" b="1" i="0" u="none" strike="noStrike" cap="none">
                <a:solidFill>
                  <a:srgbClr val="242853"/>
                </a:solidFill>
                <a:latin typeface="Verdana"/>
                <a:ea typeface="Verdana"/>
                <a:cs typeface="Verdana"/>
                <a:sym typeface="Verdana"/>
              </a:rPr>
              <a:t>Aspecto más crítico: </a:t>
            </a:r>
            <a:r>
              <a:rPr lang="es-CO" sz="1400" b="0" i="0" u="none" strike="noStrike" cap="none">
                <a:solidFill>
                  <a:srgbClr val="242853"/>
                </a:solidFill>
                <a:latin typeface="Verdana"/>
                <a:ea typeface="Verdana"/>
                <a:cs typeface="Verdana"/>
                <a:sym typeface="Verdana"/>
              </a:rPr>
              <a:t>Definición del esquema de prestación y estabilización financiera de largo plazo.</a:t>
            </a:r>
            <a:endParaRPr sz="1400" b="0" i="0" u="none" strike="noStrike" cap="none">
              <a:solidFill>
                <a:srgbClr val="242853"/>
              </a:solidFill>
              <a:latin typeface="Verdana"/>
              <a:ea typeface="Verdana"/>
              <a:cs typeface="Verdana"/>
              <a:sym typeface="Verdana"/>
            </a:endParaRPr>
          </a:p>
        </p:txBody>
      </p:sp>
      <p:grpSp>
        <p:nvGrpSpPr>
          <p:cNvPr id="2527" name="Google Shape;2527;p57"/>
          <p:cNvGrpSpPr/>
          <p:nvPr/>
        </p:nvGrpSpPr>
        <p:grpSpPr>
          <a:xfrm>
            <a:off x="-551214" y="5932915"/>
            <a:ext cx="1485928" cy="110322"/>
            <a:chOff x="4951168" y="2845399"/>
            <a:chExt cx="1485928" cy="110322"/>
          </a:xfrm>
        </p:grpSpPr>
        <p:cxnSp>
          <p:nvCxnSpPr>
            <p:cNvPr id="2528" name="Google Shape;2528;p57"/>
            <p:cNvCxnSpPr/>
            <p:nvPr/>
          </p:nvCxnSpPr>
          <p:spPr>
            <a:xfrm>
              <a:off x="4951168" y="2903496"/>
              <a:ext cx="1430767" cy="0"/>
            </a:xfrm>
            <a:prstGeom prst="straightConnector1">
              <a:avLst/>
            </a:prstGeom>
            <a:noFill/>
            <a:ln w="44450" cap="flat" cmpd="sng">
              <a:solidFill>
                <a:srgbClr val="C00000"/>
              </a:solidFill>
              <a:prstDash val="solid"/>
              <a:miter lim="800000"/>
              <a:headEnd type="none" w="sm" len="sm"/>
              <a:tailEnd type="none" w="sm" len="sm"/>
            </a:ln>
          </p:spPr>
        </p:cxnSp>
        <p:sp>
          <p:nvSpPr>
            <p:cNvPr id="2529" name="Google Shape;2529;p57"/>
            <p:cNvSpPr/>
            <p:nvPr/>
          </p:nvSpPr>
          <p:spPr>
            <a:xfrm>
              <a:off x="6326774" y="2845399"/>
              <a:ext cx="110322" cy="110322"/>
            </a:xfrm>
            <a:prstGeom prst="ellipse">
              <a:avLst/>
            </a:prstGeom>
            <a:solidFill>
              <a:schemeClr val="accent2"/>
            </a:solidFill>
            <a:ln w="3492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pic>
        <p:nvPicPr>
          <p:cNvPr id="2530" name="Google Shape;2530;p57"/>
          <p:cNvPicPr preferRelativeResize="0"/>
          <p:nvPr/>
        </p:nvPicPr>
        <p:blipFill rotWithShape="1">
          <a:blip r:embed="rId4">
            <a:alphaModFix/>
          </a:blip>
          <a:srcRect/>
          <a:stretch/>
        </p:blipFill>
        <p:spPr>
          <a:xfrm>
            <a:off x="1060200" y="1828800"/>
            <a:ext cx="4209225" cy="676275"/>
          </a:xfrm>
          <a:prstGeom prst="rect">
            <a:avLst/>
          </a:prstGeom>
          <a:noFill/>
          <a:ln>
            <a:noFill/>
          </a:ln>
        </p:spPr>
      </p:pic>
      <p:grpSp>
        <p:nvGrpSpPr>
          <p:cNvPr id="2531" name="Google Shape;2531;p57"/>
          <p:cNvGrpSpPr/>
          <p:nvPr/>
        </p:nvGrpSpPr>
        <p:grpSpPr>
          <a:xfrm>
            <a:off x="6008149" y="1655485"/>
            <a:ext cx="5743350" cy="2341079"/>
            <a:chOff x="6008149" y="1655485"/>
            <a:chExt cx="5743350" cy="2341079"/>
          </a:xfrm>
        </p:grpSpPr>
        <p:sp>
          <p:nvSpPr>
            <p:cNvPr id="2532" name="Google Shape;2532;p57"/>
            <p:cNvSpPr/>
            <p:nvPr/>
          </p:nvSpPr>
          <p:spPr>
            <a:xfrm>
              <a:off x="6717065" y="2159012"/>
              <a:ext cx="5034434" cy="1837552"/>
            </a:xfrm>
            <a:prstGeom prst="roundRect">
              <a:avLst>
                <a:gd name="adj" fmla="val 9632"/>
              </a:avLst>
            </a:prstGeom>
            <a:solidFill>
              <a:srgbClr val="D8D8D8">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533" name="Google Shape;2533;p57"/>
            <p:cNvSpPr txBox="1"/>
            <p:nvPr/>
          </p:nvSpPr>
          <p:spPr>
            <a:xfrm>
              <a:off x="7455817" y="3285998"/>
              <a:ext cx="407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CO" sz="1100" b="0" i="1" u="none" strike="noStrike" cap="none">
                  <a:solidFill>
                    <a:srgbClr val="242853"/>
                  </a:solidFill>
                  <a:latin typeface="Verdana"/>
                  <a:ea typeface="Verdana"/>
                  <a:cs typeface="Verdana"/>
                  <a:sym typeface="Verdana"/>
                </a:rPr>
                <a:t>Resolución 20251000314355 de 02/07/2025</a:t>
              </a:r>
              <a:endParaRPr sz="11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s-CO" sz="1100" b="1" i="0" u="none" strike="noStrike" cap="none">
                  <a:solidFill>
                    <a:srgbClr val="242853"/>
                  </a:solidFill>
                  <a:latin typeface="Verdana"/>
                  <a:ea typeface="Verdana"/>
                  <a:cs typeface="Verdana"/>
                  <a:sym typeface="Verdana"/>
                </a:rPr>
                <a:t>posesión en el cargo: </a:t>
              </a:r>
              <a:r>
                <a:rPr lang="es-CO" sz="1100" b="0" i="0" u="none" strike="noStrike" cap="none">
                  <a:solidFill>
                    <a:srgbClr val="242853"/>
                  </a:solidFill>
                  <a:latin typeface="Verdana"/>
                  <a:ea typeface="Verdana"/>
                  <a:cs typeface="Verdana"/>
                  <a:sym typeface="Verdana"/>
                </a:rPr>
                <a:t>02/07/2025</a:t>
              </a:r>
              <a:endParaRPr sz="1100" b="0" i="0" u="none" strike="noStrike" cap="none">
                <a:solidFill>
                  <a:srgbClr val="242853"/>
                </a:solidFill>
                <a:latin typeface="Verdana"/>
                <a:ea typeface="Verdana"/>
                <a:cs typeface="Verdana"/>
                <a:sym typeface="Verdana"/>
              </a:endParaRPr>
            </a:p>
          </p:txBody>
        </p:sp>
        <p:sp>
          <p:nvSpPr>
            <p:cNvPr id="2534" name="Google Shape;2534;p57"/>
            <p:cNvSpPr txBox="1"/>
            <p:nvPr/>
          </p:nvSpPr>
          <p:spPr>
            <a:xfrm>
              <a:off x="7469725" y="2248600"/>
              <a:ext cx="41853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2853"/>
                </a:buClr>
                <a:buSzPts val="1400"/>
                <a:buFont typeface="Verdana"/>
                <a:buNone/>
              </a:pPr>
              <a:r>
                <a:rPr lang="es-CO" sz="1400" b="1" i="0" u="none" strike="noStrike" cap="none">
                  <a:solidFill>
                    <a:srgbClr val="242853"/>
                  </a:solidFill>
                  <a:latin typeface="Verdana"/>
                  <a:ea typeface="Verdana"/>
                  <a:cs typeface="Verdana"/>
                  <a:sym typeface="Verdana"/>
                </a:rPr>
                <a:t>Carlos Rodrigo Vera Zapata</a:t>
              </a:r>
              <a:endParaRPr sz="1200" b="0" i="1"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242853"/>
                </a:buClr>
                <a:buSzPts val="1200"/>
                <a:buFont typeface="Verdana"/>
                <a:buNone/>
              </a:pPr>
              <a:r>
                <a:rPr lang="es-CO" sz="1200" b="0" i="1" u="none" strike="noStrike" cap="none">
                  <a:solidFill>
                    <a:srgbClr val="242853"/>
                  </a:solidFill>
                  <a:latin typeface="Verdana"/>
                  <a:ea typeface="Verdana"/>
                  <a:cs typeface="Verdana"/>
                  <a:sym typeface="Verdana"/>
                </a:rPr>
                <a:t>Magíster Cooperación Internacional. Especialización en Finanzas y Negocios Internacionales y Especialización en gestión Pública.</a:t>
              </a:r>
              <a:endParaRPr sz="1400" b="0" i="0" u="none" strike="noStrike" cap="none">
                <a:solidFill>
                  <a:srgbClr val="000000"/>
                </a:solidFill>
                <a:latin typeface="Arial"/>
                <a:ea typeface="Arial"/>
                <a:cs typeface="Arial"/>
                <a:sym typeface="Arial"/>
              </a:endParaRPr>
            </a:p>
          </p:txBody>
        </p:sp>
        <p:sp>
          <p:nvSpPr>
            <p:cNvPr id="2535" name="Google Shape;2535;p57"/>
            <p:cNvSpPr/>
            <p:nvPr/>
          </p:nvSpPr>
          <p:spPr>
            <a:xfrm>
              <a:off x="6008149" y="1655485"/>
              <a:ext cx="1463019" cy="1463019"/>
            </a:xfrm>
            <a:prstGeom prst="ellipse">
              <a:avLst/>
            </a:prstGeom>
            <a:solidFill>
              <a:srgbClr val="1962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536" name="Google Shape;2536;p57"/>
            <p:cNvSpPr txBox="1"/>
            <p:nvPr/>
          </p:nvSpPr>
          <p:spPr>
            <a:xfrm>
              <a:off x="7458810" y="1813537"/>
              <a:ext cx="418528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CO" sz="1600" b="1" i="1" u="none" strike="noStrike" cap="none">
                  <a:solidFill>
                    <a:srgbClr val="242853"/>
                  </a:solidFill>
                  <a:latin typeface="Verdana"/>
                  <a:ea typeface="Verdana"/>
                  <a:cs typeface="Verdana"/>
                  <a:sym typeface="Verdana"/>
                </a:rPr>
                <a:t>Liquidador</a:t>
              </a:r>
              <a:endParaRPr sz="1400" b="0" i="0" u="none" strike="noStrike" cap="none">
                <a:solidFill>
                  <a:srgbClr val="000000"/>
                </a:solidFill>
                <a:latin typeface="Arial"/>
                <a:ea typeface="Arial"/>
                <a:cs typeface="Arial"/>
                <a:sym typeface="Arial"/>
              </a:endParaRPr>
            </a:p>
          </p:txBody>
        </p:sp>
      </p:grpSp>
      <p:pic>
        <p:nvPicPr>
          <p:cNvPr id="37" name="Google Shape;901;p1"/>
          <p:cNvPicPr preferRelativeResize="0"/>
          <p:nvPr/>
        </p:nvPicPr>
        <p:blipFill rotWithShape="1">
          <a:blip r:embed="rId5">
            <a:alphaModFix/>
          </a:blip>
          <a:srcRect l="12463" t="3161" r="22853" b="28452"/>
          <a:stretch/>
        </p:blipFill>
        <p:spPr>
          <a:xfrm>
            <a:off x="6123993" y="1737294"/>
            <a:ext cx="1238343" cy="1244446"/>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176"/>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41"/>
        <p:cNvGrpSpPr/>
        <p:nvPr/>
      </p:nvGrpSpPr>
      <p:grpSpPr>
        <a:xfrm>
          <a:off x="0" y="0"/>
          <a:ext cx="0" cy="0"/>
          <a:chOff x="0" y="0"/>
          <a:chExt cx="0" cy="0"/>
        </a:xfrm>
      </p:grpSpPr>
      <p:sp>
        <p:nvSpPr>
          <p:cNvPr id="2542" name="Google Shape;2542;p16"/>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65</a:t>
            </a:fld>
            <a:endParaRPr/>
          </a:p>
        </p:txBody>
      </p:sp>
      <p:pic>
        <p:nvPicPr>
          <p:cNvPr id="2543" name="Google Shape;2543;p16"/>
          <p:cNvPicPr preferRelativeResize="0"/>
          <p:nvPr/>
        </p:nvPicPr>
        <p:blipFill rotWithShape="1">
          <a:blip r:embed="rId3">
            <a:alphaModFix/>
          </a:blip>
          <a:srcRect/>
          <a:stretch/>
        </p:blipFill>
        <p:spPr>
          <a:xfrm>
            <a:off x="4842271" y="3921927"/>
            <a:ext cx="323215" cy="323215"/>
          </a:xfrm>
          <a:prstGeom prst="rect">
            <a:avLst/>
          </a:prstGeom>
          <a:noFill/>
          <a:ln>
            <a:noFill/>
          </a:ln>
        </p:spPr>
      </p:pic>
      <p:pic>
        <p:nvPicPr>
          <p:cNvPr id="2544" name="Google Shape;2544;p16"/>
          <p:cNvPicPr preferRelativeResize="0"/>
          <p:nvPr/>
        </p:nvPicPr>
        <p:blipFill rotWithShape="1">
          <a:blip r:embed="rId4">
            <a:alphaModFix/>
          </a:blip>
          <a:srcRect/>
          <a:stretch/>
        </p:blipFill>
        <p:spPr>
          <a:xfrm>
            <a:off x="339092" y="1565698"/>
            <a:ext cx="3438368" cy="4680000"/>
          </a:xfrm>
          <a:prstGeom prst="rect">
            <a:avLst/>
          </a:prstGeom>
          <a:noFill/>
          <a:ln>
            <a:noFill/>
          </a:ln>
        </p:spPr>
      </p:pic>
      <p:pic>
        <p:nvPicPr>
          <p:cNvPr id="2545" name="Google Shape;2545;p16"/>
          <p:cNvPicPr preferRelativeResize="0"/>
          <p:nvPr/>
        </p:nvPicPr>
        <p:blipFill rotWithShape="1">
          <a:blip r:embed="rId3">
            <a:alphaModFix/>
          </a:blip>
          <a:srcRect/>
          <a:stretch/>
        </p:blipFill>
        <p:spPr>
          <a:xfrm>
            <a:off x="4842271" y="3921927"/>
            <a:ext cx="323215" cy="323215"/>
          </a:xfrm>
          <a:prstGeom prst="rect">
            <a:avLst/>
          </a:prstGeom>
          <a:noFill/>
          <a:ln>
            <a:noFill/>
          </a:ln>
        </p:spPr>
      </p:pic>
      <p:graphicFrame>
        <p:nvGraphicFramePr>
          <p:cNvPr id="2546" name="Google Shape;2546;p16"/>
          <p:cNvGraphicFramePr/>
          <p:nvPr/>
        </p:nvGraphicFramePr>
        <p:xfrm>
          <a:off x="4281677" y="4269488"/>
          <a:ext cx="3000000" cy="3000000"/>
        </p:xfrm>
        <a:graphic>
          <a:graphicData uri="http://schemas.openxmlformats.org/drawingml/2006/table">
            <a:tbl>
              <a:tblPr>
                <a:noFill/>
                <a:tableStyleId>{D4DB1F84-758C-420A-B00F-4BF6336AD790}</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2547" name="Google Shape;2547;p16"/>
          <p:cNvGraphicFramePr/>
          <p:nvPr/>
        </p:nvGraphicFramePr>
        <p:xfrm>
          <a:off x="4281677" y="4788020"/>
          <a:ext cx="3000000" cy="3000000"/>
        </p:xfrm>
        <a:graphic>
          <a:graphicData uri="http://schemas.openxmlformats.org/drawingml/2006/table">
            <a:tbl>
              <a:tblPr>
                <a:noFill/>
                <a:tableStyleId>{D4DB1F84-758C-420A-B00F-4BF6336AD790}</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2548" name="Google Shape;2548;p16"/>
          <p:cNvGraphicFramePr/>
          <p:nvPr/>
        </p:nvGraphicFramePr>
        <p:xfrm>
          <a:off x="4281677" y="5306552"/>
          <a:ext cx="3000000" cy="3000000"/>
        </p:xfrm>
        <a:graphic>
          <a:graphicData uri="http://schemas.openxmlformats.org/drawingml/2006/table">
            <a:tbl>
              <a:tblPr>
                <a:noFill/>
                <a:tableStyleId>{D4DB1F84-758C-420A-B00F-4BF6336AD790}</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2549" name="Google Shape;2549;p16"/>
          <p:cNvGraphicFramePr/>
          <p:nvPr/>
        </p:nvGraphicFramePr>
        <p:xfrm>
          <a:off x="4281677" y="5825084"/>
          <a:ext cx="3000000" cy="3000000"/>
        </p:xfrm>
        <a:graphic>
          <a:graphicData uri="http://schemas.openxmlformats.org/drawingml/2006/table">
            <a:tbl>
              <a:tblPr>
                <a:noFill/>
                <a:tableStyleId>{D4DB1F84-758C-420A-B00F-4BF6336AD790}</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graphicFrame>
        <p:nvGraphicFramePr>
          <p:cNvPr id="2550" name="Google Shape;2550;p16"/>
          <p:cNvGraphicFramePr/>
          <p:nvPr/>
        </p:nvGraphicFramePr>
        <p:xfrm>
          <a:off x="4281677" y="3750956"/>
          <a:ext cx="3000000" cy="3000000"/>
        </p:xfrm>
        <a:graphic>
          <a:graphicData uri="http://schemas.openxmlformats.org/drawingml/2006/table">
            <a:tbl>
              <a:tblPr>
                <a:noFill/>
                <a:tableStyleId>{D4DB1F84-758C-420A-B00F-4BF6336AD790}</a:tableStyleId>
              </a:tblPr>
              <a:tblGrid>
                <a:gridCol w="446300">
                  <a:extLst>
                    <a:ext uri="{9D8B030D-6E8A-4147-A177-3AD203B41FA5}">
                      <a16:colId xmlns:a16="http://schemas.microsoft.com/office/drawing/2014/main" val="20000"/>
                    </a:ext>
                  </a:extLst>
                </a:gridCol>
                <a:gridCol w="2727575">
                  <a:extLst>
                    <a:ext uri="{9D8B030D-6E8A-4147-A177-3AD203B41FA5}">
                      <a16:colId xmlns:a16="http://schemas.microsoft.com/office/drawing/2014/main" val="20001"/>
                    </a:ext>
                  </a:extLst>
                </a:gridCol>
              </a:tblGrid>
              <a:tr h="4618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28575" cap="flat" cmpd="sng">
                      <a:solidFill>
                        <a:srgbClr val="242853"/>
                      </a:solidFill>
                      <a:prstDash val="solid"/>
                      <a:round/>
                      <a:headEnd type="none" w="sm" len="sm"/>
                      <a:tailEnd type="none" w="sm" len="sm"/>
                    </a:lnL>
                    <a:lnR w="38100"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242853"/>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38100" cap="flat" cmpd="sng">
                      <a:solidFill>
                        <a:srgbClr val="242853"/>
                      </a:solidFill>
                      <a:prstDash val="solid"/>
                      <a:round/>
                      <a:headEnd type="none" w="sm" len="sm"/>
                      <a:tailEnd type="none" w="sm" len="sm"/>
                    </a:lnL>
                    <a:lnR w="28575" cap="flat" cmpd="sng">
                      <a:solidFill>
                        <a:srgbClr val="242853"/>
                      </a:solidFill>
                      <a:prstDash val="solid"/>
                      <a:round/>
                      <a:headEnd type="none" w="sm" len="sm"/>
                      <a:tailEnd type="none" w="sm" len="sm"/>
                    </a:lnR>
                    <a:lnT w="28575" cap="flat" cmpd="sng">
                      <a:solidFill>
                        <a:srgbClr val="242853"/>
                      </a:solidFill>
                      <a:prstDash val="solid"/>
                      <a:round/>
                      <a:headEnd type="none" w="sm" len="sm"/>
                      <a:tailEnd type="none" w="sm" len="sm"/>
                    </a:lnT>
                    <a:lnB w="28575" cap="flat" cmpd="sng">
                      <a:solidFill>
                        <a:srgbClr val="242853"/>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2551" name="Google Shape;2551;p16"/>
          <p:cNvSpPr txBox="1"/>
          <p:nvPr/>
        </p:nvSpPr>
        <p:spPr>
          <a:xfrm>
            <a:off x="4797604" y="3745284"/>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Habitantes</a:t>
            </a:r>
            <a:endParaRPr sz="1050" b="0" i="0" u="none" strike="noStrike" cap="none">
              <a:solidFill>
                <a:srgbClr val="242853"/>
              </a:solidFill>
              <a:latin typeface="Verdana"/>
              <a:ea typeface="Verdana"/>
              <a:cs typeface="Verdana"/>
              <a:sym typeface="Verdana"/>
            </a:endParaRPr>
          </a:p>
        </p:txBody>
      </p:sp>
      <p:sp>
        <p:nvSpPr>
          <p:cNvPr id="2552" name="Google Shape;2552;p16"/>
          <p:cNvSpPr txBox="1"/>
          <p:nvPr/>
        </p:nvSpPr>
        <p:spPr>
          <a:xfrm>
            <a:off x="5807270" y="3869670"/>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146.875</a:t>
            </a:r>
            <a:endParaRPr sz="1300" b="0" i="0" u="none" strike="noStrike" cap="none">
              <a:solidFill>
                <a:srgbClr val="2181C1"/>
              </a:solidFill>
              <a:latin typeface="Verdana"/>
              <a:ea typeface="Verdana"/>
              <a:cs typeface="Verdana"/>
              <a:sym typeface="Verdana"/>
            </a:endParaRPr>
          </a:p>
        </p:txBody>
      </p:sp>
      <p:pic>
        <p:nvPicPr>
          <p:cNvPr id="2553" name="Google Shape;2553;p16"/>
          <p:cNvPicPr preferRelativeResize="0"/>
          <p:nvPr/>
        </p:nvPicPr>
        <p:blipFill rotWithShape="1">
          <a:blip r:embed="rId5">
            <a:alphaModFix/>
          </a:blip>
          <a:srcRect/>
          <a:stretch/>
        </p:blipFill>
        <p:spPr>
          <a:xfrm>
            <a:off x="4357980" y="3825181"/>
            <a:ext cx="323790" cy="323057"/>
          </a:xfrm>
          <a:prstGeom prst="rect">
            <a:avLst/>
          </a:prstGeom>
          <a:noFill/>
          <a:ln>
            <a:noFill/>
          </a:ln>
        </p:spPr>
      </p:pic>
      <p:sp>
        <p:nvSpPr>
          <p:cNvPr id="2554" name="Google Shape;2554;p16"/>
          <p:cNvSpPr txBox="1"/>
          <p:nvPr/>
        </p:nvSpPr>
        <p:spPr>
          <a:xfrm>
            <a:off x="4797604" y="4265984"/>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Domicilios</a:t>
            </a:r>
            <a:endParaRPr sz="1050" b="0" i="0" u="none" strike="noStrike" cap="none">
              <a:solidFill>
                <a:srgbClr val="242853"/>
              </a:solidFill>
              <a:latin typeface="Verdana"/>
              <a:ea typeface="Verdana"/>
              <a:cs typeface="Verdana"/>
              <a:sym typeface="Verdana"/>
            </a:endParaRPr>
          </a:p>
        </p:txBody>
      </p:sp>
      <p:sp>
        <p:nvSpPr>
          <p:cNvPr id="2555" name="Google Shape;2555;p16"/>
          <p:cNvSpPr txBox="1"/>
          <p:nvPr/>
        </p:nvSpPr>
        <p:spPr>
          <a:xfrm>
            <a:off x="5807270" y="4390370"/>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42.624</a:t>
            </a:r>
            <a:endParaRPr sz="1300" b="0" i="0" u="none" strike="noStrike" cap="none">
              <a:solidFill>
                <a:srgbClr val="2181C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p:txBody>
      </p:sp>
      <p:pic>
        <p:nvPicPr>
          <p:cNvPr id="2556" name="Google Shape;2556;p16"/>
          <p:cNvPicPr preferRelativeResize="0"/>
          <p:nvPr/>
        </p:nvPicPr>
        <p:blipFill rotWithShape="1">
          <a:blip r:embed="rId6">
            <a:alphaModFix/>
          </a:blip>
          <a:srcRect/>
          <a:stretch/>
        </p:blipFill>
        <p:spPr>
          <a:xfrm>
            <a:off x="4357980" y="4345969"/>
            <a:ext cx="323790" cy="323413"/>
          </a:xfrm>
          <a:prstGeom prst="rect">
            <a:avLst/>
          </a:prstGeom>
          <a:noFill/>
          <a:ln>
            <a:noFill/>
          </a:ln>
        </p:spPr>
      </p:pic>
      <p:sp>
        <p:nvSpPr>
          <p:cNvPr id="2557" name="Google Shape;2557;p16"/>
          <p:cNvSpPr txBox="1"/>
          <p:nvPr/>
        </p:nvSpPr>
        <p:spPr>
          <a:xfrm>
            <a:off x="4797604" y="4779850"/>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Usuarios</a:t>
            </a:r>
            <a:endParaRPr sz="105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Acueducto </a:t>
            </a:r>
            <a:endParaRPr sz="1050" b="0" i="0" u="none" strike="noStrike" cap="none">
              <a:solidFill>
                <a:srgbClr val="242853"/>
              </a:solidFill>
              <a:latin typeface="Verdana"/>
              <a:ea typeface="Verdana"/>
              <a:cs typeface="Verdana"/>
              <a:sym typeface="Verdana"/>
            </a:endParaRPr>
          </a:p>
        </p:txBody>
      </p:sp>
      <p:sp>
        <p:nvSpPr>
          <p:cNvPr id="2558" name="Google Shape;2558;p16"/>
          <p:cNvSpPr txBox="1"/>
          <p:nvPr/>
        </p:nvSpPr>
        <p:spPr>
          <a:xfrm>
            <a:off x="5807270" y="4904236"/>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22.113</a:t>
            </a:r>
            <a:endParaRPr sz="1300" b="0" i="0" u="none" strike="noStrike" cap="none">
              <a:solidFill>
                <a:srgbClr val="2181C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p:txBody>
      </p:sp>
      <p:pic>
        <p:nvPicPr>
          <p:cNvPr id="2559" name="Google Shape;2559;p16"/>
          <p:cNvPicPr preferRelativeResize="0"/>
          <p:nvPr/>
        </p:nvPicPr>
        <p:blipFill rotWithShape="1">
          <a:blip r:embed="rId7">
            <a:alphaModFix/>
          </a:blip>
          <a:srcRect/>
          <a:stretch/>
        </p:blipFill>
        <p:spPr>
          <a:xfrm>
            <a:off x="4364653" y="4853170"/>
            <a:ext cx="323790" cy="323413"/>
          </a:xfrm>
          <a:prstGeom prst="rect">
            <a:avLst/>
          </a:prstGeom>
          <a:noFill/>
          <a:ln>
            <a:noFill/>
          </a:ln>
        </p:spPr>
      </p:pic>
      <p:sp>
        <p:nvSpPr>
          <p:cNvPr id="2560" name="Google Shape;2560;p16"/>
          <p:cNvSpPr txBox="1"/>
          <p:nvPr/>
        </p:nvSpPr>
        <p:spPr>
          <a:xfrm>
            <a:off x="4779826" y="5299915"/>
            <a:ext cx="1280329"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Usuarios</a:t>
            </a:r>
            <a:endParaRPr sz="105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Alcantarillado </a:t>
            </a:r>
            <a:endParaRPr sz="1050" b="0" i="0" u="none" strike="noStrike" cap="none">
              <a:solidFill>
                <a:srgbClr val="242853"/>
              </a:solidFill>
              <a:latin typeface="Verdana"/>
              <a:ea typeface="Verdana"/>
              <a:cs typeface="Verdana"/>
              <a:sym typeface="Verdana"/>
            </a:endParaRPr>
          </a:p>
        </p:txBody>
      </p:sp>
      <p:sp>
        <p:nvSpPr>
          <p:cNvPr id="2561" name="Google Shape;2561;p16"/>
          <p:cNvSpPr txBox="1"/>
          <p:nvPr/>
        </p:nvSpPr>
        <p:spPr>
          <a:xfrm>
            <a:off x="5789493" y="5424301"/>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6.547</a:t>
            </a:r>
            <a:endParaRPr sz="1300" b="0" i="0" u="none" strike="noStrike" cap="none">
              <a:solidFill>
                <a:srgbClr val="2181C1"/>
              </a:solidFill>
              <a:latin typeface="Verdana"/>
              <a:ea typeface="Verdana"/>
              <a:cs typeface="Verdana"/>
              <a:sym typeface="Verdana"/>
            </a:endParaRPr>
          </a:p>
        </p:txBody>
      </p:sp>
      <p:pic>
        <p:nvPicPr>
          <p:cNvPr id="2562" name="Google Shape;2562;p16"/>
          <p:cNvPicPr preferRelativeResize="0"/>
          <p:nvPr/>
        </p:nvPicPr>
        <p:blipFill rotWithShape="1">
          <a:blip r:embed="rId8">
            <a:alphaModFix/>
          </a:blip>
          <a:srcRect/>
          <a:stretch/>
        </p:blipFill>
        <p:spPr>
          <a:xfrm>
            <a:off x="4353550" y="5379900"/>
            <a:ext cx="323790" cy="323413"/>
          </a:xfrm>
          <a:prstGeom prst="rect">
            <a:avLst/>
          </a:prstGeom>
          <a:noFill/>
          <a:ln>
            <a:noFill/>
          </a:ln>
        </p:spPr>
      </p:pic>
      <p:sp>
        <p:nvSpPr>
          <p:cNvPr id="2563" name="Google Shape;2563;p16"/>
          <p:cNvSpPr txBox="1"/>
          <p:nvPr/>
        </p:nvSpPr>
        <p:spPr>
          <a:xfrm>
            <a:off x="4797604" y="5820615"/>
            <a:ext cx="1066604" cy="345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Usuarios</a:t>
            </a:r>
            <a:endParaRPr sz="105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050"/>
              <a:buFont typeface="Arial"/>
              <a:buNone/>
            </a:pPr>
            <a:r>
              <a:rPr lang="es-CO" sz="1050" b="1" i="0" u="none" strike="noStrike" cap="none">
                <a:solidFill>
                  <a:srgbClr val="242853"/>
                </a:solidFill>
                <a:latin typeface="Verdana"/>
                <a:ea typeface="Verdana"/>
                <a:cs typeface="Verdana"/>
                <a:sym typeface="Verdana"/>
              </a:rPr>
              <a:t>Aseo </a:t>
            </a:r>
            <a:endParaRPr sz="1050" b="0" i="0" u="none" strike="noStrike" cap="none">
              <a:solidFill>
                <a:srgbClr val="242853"/>
              </a:solidFill>
              <a:latin typeface="Verdana"/>
              <a:ea typeface="Verdana"/>
              <a:cs typeface="Verdana"/>
              <a:sym typeface="Verdana"/>
            </a:endParaRPr>
          </a:p>
        </p:txBody>
      </p:sp>
      <p:sp>
        <p:nvSpPr>
          <p:cNvPr id="2564" name="Google Shape;2564;p16"/>
          <p:cNvSpPr txBox="1"/>
          <p:nvPr/>
        </p:nvSpPr>
        <p:spPr>
          <a:xfrm>
            <a:off x="5807270" y="5945001"/>
            <a:ext cx="1537571" cy="34551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42.936</a:t>
            </a:r>
            <a:endParaRPr sz="1300" b="0" i="0" u="none" strike="noStrike" cap="none">
              <a:solidFill>
                <a:srgbClr val="2181C1"/>
              </a:solidFill>
              <a:latin typeface="Verdana"/>
              <a:ea typeface="Verdana"/>
              <a:cs typeface="Verdana"/>
              <a:sym typeface="Verdana"/>
            </a:endParaRPr>
          </a:p>
          <a:p>
            <a:pPr marL="0" marR="0" lvl="0" indent="0" algn="r" rtl="0">
              <a:lnSpc>
                <a:spcPct val="100000"/>
              </a:lnSpc>
              <a:spcBef>
                <a:spcPts val="0"/>
              </a:spcBef>
              <a:spcAft>
                <a:spcPts val="0"/>
              </a:spcAft>
              <a:buClr>
                <a:srgbClr val="000000"/>
              </a:buClr>
              <a:buSzPts val="1300"/>
              <a:buFont typeface="Arial"/>
              <a:buNone/>
            </a:pPr>
            <a:endParaRPr sz="1300" b="0" i="0" u="none" strike="noStrike" cap="none">
              <a:solidFill>
                <a:srgbClr val="2181C1"/>
              </a:solidFill>
              <a:latin typeface="Verdana"/>
              <a:ea typeface="Verdana"/>
              <a:cs typeface="Verdana"/>
              <a:sym typeface="Verdana"/>
            </a:endParaRPr>
          </a:p>
        </p:txBody>
      </p:sp>
      <p:pic>
        <p:nvPicPr>
          <p:cNvPr id="2565" name="Google Shape;2565;p16"/>
          <p:cNvPicPr preferRelativeResize="0"/>
          <p:nvPr/>
        </p:nvPicPr>
        <p:blipFill rotWithShape="1">
          <a:blip r:embed="rId3">
            <a:alphaModFix/>
          </a:blip>
          <a:srcRect/>
          <a:stretch/>
        </p:blipFill>
        <p:spPr>
          <a:xfrm>
            <a:off x="4357980" y="5900601"/>
            <a:ext cx="323790" cy="323413"/>
          </a:xfrm>
          <a:prstGeom prst="rect">
            <a:avLst/>
          </a:prstGeom>
          <a:noFill/>
          <a:ln>
            <a:noFill/>
          </a:ln>
        </p:spPr>
      </p:pic>
      <p:sp>
        <p:nvSpPr>
          <p:cNvPr id="2566" name="Google Shape;2566;p16"/>
          <p:cNvSpPr/>
          <p:nvPr/>
        </p:nvSpPr>
        <p:spPr>
          <a:xfrm>
            <a:off x="7986657" y="1285764"/>
            <a:ext cx="3873645" cy="5004900"/>
          </a:xfrm>
          <a:prstGeom prst="roundRect">
            <a:avLst>
              <a:gd name="adj" fmla="val 4602"/>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567" name="Google Shape;2567;p16"/>
          <p:cNvSpPr txBox="1"/>
          <p:nvPr/>
        </p:nvSpPr>
        <p:spPr>
          <a:xfrm>
            <a:off x="8470360" y="1565707"/>
            <a:ext cx="2916900" cy="4186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A partir del 1 de julio de 2025 la prestación de los servicios de acueducto, alcantarillado y aseo está siendo realizada directamente por EPQ a través de la contratación de personal mediante una empresa de servicios temporales, para dar continuidad a la operación de los servicios de agua potable y saneamiento básico en Quibdó.</a:t>
            </a:r>
            <a:endParaRPr sz="1400" b="0" i="0" u="none" strike="noStrike" cap="none">
              <a:solidFill>
                <a:srgbClr val="242853"/>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242853"/>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400"/>
              <a:buFont typeface="Arial"/>
              <a:buNone/>
            </a:pPr>
            <a:r>
              <a:rPr lang="es-CO" sz="1400" b="0" i="0" u="none" strike="noStrike" cap="none">
                <a:solidFill>
                  <a:srgbClr val="242853"/>
                </a:solidFill>
                <a:latin typeface="Verdana"/>
                <a:ea typeface="Verdana"/>
                <a:cs typeface="Verdana"/>
                <a:sym typeface="Verdana"/>
              </a:rPr>
              <a:t>El </a:t>
            </a:r>
            <a:r>
              <a:rPr lang="es-CO" sz="1400" b="1" i="0" u="none" strike="noStrike" cap="none">
                <a:solidFill>
                  <a:srgbClr val="2181C1"/>
                </a:solidFill>
                <a:latin typeface="Verdana"/>
                <a:ea typeface="Verdana"/>
                <a:cs typeface="Verdana"/>
                <a:sym typeface="Verdana"/>
              </a:rPr>
              <a:t>Fondo Empresarial</a:t>
            </a:r>
            <a:r>
              <a:rPr lang="es-CO" sz="1400" b="0" i="0" u="none" strike="noStrike" cap="none">
                <a:solidFill>
                  <a:srgbClr val="242853"/>
                </a:solidFill>
                <a:latin typeface="Verdana"/>
                <a:ea typeface="Verdana"/>
                <a:cs typeface="Verdana"/>
                <a:sym typeface="Verdana"/>
              </a:rPr>
              <a:t>, a través de financiaciones a EPQ E.S.P. en liquidación, cubre el déficit de la operación.</a:t>
            </a:r>
            <a:endParaRPr sz="1400" b="0" i="0" u="none" strike="noStrike" cap="none">
              <a:solidFill>
                <a:srgbClr val="242853"/>
              </a:solidFill>
              <a:latin typeface="Verdana"/>
              <a:ea typeface="Verdana"/>
              <a:cs typeface="Verdana"/>
              <a:sym typeface="Verdana"/>
            </a:endParaRPr>
          </a:p>
        </p:txBody>
      </p:sp>
      <p:sp>
        <p:nvSpPr>
          <p:cNvPr id="2568" name="Google Shape;2568;p16"/>
          <p:cNvSpPr txBox="1"/>
          <p:nvPr/>
        </p:nvSpPr>
        <p:spPr>
          <a:xfrm>
            <a:off x="337900" y="6392640"/>
            <a:ext cx="347017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EPQ ESP EN LIQUIDACIÓN</a:t>
            </a:r>
            <a:endParaRPr sz="1400" b="0" i="0" u="none" strike="noStrike" cap="none">
              <a:solidFill>
                <a:srgbClr val="000000"/>
              </a:solidFill>
              <a:latin typeface="Arial"/>
              <a:ea typeface="Arial"/>
              <a:cs typeface="Arial"/>
              <a:sym typeface="Arial"/>
            </a:endParaRPr>
          </a:p>
        </p:txBody>
      </p:sp>
      <p:sp>
        <p:nvSpPr>
          <p:cNvPr id="2569" name="Google Shape;2569;p16"/>
          <p:cNvSpPr/>
          <p:nvPr/>
        </p:nvSpPr>
        <p:spPr>
          <a:xfrm rot="10800000" flipH="1">
            <a:off x="-84748" y="556749"/>
            <a:ext cx="6890662"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570" name="Google Shape;2570;p16"/>
          <p:cNvSpPr txBox="1"/>
          <p:nvPr/>
        </p:nvSpPr>
        <p:spPr>
          <a:xfrm>
            <a:off x="862997" y="655940"/>
            <a:ext cx="50016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Datos generales relevantes de la ESP</a:t>
            </a:r>
            <a:endParaRPr sz="1800" b="1" i="1" u="none" strike="noStrike" cap="none">
              <a:solidFill>
                <a:srgbClr val="242853"/>
              </a:solidFill>
              <a:latin typeface="Verdana"/>
              <a:ea typeface="Verdana"/>
              <a:cs typeface="Verdana"/>
              <a:sym typeface="Verdana"/>
            </a:endParaRPr>
          </a:p>
        </p:txBody>
      </p:sp>
      <p:pic>
        <p:nvPicPr>
          <p:cNvPr id="2571" name="Google Shape;2571;p16"/>
          <p:cNvPicPr preferRelativeResize="0"/>
          <p:nvPr/>
        </p:nvPicPr>
        <p:blipFill rotWithShape="1">
          <a:blip r:embed="rId9">
            <a:alphaModFix/>
          </a:blip>
          <a:srcRect/>
          <a:stretch/>
        </p:blipFill>
        <p:spPr>
          <a:xfrm>
            <a:off x="3246327" y="2100425"/>
            <a:ext cx="4209225" cy="6762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75"/>
        <p:cNvGrpSpPr/>
        <p:nvPr/>
      </p:nvGrpSpPr>
      <p:grpSpPr>
        <a:xfrm>
          <a:off x="0" y="0"/>
          <a:ext cx="0" cy="0"/>
          <a:chOff x="0" y="0"/>
          <a:chExt cx="0" cy="0"/>
        </a:xfrm>
      </p:grpSpPr>
      <p:sp>
        <p:nvSpPr>
          <p:cNvPr id="2576" name="Google Shape;2576;p17"/>
          <p:cNvSpPr txBox="1">
            <a:spLocks noGrp="1"/>
          </p:cNvSpPr>
          <p:nvPr>
            <p:ph type="sldNum" idx="12"/>
          </p:nvPr>
        </p:nvSpPr>
        <p:spPr>
          <a:xfrm>
            <a:off x="9117102" y="635791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66</a:t>
            </a:fld>
            <a:endParaRPr/>
          </a:p>
        </p:txBody>
      </p:sp>
      <p:grpSp>
        <p:nvGrpSpPr>
          <p:cNvPr id="2577" name="Google Shape;2577;p17"/>
          <p:cNvGrpSpPr/>
          <p:nvPr/>
        </p:nvGrpSpPr>
        <p:grpSpPr>
          <a:xfrm>
            <a:off x="-1137028" y="1667487"/>
            <a:ext cx="1485928" cy="110322"/>
            <a:chOff x="4951168" y="2845399"/>
            <a:chExt cx="1485928" cy="110322"/>
          </a:xfrm>
        </p:grpSpPr>
        <p:cxnSp>
          <p:nvCxnSpPr>
            <p:cNvPr id="2578" name="Google Shape;2578;p1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579" name="Google Shape;2579;p1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580" name="Google Shape;2580;p17"/>
          <p:cNvGrpSpPr/>
          <p:nvPr/>
        </p:nvGrpSpPr>
        <p:grpSpPr>
          <a:xfrm>
            <a:off x="-1135863" y="4970776"/>
            <a:ext cx="1485928" cy="110322"/>
            <a:chOff x="4951168" y="2845399"/>
            <a:chExt cx="1485928" cy="110322"/>
          </a:xfrm>
        </p:grpSpPr>
        <p:cxnSp>
          <p:nvCxnSpPr>
            <p:cNvPr id="2581" name="Google Shape;2581;p1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582" name="Google Shape;2582;p1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grpSp>
        <p:nvGrpSpPr>
          <p:cNvPr id="2583" name="Google Shape;2583;p17"/>
          <p:cNvGrpSpPr/>
          <p:nvPr/>
        </p:nvGrpSpPr>
        <p:grpSpPr>
          <a:xfrm>
            <a:off x="-1076128" y="2813031"/>
            <a:ext cx="1485928" cy="110322"/>
            <a:chOff x="4951168" y="2845399"/>
            <a:chExt cx="1485928" cy="110322"/>
          </a:xfrm>
        </p:grpSpPr>
        <p:cxnSp>
          <p:nvCxnSpPr>
            <p:cNvPr id="2584" name="Google Shape;2584;p1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585" name="Google Shape;2585;p1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586" name="Google Shape;2586;p17"/>
          <p:cNvSpPr txBox="1"/>
          <p:nvPr/>
        </p:nvSpPr>
        <p:spPr>
          <a:xfrm>
            <a:off x="364682" y="1468330"/>
            <a:ext cx="36102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Incumplimiento</a:t>
            </a:r>
            <a:r>
              <a:rPr lang="es-CO" sz="1300" b="0" i="0" u="none" strike="noStrike" cap="none">
                <a:solidFill>
                  <a:srgbClr val="242853"/>
                </a:solidFill>
                <a:latin typeface="Verdana"/>
                <a:ea typeface="Verdana"/>
                <a:cs typeface="Verdana"/>
                <a:sym typeface="Verdana"/>
              </a:rPr>
              <a:t> reiterado de sus obligaciones financieras.</a:t>
            </a:r>
            <a:endParaRPr sz="1300" b="0" i="0" u="none" strike="noStrike" cap="none">
              <a:solidFill>
                <a:srgbClr val="242853"/>
              </a:solidFill>
              <a:latin typeface="Verdana"/>
              <a:ea typeface="Verdana"/>
              <a:cs typeface="Verdana"/>
              <a:sym typeface="Verdana"/>
            </a:endParaRPr>
          </a:p>
        </p:txBody>
      </p:sp>
      <p:sp>
        <p:nvSpPr>
          <p:cNvPr id="2587" name="Google Shape;2587;p17"/>
          <p:cNvSpPr txBox="1"/>
          <p:nvPr/>
        </p:nvSpPr>
        <p:spPr>
          <a:xfrm>
            <a:off x="367996" y="4764327"/>
            <a:ext cx="36084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Falta de implementación </a:t>
            </a:r>
            <a:r>
              <a:rPr lang="es-CO" sz="1300" b="0" i="0" u="none" strike="noStrike" cap="none">
                <a:solidFill>
                  <a:srgbClr val="242853"/>
                </a:solidFill>
                <a:latin typeface="Verdana"/>
                <a:ea typeface="Verdana"/>
                <a:cs typeface="Verdana"/>
                <a:sym typeface="Verdana"/>
              </a:rPr>
              <a:t>de programas de calidad del agua.</a:t>
            </a:r>
            <a:endParaRPr sz="1300" b="0" i="0" u="none" strike="noStrike" cap="none">
              <a:solidFill>
                <a:srgbClr val="242853"/>
              </a:solidFill>
              <a:latin typeface="Verdana"/>
              <a:ea typeface="Verdana"/>
              <a:cs typeface="Verdana"/>
              <a:sym typeface="Verdana"/>
            </a:endParaRPr>
          </a:p>
        </p:txBody>
      </p:sp>
      <p:sp>
        <p:nvSpPr>
          <p:cNvPr id="2588" name="Google Shape;2588;p17"/>
          <p:cNvSpPr txBox="1"/>
          <p:nvPr/>
        </p:nvSpPr>
        <p:spPr>
          <a:xfrm>
            <a:off x="425581" y="2370456"/>
            <a:ext cx="3610200" cy="109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Deficiente prestación </a:t>
            </a:r>
            <a:r>
              <a:rPr lang="es-CO" sz="1300" b="0" i="0" u="none" strike="noStrike" cap="none">
                <a:solidFill>
                  <a:srgbClr val="242853"/>
                </a:solidFill>
                <a:latin typeface="Verdana"/>
                <a:ea typeface="Verdana"/>
                <a:cs typeface="Verdana"/>
                <a:sym typeface="Verdana"/>
              </a:rPr>
              <a:t>de los servicios de acueducto, alcantarillado y aseo, principalmente en la continuidad de los mismos y en el manejo de los residuos sólidos.</a:t>
            </a:r>
            <a:endParaRPr sz="1300" b="0" i="0" u="none" strike="noStrike" cap="none">
              <a:solidFill>
                <a:srgbClr val="242853"/>
              </a:solidFill>
              <a:latin typeface="Verdana"/>
              <a:ea typeface="Verdana"/>
              <a:cs typeface="Verdana"/>
              <a:sym typeface="Verdana"/>
            </a:endParaRPr>
          </a:p>
        </p:txBody>
      </p:sp>
      <p:sp>
        <p:nvSpPr>
          <p:cNvPr id="2589" name="Google Shape;2589;p17"/>
          <p:cNvSpPr txBox="1"/>
          <p:nvPr/>
        </p:nvSpPr>
        <p:spPr>
          <a:xfrm>
            <a:off x="364681" y="3917951"/>
            <a:ext cx="36135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No suministro oportuno de la información financiera.</a:t>
            </a:r>
            <a:endParaRPr sz="1300" b="1" i="0" u="none" strike="noStrike" cap="none">
              <a:solidFill>
                <a:srgbClr val="2181C1"/>
              </a:solidFill>
              <a:latin typeface="Verdana"/>
              <a:ea typeface="Verdana"/>
              <a:cs typeface="Verdana"/>
              <a:sym typeface="Verdana"/>
            </a:endParaRPr>
          </a:p>
        </p:txBody>
      </p:sp>
      <p:grpSp>
        <p:nvGrpSpPr>
          <p:cNvPr id="2590" name="Google Shape;2590;p17"/>
          <p:cNvGrpSpPr/>
          <p:nvPr/>
        </p:nvGrpSpPr>
        <p:grpSpPr>
          <a:xfrm>
            <a:off x="-1133130" y="4069239"/>
            <a:ext cx="1485928" cy="110322"/>
            <a:chOff x="4951168" y="2845399"/>
            <a:chExt cx="1485928" cy="110322"/>
          </a:xfrm>
        </p:grpSpPr>
        <p:cxnSp>
          <p:nvCxnSpPr>
            <p:cNvPr id="2591" name="Google Shape;2591;p1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592" name="Google Shape;2592;p1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593" name="Google Shape;2593;p17"/>
          <p:cNvSpPr txBox="1"/>
          <p:nvPr/>
        </p:nvSpPr>
        <p:spPr>
          <a:xfrm>
            <a:off x="367995" y="5642760"/>
            <a:ext cx="36072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CO" sz="1300" b="1" i="0" u="none" strike="noStrike" cap="none">
                <a:solidFill>
                  <a:srgbClr val="2181C1"/>
                </a:solidFill>
                <a:latin typeface="Verdana"/>
                <a:ea typeface="Verdana"/>
                <a:cs typeface="Verdana"/>
                <a:sym typeface="Verdana"/>
              </a:rPr>
              <a:t>Paro de los trabajadores durante 67 días, </a:t>
            </a:r>
            <a:r>
              <a:rPr lang="es-CO" sz="1300" b="0" i="0" u="none" strike="noStrike" cap="none">
                <a:solidFill>
                  <a:srgbClr val="242853"/>
                </a:solidFill>
                <a:latin typeface="Verdana"/>
                <a:ea typeface="Verdana"/>
                <a:cs typeface="Verdana"/>
                <a:sym typeface="Verdana"/>
              </a:rPr>
              <a:t>que generó perturbación del orden y la salubridad pública.</a:t>
            </a:r>
            <a:endParaRPr sz="1300" b="0" i="0" u="none" strike="noStrike" cap="none">
              <a:solidFill>
                <a:srgbClr val="242853"/>
              </a:solidFill>
              <a:latin typeface="Verdana"/>
              <a:ea typeface="Verdana"/>
              <a:cs typeface="Verdana"/>
              <a:sym typeface="Verdana"/>
            </a:endParaRPr>
          </a:p>
        </p:txBody>
      </p:sp>
      <p:grpSp>
        <p:nvGrpSpPr>
          <p:cNvPr id="2594" name="Google Shape;2594;p17"/>
          <p:cNvGrpSpPr/>
          <p:nvPr/>
        </p:nvGrpSpPr>
        <p:grpSpPr>
          <a:xfrm>
            <a:off x="-1137028" y="5939086"/>
            <a:ext cx="1485928" cy="110322"/>
            <a:chOff x="4951168" y="2845399"/>
            <a:chExt cx="1485928" cy="110322"/>
          </a:xfrm>
        </p:grpSpPr>
        <p:cxnSp>
          <p:nvCxnSpPr>
            <p:cNvPr id="2595" name="Google Shape;2595;p17"/>
            <p:cNvCxnSpPr/>
            <p:nvPr/>
          </p:nvCxnSpPr>
          <p:spPr>
            <a:xfrm>
              <a:off x="4951168" y="2903496"/>
              <a:ext cx="1430767" cy="0"/>
            </a:xfrm>
            <a:prstGeom prst="straightConnector1">
              <a:avLst/>
            </a:prstGeom>
            <a:noFill/>
            <a:ln w="44450" cap="flat" cmpd="sng">
              <a:solidFill>
                <a:srgbClr val="242853"/>
              </a:solidFill>
              <a:prstDash val="solid"/>
              <a:miter lim="800000"/>
              <a:headEnd type="none" w="sm" len="sm"/>
              <a:tailEnd type="none" w="sm" len="sm"/>
            </a:ln>
          </p:spPr>
        </p:cxnSp>
        <p:sp>
          <p:nvSpPr>
            <p:cNvPr id="2596" name="Google Shape;2596;p17"/>
            <p:cNvSpPr/>
            <p:nvPr/>
          </p:nvSpPr>
          <p:spPr>
            <a:xfrm>
              <a:off x="6326774" y="2845399"/>
              <a:ext cx="110322" cy="110322"/>
            </a:xfrm>
            <a:prstGeom prst="ellipse">
              <a:avLst/>
            </a:prstGeom>
            <a:solidFill>
              <a:srgbClr val="0081C2"/>
            </a:solidFill>
            <a:ln w="34925"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81C2"/>
                </a:solidFill>
                <a:latin typeface="Verdana"/>
                <a:ea typeface="Verdana"/>
                <a:cs typeface="Verdana"/>
                <a:sym typeface="Verdana"/>
              </a:endParaRPr>
            </a:p>
          </p:txBody>
        </p:sp>
      </p:grpSp>
      <p:sp>
        <p:nvSpPr>
          <p:cNvPr id="2597" name="Google Shape;2597;p17"/>
          <p:cNvSpPr txBox="1"/>
          <p:nvPr/>
        </p:nvSpPr>
        <p:spPr>
          <a:xfrm>
            <a:off x="8279097" y="1062864"/>
            <a:ext cx="284934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CO" sz="1600" b="1" i="0" u="none" strike="noStrike" cap="none">
                <a:solidFill>
                  <a:srgbClr val="242853"/>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sp>
        <p:nvSpPr>
          <p:cNvPr id="2598" name="Google Shape;2598;p17"/>
          <p:cNvSpPr txBox="1"/>
          <p:nvPr/>
        </p:nvSpPr>
        <p:spPr>
          <a:xfrm>
            <a:off x="337900" y="6392651"/>
            <a:ext cx="3472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CO" sz="1000" b="1" i="1" u="none" strike="noStrike" cap="none">
                <a:solidFill>
                  <a:srgbClr val="A5A5A5"/>
                </a:solidFill>
                <a:latin typeface="Verdana"/>
                <a:ea typeface="Verdana"/>
                <a:cs typeface="Verdana"/>
                <a:sym typeface="Verdana"/>
              </a:rPr>
              <a:t>EPQ ESP EN LIQUIDACIÓN</a:t>
            </a:r>
            <a:endParaRPr sz="1400" b="0" i="0" u="none" strike="noStrike" cap="none">
              <a:solidFill>
                <a:srgbClr val="000000"/>
              </a:solidFill>
              <a:latin typeface="Arial"/>
              <a:ea typeface="Arial"/>
              <a:cs typeface="Arial"/>
              <a:sym typeface="Arial"/>
            </a:endParaRPr>
          </a:p>
        </p:txBody>
      </p:sp>
      <p:sp>
        <p:nvSpPr>
          <p:cNvPr id="2599" name="Google Shape;2599;p17"/>
          <p:cNvSpPr txBox="1"/>
          <p:nvPr/>
        </p:nvSpPr>
        <p:spPr>
          <a:xfrm>
            <a:off x="8363752" y="1096050"/>
            <a:ext cx="284934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42853"/>
              </a:buClr>
              <a:buSzPts val="1600"/>
              <a:buFont typeface="Verdana"/>
              <a:buNone/>
            </a:pPr>
            <a:r>
              <a:rPr lang="es-CO" sz="1600" b="1" i="0" u="none" strike="noStrike" cap="none">
                <a:solidFill>
                  <a:srgbClr val="242853"/>
                </a:solidFill>
                <a:latin typeface="Verdana"/>
                <a:ea typeface="Verdana"/>
                <a:cs typeface="Verdana"/>
                <a:sym typeface="Verdana"/>
              </a:rPr>
              <a:t>Estado del proceso</a:t>
            </a:r>
            <a:endParaRPr sz="1800" b="0" i="0" u="none" strike="noStrike" cap="none">
              <a:solidFill>
                <a:schemeClr val="dk1"/>
              </a:solidFill>
              <a:latin typeface="Verdana"/>
              <a:ea typeface="Verdana"/>
              <a:cs typeface="Verdana"/>
              <a:sym typeface="Verdana"/>
            </a:endParaRPr>
          </a:p>
        </p:txBody>
      </p:sp>
      <p:sp>
        <p:nvSpPr>
          <p:cNvPr id="2600" name="Google Shape;2600;p17"/>
          <p:cNvSpPr/>
          <p:nvPr/>
        </p:nvSpPr>
        <p:spPr>
          <a:xfrm rot="10800000" flipH="1">
            <a:off x="7587861" y="820274"/>
            <a:ext cx="4807150"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601" name="Google Shape;2601;p17"/>
          <p:cNvSpPr/>
          <p:nvPr/>
        </p:nvSpPr>
        <p:spPr>
          <a:xfrm rot="10800000" flipH="1">
            <a:off x="-75511" y="323234"/>
            <a:ext cx="5059887" cy="54068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2602" name="Google Shape;2602;p17"/>
          <p:cNvSpPr txBox="1"/>
          <p:nvPr/>
        </p:nvSpPr>
        <p:spPr>
          <a:xfrm>
            <a:off x="872233" y="422425"/>
            <a:ext cx="47738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Causales de Intervención</a:t>
            </a:r>
            <a:endParaRPr sz="1400" b="0" i="0" u="none" strike="noStrike" cap="none">
              <a:solidFill>
                <a:srgbClr val="000000"/>
              </a:solidFill>
              <a:latin typeface="Arial"/>
              <a:ea typeface="Arial"/>
              <a:cs typeface="Arial"/>
              <a:sym typeface="Arial"/>
            </a:endParaRPr>
          </a:p>
        </p:txBody>
      </p:sp>
      <p:sp>
        <p:nvSpPr>
          <p:cNvPr id="2603" name="Google Shape;2603;p17"/>
          <p:cNvSpPr txBox="1"/>
          <p:nvPr/>
        </p:nvSpPr>
        <p:spPr>
          <a:xfrm>
            <a:off x="8270404" y="926685"/>
            <a:ext cx="284934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CO" sz="1800" b="1" i="1" u="none" strike="noStrike" cap="none">
                <a:solidFill>
                  <a:srgbClr val="242853"/>
                </a:solidFill>
                <a:latin typeface="Verdana"/>
                <a:ea typeface="Verdana"/>
                <a:cs typeface="Verdana"/>
                <a:sym typeface="Verdana"/>
              </a:rPr>
              <a:t>Estado del proceso</a:t>
            </a:r>
            <a:endParaRPr sz="1400" b="0" i="0" u="none" strike="noStrike" cap="none">
              <a:solidFill>
                <a:srgbClr val="000000"/>
              </a:solidFill>
              <a:latin typeface="Arial"/>
              <a:ea typeface="Arial"/>
              <a:cs typeface="Arial"/>
              <a:sym typeface="Arial"/>
            </a:endParaRPr>
          </a:p>
        </p:txBody>
      </p:sp>
      <p:sp>
        <p:nvSpPr>
          <p:cNvPr id="2604" name="Google Shape;2604;p17"/>
          <p:cNvSpPr/>
          <p:nvPr/>
        </p:nvSpPr>
        <p:spPr>
          <a:xfrm>
            <a:off x="4751870" y="1408500"/>
            <a:ext cx="7560900" cy="6924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79388"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242853"/>
              </a:solidFill>
              <a:latin typeface="Verdana"/>
              <a:ea typeface="Verdana"/>
              <a:cs typeface="Verdana"/>
              <a:sym typeface="Verdana"/>
            </a:endParaRPr>
          </a:p>
        </p:txBody>
      </p:sp>
      <p:sp>
        <p:nvSpPr>
          <p:cNvPr id="2605" name="Google Shape;2605;p17"/>
          <p:cNvSpPr txBox="1"/>
          <p:nvPr/>
        </p:nvSpPr>
        <p:spPr>
          <a:xfrm>
            <a:off x="4888902" y="1538900"/>
            <a:ext cx="73032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Durante la toma de posesión, se han gestionado recursos por más de COP 479 mil millones, sin embargo persisten incumplimientos de obligaciones.</a:t>
            </a:r>
            <a:endParaRPr sz="1200" b="1" i="0" u="none" strike="noStrike" cap="none">
              <a:solidFill>
                <a:srgbClr val="242853"/>
              </a:solidFill>
              <a:latin typeface="Verdana"/>
              <a:ea typeface="Verdana"/>
              <a:cs typeface="Verdana"/>
              <a:sym typeface="Verdana"/>
            </a:endParaRPr>
          </a:p>
        </p:txBody>
      </p:sp>
      <p:sp>
        <p:nvSpPr>
          <p:cNvPr id="2606" name="Google Shape;2606;p17"/>
          <p:cNvSpPr/>
          <p:nvPr/>
        </p:nvSpPr>
        <p:spPr>
          <a:xfrm rot="-5400000">
            <a:off x="4339152" y="1464670"/>
            <a:ext cx="532555" cy="513094"/>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607" name="Google Shape;2607;p17"/>
          <p:cNvSpPr/>
          <p:nvPr/>
        </p:nvSpPr>
        <p:spPr>
          <a:xfrm>
            <a:off x="4728325" y="2166950"/>
            <a:ext cx="7584600" cy="13344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sp>
        <p:nvSpPr>
          <p:cNvPr id="2608" name="Google Shape;2608;p17"/>
          <p:cNvSpPr txBox="1"/>
          <p:nvPr/>
        </p:nvSpPr>
        <p:spPr>
          <a:xfrm>
            <a:off x="4927775" y="2151750"/>
            <a:ext cx="7385100" cy="1569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Se logró el esquema diferencial por condiciones particulares para Acueducto y Alcantarillado, y la ejecución de la consultoría para el Plan Maestro de Acueducto y Alcantarillado de Quibdó </a:t>
            </a:r>
            <a:r>
              <a:rPr lang="es-CO" sz="1200" b="0" i="0" u="none" strike="noStrike" cap="none">
                <a:solidFill>
                  <a:srgbClr val="2181C1"/>
                </a:solidFill>
                <a:latin typeface="Verdana"/>
                <a:ea typeface="Verdana"/>
                <a:cs typeface="Verdana"/>
                <a:sym typeface="Verdana"/>
              </a:rPr>
              <a:t>(</a:t>
            </a:r>
            <a:r>
              <a:rPr lang="es-CO" sz="1200" b="0" i="1" u="none" strike="noStrike" cap="none">
                <a:solidFill>
                  <a:srgbClr val="2181C1"/>
                </a:solidFill>
                <a:latin typeface="Verdana"/>
                <a:ea typeface="Verdana"/>
                <a:cs typeface="Verdana"/>
                <a:sym typeface="Verdana"/>
              </a:rPr>
              <a:t>Aprobado en el MVCT última semana de agosto/24</a:t>
            </a:r>
            <a:r>
              <a:rPr lang="es-CO" sz="1200" b="0" i="0" u="none" strike="noStrike" cap="none">
                <a:solidFill>
                  <a:srgbClr val="2181C1"/>
                </a:solidFill>
                <a:latin typeface="Verdana"/>
                <a:ea typeface="Verdana"/>
                <a:cs typeface="Verdana"/>
                <a:sym typeface="Verdana"/>
              </a:rPr>
              <a:t>). </a:t>
            </a:r>
            <a:endParaRPr sz="1200" b="0" i="0" u="none" strike="noStrike" cap="none">
              <a:solidFill>
                <a:srgbClr val="2181C1"/>
              </a:solidFill>
              <a:latin typeface="Verdana"/>
              <a:ea typeface="Verdana"/>
              <a:cs typeface="Verdana"/>
              <a:sym typeface="Verdana"/>
            </a:endParaRPr>
          </a:p>
          <a:p>
            <a:pPr marL="0" marR="0" lvl="0" indent="0" algn="just" rtl="0">
              <a:lnSpc>
                <a:spcPct val="100000"/>
              </a:lnSpc>
              <a:spcBef>
                <a:spcPts val="0"/>
              </a:spcBef>
              <a:spcAft>
                <a:spcPts val="0"/>
              </a:spcAft>
              <a:buClr>
                <a:schemeClr val="dk1"/>
              </a:buClr>
              <a:buSzPts val="1200"/>
              <a:buFont typeface="Arial"/>
              <a:buNone/>
            </a:pPr>
            <a:r>
              <a:rPr lang="es-CO" sz="1200" b="0" i="0" u="none" strike="noStrike" cap="none">
                <a:solidFill>
                  <a:srgbClr val="242853"/>
                </a:solidFill>
                <a:latin typeface="Verdana"/>
                <a:ea typeface="Verdana"/>
                <a:cs typeface="Verdana"/>
                <a:sym typeface="Verdana"/>
              </a:rPr>
              <a:t>La ejecución de obras de inversión a cargo de terceros presentan dificultades relacionadas con condiciones ambientales (como el régimen de lluvias) y sociales (orden público) que impiden la normal ejecución de las obras. En cuanto al Aseo, actualmente se cumple con la normatividad ambiental y con los estándares de operación.</a:t>
            </a:r>
            <a:endParaRPr sz="1200" b="1" i="0" u="none" strike="noStrike" cap="none">
              <a:solidFill>
                <a:srgbClr val="242853"/>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181C1"/>
              </a:solidFill>
              <a:latin typeface="Verdana"/>
              <a:ea typeface="Verdana"/>
              <a:cs typeface="Verdana"/>
              <a:sym typeface="Verdana"/>
            </a:endParaRPr>
          </a:p>
        </p:txBody>
      </p:sp>
      <p:grpSp>
        <p:nvGrpSpPr>
          <p:cNvPr id="2609" name="Google Shape;2609;p17"/>
          <p:cNvGrpSpPr/>
          <p:nvPr/>
        </p:nvGrpSpPr>
        <p:grpSpPr>
          <a:xfrm>
            <a:off x="4392294" y="2712606"/>
            <a:ext cx="532555" cy="513094"/>
            <a:chOff x="5314420" y="5636194"/>
            <a:chExt cx="393960" cy="393960"/>
          </a:xfrm>
        </p:grpSpPr>
        <p:sp>
          <p:nvSpPr>
            <p:cNvPr id="2610" name="Google Shape;2610;p17"/>
            <p:cNvSpPr/>
            <p:nvPr/>
          </p:nvSpPr>
          <p:spPr>
            <a:xfrm>
              <a:off x="5314420" y="5636194"/>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611" name="Google Shape;2611;p17" descr="Thumbs up sign con relleno sólido"/>
            <p:cNvPicPr preferRelativeResize="0"/>
            <p:nvPr/>
          </p:nvPicPr>
          <p:blipFill rotWithShape="1">
            <a:blip r:embed="rId3">
              <a:alphaModFix/>
            </a:blip>
            <a:srcRect/>
            <a:stretch/>
          </p:blipFill>
          <p:spPr>
            <a:xfrm rot="-5400000">
              <a:off x="5358279" y="5687303"/>
              <a:ext cx="306257" cy="305311"/>
            </a:xfrm>
            <a:prstGeom prst="rect">
              <a:avLst/>
            </a:prstGeom>
            <a:noFill/>
            <a:ln>
              <a:noFill/>
            </a:ln>
          </p:spPr>
        </p:pic>
      </p:grpSp>
      <p:pic>
        <p:nvPicPr>
          <p:cNvPr id="2612" name="Google Shape;2612;p17"/>
          <p:cNvPicPr preferRelativeResize="0"/>
          <p:nvPr/>
        </p:nvPicPr>
        <p:blipFill rotWithShape="1">
          <a:blip r:embed="rId4">
            <a:alphaModFix/>
          </a:blip>
          <a:srcRect r="60852"/>
          <a:stretch/>
        </p:blipFill>
        <p:spPr>
          <a:xfrm>
            <a:off x="5347312" y="578728"/>
            <a:ext cx="1647831" cy="676275"/>
          </a:xfrm>
          <a:prstGeom prst="rect">
            <a:avLst/>
          </a:prstGeom>
          <a:noFill/>
          <a:ln>
            <a:noFill/>
          </a:ln>
        </p:spPr>
      </p:pic>
      <p:sp>
        <p:nvSpPr>
          <p:cNvPr id="2613" name="Google Shape;2613;p17"/>
          <p:cNvSpPr/>
          <p:nvPr/>
        </p:nvSpPr>
        <p:spPr>
          <a:xfrm>
            <a:off x="4728325" y="5565175"/>
            <a:ext cx="7584600" cy="8829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sp>
        <p:nvSpPr>
          <p:cNvPr id="2614" name="Google Shape;2614;p17"/>
          <p:cNvSpPr txBox="1"/>
          <p:nvPr/>
        </p:nvSpPr>
        <p:spPr>
          <a:xfrm>
            <a:off x="4888875" y="5695550"/>
            <a:ext cx="73032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Durante el proceso de intervención se ha dado cumplimiento a la totalidad de las obligaciones con los trabajadores y la adecuada prestación de los servicios ha garantizado la salubridad pública. No obstante, se debe garantizar la solución a largo plazo que permita la sostenibilidad del servicio. </a:t>
            </a:r>
            <a:endParaRPr sz="1200" b="1" i="0" u="none" strike="noStrike" cap="none">
              <a:solidFill>
                <a:srgbClr val="242853"/>
              </a:solidFill>
              <a:latin typeface="Verdana"/>
              <a:ea typeface="Verdana"/>
              <a:cs typeface="Verdana"/>
              <a:sym typeface="Verdana"/>
            </a:endParaRPr>
          </a:p>
        </p:txBody>
      </p:sp>
      <p:grpSp>
        <p:nvGrpSpPr>
          <p:cNvPr id="2615" name="Google Shape;2615;p17"/>
          <p:cNvGrpSpPr/>
          <p:nvPr/>
        </p:nvGrpSpPr>
        <p:grpSpPr>
          <a:xfrm rot="-126673">
            <a:off x="4339596" y="5723398"/>
            <a:ext cx="532562" cy="513088"/>
            <a:chOff x="5314420" y="5636194"/>
            <a:chExt cx="393960" cy="393960"/>
          </a:xfrm>
        </p:grpSpPr>
        <p:sp>
          <p:nvSpPr>
            <p:cNvPr id="2616" name="Google Shape;2616;p17"/>
            <p:cNvSpPr/>
            <p:nvPr/>
          </p:nvSpPr>
          <p:spPr>
            <a:xfrm>
              <a:off x="5314420" y="5636194"/>
              <a:ext cx="393960" cy="39396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617" name="Google Shape;2617;p17" descr="Thumbs up sign con relleno sólido"/>
            <p:cNvPicPr preferRelativeResize="0"/>
            <p:nvPr/>
          </p:nvPicPr>
          <p:blipFill rotWithShape="1">
            <a:blip r:embed="rId3">
              <a:alphaModFix/>
            </a:blip>
            <a:srcRect/>
            <a:stretch/>
          </p:blipFill>
          <p:spPr>
            <a:xfrm rot="-5400000">
              <a:off x="5360148" y="5692540"/>
              <a:ext cx="305311" cy="305311"/>
            </a:xfrm>
            <a:prstGeom prst="rect">
              <a:avLst/>
            </a:prstGeom>
            <a:noFill/>
            <a:ln>
              <a:noFill/>
            </a:ln>
          </p:spPr>
        </p:pic>
      </p:grpSp>
      <p:sp>
        <p:nvSpPr>
          <p:cNvPr id="2618" name="Google Shape;2618;p17"/>
          <p:cNvSpPr/>
          <p:nvPr/>
        </p:nvSpPr>
        <p:spPr>
          <a:xfrm>
            <a:off x="4728325" y="3591775"/>
            <a:ext cx="7560900" cy="10929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sp>
        <p:nvSpPr>
          <p:cNvPr id="2619" name="Google Shape;2619;p17"/>
          <p:cNvSpPr txBox="1"/>
          <p:nvPr/>
        </p:nvSpPr>
        <p:spPr>
          <a:xfrm>
            <a:off x="4888875" y="3606563"/>
            <a:ext cx="7303200" cy="1015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La información financiera se encuentra debidamente organizada y reportada bajo las disposiciones de la Contaduría General de la Nación, en atención al régimen aplicable a las empresas en liquidación. Actualmente se adelantan las gestiones necesarias para superar las situaciones presentadas y garantizar la correcta alimentación de la plataforma de datos del SUI.</a:t>
            </a:r>
            <a:endParaRPr sz="1200" b="1" i="0" u="none" strike="noStrike" cap="none">
              <a:solidFill>
                <a:srgbClr val="242853"/>
              </a:solidFill>
              <a:latin typeface="Verdana"/>
              <a:ea typeface="Verdana"/>
              <a:cs typeface="Verdana"/>
              <a:sym typeface="Verdana"/>
            </a:endParaRPr>
          </a:p>
        </p:txBody>
      </p:sp>
      <p:grpSp>
        <p:nvGrpSpPr>
          <p:cNvPr id="2620" name="Google Shape;2620;p17"/>
          <p:cNvGrpSpPr/>
          <p:nvPr/>
        </p:nvGrpSpPr>
        <p:grpSpPr>
          <a:xfrm>
            <a:off x="4339331" y="3878212"/>
            <a:ext cx="532474" cy="513015"/>
            <a:chOff x="5314420" y="5636194"/>
            <a:chExt cx="393900" cy="393900"/>
          </a:xfrm>
        </p:grpSpPr>
        <p:sp>
          <p:nvSpPr>
            <p:cNvPr id="2621" name="Google Shape;2621;p17"/>
            <p:cNvSpPr/>
            <p:nvPr/>
          </p:nvSpPr>
          <p:spPr>
            <a:xfrm>
              <a:off x="5314420" y="5636194"/>
              <a:ext cx="393900" cy="393900"/>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622" name="Google Shape;2622;p17" descr="Thumbs up sign con relleno sólido"/>
            <p:cNvPicPr preferRelativeResize="0"/>
            <p:nvPr/>
          </p:nvPicPr>
          <p:blipFill rotWithShape="1">
            <a:blip r:embed="rId3">
              <a:alphaModFix/>
            </a:blip>
            <a:srcRect/>
            <a:stretch/>
          </p:blipFill>
          <p:spPr>
            <a:xfrm rot="-5400000">
              <a:off x="5360148" y="5692540"/>
              <a:ext cx="305311" cy="305311"/>
            </a:xfrm>
            <a:prstGeom prst="rect">
              <a:avLst/>
            </a:prstGeom>
            <a:noFill/>
            <a:ln>
              <a:noFill/>
            </a:ln>
          </p:spPr>
        </p:pic>
      </p:grpSp>
      <p:sp>
        <p:nvSpPr>
          <p:cNvPr id="2623" name="Google Shape;2623;p17"/>
          <p:cNvSpPr/>
          <p:nvPr/>
        </p:nvSpPr>
        <p:spPr>
          <a:xfrm>
            <a:off x="4728325" y="4770175"/>
            <a:ext cx="7560900" cy="692400"/>
          </a:xfrm>
          <a:prstGeom prst="roundRect">
            <a:avLst>
              <a:gd name="adj" fmla="val 16667"/>
            </a:avLst>
          </a:prstGeom>
          <a:solidFill>
            <a:srgbClr val="F2F2F2"/>
          </a:solidFill>
          <a:ln w="25400" cap="flat" cmpd="sng">
            <a:solidFill>
              <a:srgbClr val="242853"/>
            </a:solidFill>
            <a:prstDash val="solid"/>
            <a:miter lim="800000"/>
            <a:headEnd type="none" w="sm" len="sm"/>
            <a:tailEnd type="none" w="sm" len="sm"/>
          </a:ln>
        </p:spPr>
        <p:txBody>
          <a:bodyPr spcFirstLastPara="1" wrap="square" lIns="91425" tIns="45700" rIns="91425" bIns="45700" anchor="ctr" anchorCtr="0">
            <a:noAutofit/>
          </a:bodyPr>
          <a:lstStyle/>
          <a:p>
            <a:pPr marL="184150" marR="0" lvl="0" indent="0" algn="l" rtl="0">
              <a:lnSpc>
                <a:spcPct val="100000"/>
              </a:lnSpc>
              <a:spcBef>
                <a:spcPts val="0"/>
              </a:spcBef>
              <a:spcAft>
                <a:spcPts val="0"/>
              </a:spcAft>
              <a:buClr>
                <a:srgbClr val="000000"/>
              </a:buClr>
              <a:buSzPts val="1600"/>
              <a:buFont typeface="Arial"/>
              <a:buNone/>
            </a:pPr>
            <a:endParaRPr sz="1200" b="0" i="0" u="none" strike="noStrike" cap="none">
              <a:solidFill>
                <a:srgbClr val="242853"/>
              </a:solidFill>
              <a:latin typeface="Verdana"/>
              <a:ea typeface="Verdana"/>
              <a:cs typeface="Verdana"/>
              <a:sym typeface="Verdana"/>
            </a:endParaRPr>
          </a:p>
        </p:txBody>
      </p:sp>
      <p:sp>
        <p:nvSpPr>
          <p:cNvPr id="2624" name="Google Shape;2624;p17"/>
          <p:cNvSpPr txBox="1"/>
          <p:nvPr/>
        </p:nvSpPr>
        <p:spPr>
          <a:xfrm>
            <a:off x="4888875" y="4777650"/>
            <a:ext cx="73032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CO" sz="1200" b="0" i="0" u="none" strike="noStrike" cap="none">
                <a:solidFill>
                  <a:srgbClr val="242853"/>
                </a:solidFill>
                <a:latin typeface="Verdana"/>
                <a:ea typeface="Verdana"/>
                <a:cs typeface="Verdana"/>
                <a:sym typeface="Verdana"/>
              </a:rPr>
              <a:t>Se cuenta con un programa de medición y seguimiento de la calidad del agua con acompañamiento de la Secretaría de Salud Departamental, actualmente se reporta un IRCA=0</a:t>
            </a:r>
            <a:endParaRPr sz="1200" b="1" i="0" u="none" strike="noStrike" cap="none">
              <a:solidFill>
                <a:srgbClr val="242853"/>
              </a:solidFill>
              <a:latin typeface="Verdana"/>
              <a:ea typeface="Verdana"/>
              <a:cs typeface="Verdana"/>
              <a:sym typeface="Verdana"/>
            </a:endParaRPr>
          </a:p>
        </p:txBody>
      </p:sp>
      <p:sp>
        <p:nvSpPr>
          <p:cNvPr id="2625" name="Google Shape;2625;p17"/>
          <p:cNvSpPr/>
          <p:nvPr/>
        </p:nvSpPr>
        <p:spPr>
          <a:xfrm>
            <a:off x="4339331" y="4887579"/>
            <a:ext cx="532474" cy="513015"/>
          </a:xfrm>
          <a:prstGeom prst="ellipse">
            <a:avLst/>
          </a:prstGeom>
          <a:solidFill>
            <a:srgbClr val="D8D8D8"/>
          </a:solidFill>
          <a:ln w="254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626" name="Google Shape;2626;p17"/>
          <p:cNvPicPr preferRelativeResize="0"/>
          <p:nvPr/>
        </p:nvPicPr>
        <p:blipFill rotWithShape="1">
          <a:blip r:embed="rId5">
            <a:alphaModFix/>
          </a:blip>
          <a:srcRect/>
          <a:stretch/>
        </p:blipFill>
        <p:spPr>
          <a:xfrm>
            <a:off x="4373708" y="1541136"/>
            <a:ext cx="453669" cy="369350"/>
          </a:xfrm>
          <a:prstGeom prst="rect">
            <a:avLst/>
          </a:prstGeom>
          <a:noFill/>
          <a:ln>
            <a:noFill/>
          </a:ln>
        </p:spPr>
      </p:pic>
      <p:pic>
        <p:nvPicPr>
          <p:cNvPr id="2627" name="Google Shape;2627;p17" descr="Thumbs up sign con relleno sólido"/>
          <p:cNvPicPr preferRelativeResize="0"/>
          <p:nvPr/>
        </p:nvPicPr>
        <p:blipFill rotWithShape="1">
          <a:blip r:embed="rId6">
            <a:alphaModFix/>
          </a:blip>
          <a:srcRect/>
          <a:stretch/>
        </p:blipFill>
        <p:spPr>
          <a:xfrm>
            <a:off x="4422250" y="4924774"/>
            <a:ext cx="415418" cy="37446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32"/>
        <p:cNvGrpSpPr/>
        <p:nvPr/>
      </p:nvGrpSpPr>
      <p:grpSpPr>
        <a:xfrm>
          <a:off x="0" y="0"/>
          <a:ext cx="0" cy="0"/>
          <a:chOff x="0" y="0"/>
          <a:chExt cx="0" cy="0"/>
        </a:xfrm>
      </p:grpSpPr>
      <p:sp>
        <p:nvSpPr>
          <p:cNvPr id="2633" name="Google Shape;2633;p1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endParaRPr/>
          </a:p>
        </p:txBody>
      </p:sp>
      <p:sp>
        <p:nvSpPr>
          <p:cNvPr id="2634" name="Google Shape;2634;p1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
        <p:nvSpPr>
          <p:cNvPr id="2635" name="Google Shape;2635;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67</a:t>
            </a:fld>
            <a:endParaRPr/>
          </a:p>
        </p:txBody>
      </p:sp>
      <p:pic>
        <p:nvPicPr>
          <p:cNvPr id="2636" name="Google Shape;2636;p18"/>
          <p:cNvPicPr preferRelativeResize="0"/>
          <p:nvPr/>
        </p:nvPicPr>
        <p:blipFill rotWithShape="1">
          <a:blip r:embed="rId3">
            <a:alphaModFix/>
          </a:blip>
          <a:srcRect/>
          <a:stretch/>
        </p:blipFill>
        <p:spPr>
          <a:xfrm>
            <a:off x="45275" y="0"/>
            <a:ext cx="12192000" cy="6858000"/>
          </a:xfrm>
          <a:prstGeom prst="rect">
            <a:avLst/>
          </a:prstGeom>
          <a:noFill/>
          <a:ln>
            <a:noFill/>
          </a:ln>
        </p:spPr>
      </p:pic>
      <p:grpSp>
        <p:nvGrpSpPr>
          <p:cNvPr id="2637" name="Google Shape;2637;p18"/>
          <p:cNvGrpSpPr/>
          <p:nvPr/>
        </p:nvGrpSpPr>
        <p:grpSpPr>
          <a:xfrm>
            <a:off x="10655173" y="2147792"/>
            <a:ext cx="807957" cy="767685"/>
            <a:chOff x="4899659" y="2909316"/>
            <a:chExt cx="696467" cy="595884"/>
          </a:xfrm>
        </p:grpSpPr>
        <p:pic>
          <p:nvPicPr>
            <p:cNvPr id="2638" name="Google Shape;2638;p18"/>
            <p:cNvPicPr preferRelativeResize="0"/>
            <p:nvPr/>
          </p:nvPicPr>
          <p:blipFill rotWithShape="1">
            <a:blip r:embed="rId4">
              <a:alphaModFix/>
            </a:blip>
            <a:srcRect/>
            <a:stretch/>
          </p:blipFill>
          <p:spPr>
            <a:xfrm>
              <a:off x="4899659" y="2909316"/>
              <a:ext cx="696467" cy="595884"/>
            </a:xfrm>
            <a:prstGeom prst="rect">
              <a:avLst/>
            </a:prstGeom>
            <a:noFill/>
            <a:ln>
              <a:noFill/>
            </a:ln>
          </p:spPr>
        </p:pic>
        <p:pic>
          <p:nvPicPr>
            <p:cNvPr id="2639" name="Google Shape;2639;p18"/>
            <p:cNvPicPr preferRelativeResize="0"/>
            <p:nvPr/>
          </p:nvPicPr>
          <p:blipFill rotWithShape="1">
            <a:blip r:embed="rId5">
              <a:alphaModFix/>
            </a:blip>
            <a:srcRect/>
            <a:stretch/>
          </p:blipFill>
          <p:spPr>
            <a:xfrm>
              <a:off x="5001767" y="2958084"/>
              <a:ext cx="541019" cy="440435"/>
            </a:xfrm>
            <a:prstGeom prst="rect">
              <a:avLst/>
            </a:prstGeom>
            <a:noFill/>
            <a:ln>
              <a:noFill/>
            </a:ln>
          </p:spPr>
        </p:pic>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643"/>
        <p:cNvGrpSpPr/>
        <p:nvPr/>
      </p:nvGrpSpPr>
      <p:grpSpPr>
        <a:xfrm>
          <a:off x="0" y="0"/>
          <a:ext cx="0" cy="0"/>
          <a:chOff x="0" y="0"/>
          <a:chExt cx="0" cy="0"/>
        </a:xfrm>
      </p:grpSpPr>
      <p:sp>
        <p:nvSpPr>
          <p:cNvPr id="2644" name="Google Shape;2644;g3b319768a67_0_233"/>
          <p:cNvSpPr txBox="1">
            <a:spLocks noGrp="1"/>
          </p:cNvSpPr>
          <p:nvPr>
            <p:ph type="ctrTitle"/>
          </p:nvPr>
        </p:nvSpPr>
        <p:spPr>
          <a:xfrm>
            <a:off x="1524000" y="2532185"/>
            <a:ext cx="9144000" cy="1508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42853"/>
              </a:buClr>
              <a:buSzPts val="4400"/>
              <a:buNone/>
            </a:pPr>
            <a:r>
              <a:rPr lang="es-CO" sz="4400" b="1">
                <a:solidFill>
                  <a:srgbClr val="242853"/>
                </a:solidFill>
              </a:rPr>
              <a:t>5. </a:t>
            </a:r>
            <a:r>
              <a:rPr lang="es-CO" sz="3600" b="1">
                <a:solidFill>
                  <a:srgbClr val="242853"/>
                </a:solidFill>
              </a:rPr>
              <a:t>Gestión del Fondo Empresarial de la SSPD</a:t>
            </a:r>
            <a:endParaRPr sz="4400"/>
          </a:p>
        </p:txBody>
      </p:sp>
      <p:sp>
        <p:nvSpPr>
          <p:cNvPr id="2645" name="Google Shape;2645;g3b319768a67_0_2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49"/>
        <p:cNvGrpSpPr/>
        <p:nvPr/>
      </p:nvGrpSpPr>
      <p:grpSpPr>
        <a:xfrm>
          <a:off x="0" y="0"/>
          <a:ext cx="0" cy="0"/>
          <a:chOff x="0" y="0"/>
          <a:chExt cx="0" cy="0"/>
        </a:xfrm>
      </p:grpSpPr>
      <p:sp>
        <p:nvSpPr>
          <p:cNvPr id="2650" name="Google Shape;2650;g3b73e70b476_15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69</a:t>
            </a:fld>
            <a:endParaRPr/>
          </a:p>
        </p:txBody>
      </p:sp>
      <p:sp>
        <p:nvSpPr>
          <p:cNvPr id="2651" name="Google Shape;2651;g3b73e70b476_15_0"/>
          <p:cNvSpPr txBox="1"/>
          <p:nvPr/>
        </p:nvSpPr>
        <p:spPr>
          <a:xfrm>
            <a:off x="335280" y="2651644"/>
            <a:ext cx="3301200" cy="2260200"/>
          </a:xfrm>
          <a:prstGeom prst="rect">
            <a:avLst/>
          </a:prstGeom>
          <a:noFill/>
          <a:ln>
            <a:noFill/>
          </a:ln>
        </p:spPr>
        <p:txBody>
          <a:bodyPr spcFirstLastPara="1" wrap="square" lIns="0" tIns="12700" rIns="0" bIns="0" anchor="t" anchorCtr="0">
            <a:spAutoFit/>
          </a:bodyPr>
          <a:lstStyle/>
          <a:p>
            <a:pPr marL="12700" marR="5080" lvl="0" indent="0" algn="ctr" rtl="0">
              <a:lnSpc>
                <a:spcPct val="100000"/>
              </a:lnSpc>
              <a:spcBef>
                <a:spcPts val="0"/>
              </a:spcBef>
              <a:spcAft>
                <a:spcPts val="0"/>
              </a:spcAft>
              <a:buClr>
                <a:srgbClr val="000000"/>
              </a:buClr>
              <a:buSzPts val="1800"/>
              <a:buFont typeface="Arial"/>
              <a:buNone/>
            </a:pPr>
            <a:r>
              <a:rPr lang="es-CO" sz="1800" b="1" i="1" u="none" strike="noStrike" cap="none">
                <a:solidFill>
                  <a:srgbClr val="001F5F"/>
                </a:solidFill>
                <a:latin typeface="Verdana"/>
                <a:ea typeface="Verdana"/>
                <a:cs typeface="Verdana"/>
                <a:sym typeface="Verdana"/>
              </a:rPr>
              <a:t>Durante el </a:t>
            </a:r>
            <a:r>
              <a:rPr lang="es-CO" sz="1800" b="1" i="1" u="none" strike="noStrike" cap="none">
                <a:solidFill>
                  <a:srgbClr val="001F5F"/>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segundo</a:t>
            </a:r>
            <a:r>
              <a:rPr lang="es-CO" sz="1800" b="1" i="1" u="none" strike="noStrike" cap="none">
                <a:solidFill>
                  <a:srgbClr val="001F5F"/>
                </a:solidFill>
                <a:latin typeface="Verdana"/>
                <a:ea typeface="Verdana"/>
                <a:cs typeface="Verdana"/>
                <a:sym typeface="Verdana"/>
              </a:rPr>
              <a:t> semestre de 2025, el Patrimonio Autónomo Fondo Empresarial de la SSPD </a:t>
            </a:r>
            <a:r>
              <a:rPr lang="es-CO" sz="1800" b="1" i="1" u="none" strike="noStrike" cap="none">
                <a:solidFill>
                  <a:srgbClr val="0081C2"/>
                </a:solidFill>
                <a:latin typeface="Verdana"/>
                <a:ea typeface="Verdana"/>
                <a:cs typeface="Verdana"/>
                <a:sym typeface="Verdana"/>
              </a:rPr>
              <a:t>otorgó </a:t>
            </a:r>
            <a:r>
              <a:rPr lang="es-CO" sz="1800" b="1" i="1" u="none" strike="noStrike" cap="none">
                <a:solidFill>
                  <a:srgbClr val="001F5F"/>
                </a:solidFill>
                <a:latin typeface="Verdana"/>
                <a:ea typeface="Verdana"/>
                <a:cs typeface="Verdana"/>
                <a:sym typeface="Verdana"/>
              </a:rPr>
              <a:t>a las empresas intervenidas mutuos por un total de </a:t>
            </a:r>
            <a:r>
              <a:rPr lang="es-CO" sz="2000" b="1" i="0" u="none" strike="noStrike" cap="none">
                <a:solidFill>
                  <a:srgbClr val="0081C2"/>
                </a:solidFill>
                <a:latin typeface="Verdana"/>
                <a:ea typeface="Verdana"/>
                <a:cs typeface="Verdana"/>
                <a:sym typeface="Verdana"/>
              </a:rPr>
              <a:t>COP  $12.273 millones</a:t>
            </a:r>
            <a:endParaRPr sz="2000" b="0" i="0" u="none" strike="noStrike" cap="none">
              <a:solidFill>
                <a:schemeClr val="dk1"/>
              </a:solidFill>
              <a:latin typeface="Verdana"/>
              <a:ea typeface="Verdana"/>
              <a:cs typeface="Verdana"/>
              <a:sym typeface="Verdana"/>
            </a:endParaRPr>
          </a:p>
        </p:txBody>
      </p:sp>
      <p:sp>
        <p:nvSpPr>
          <p:cNvPr id="2652" name="Google Shape;2652;g3b73e70b476_15_0"/>
          <p:cNvSpPr/>
          <p:nvPr/>
        </p:nvSpPr>
        <p:spPr>
          <a:xfrm flipH="1">
            <a:off x="-44302" y="270452"/>
            <a:ext cx="7590300" cy="873600"/>
          </a:xfrm>
          <a:prstGeom prst="rect">
            <a:avLst/>
          </a:prstGeom>
          <a:solidFill>
            <a:srgbClr val="2428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1" i="1" u="none" strike="noStrike" cap="none">
              <a:solidFill>
                <a:srgbClr val="F2F2F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200"/>
              <a:buFont typeface="Arial"/>
              <a:buNone/>
            </a:pPr>
            <a:r>
              <a:rPr lang="es-CO" sz="3200" b="1" i="1" u="none" strike="noStrike" cap="none">
                <a:solidFill>
                  <a:srgbClr val="F2F2F2"/>
                </a:solidFill>
                <a:latin typeface="Verdana"/>
                <a:ea typeface="Verdana"/>
                <a:cs typeface="Verdana"/>
                <a:sym typeface="Verdana"/>
              </a:rPr>
              <a:t>Gestión del Fondo Empresarial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1" u="none" strike="noStrike" cap="none">
              <a:solidFill>
                <a:srgbClr val="F2F2F2"/>
              </a:solidFill>
              <a:latin typeface="Verdana"/>
              <a:ea typeface="Verdana"/>
              <a:cs typeface="Verdana"/>
              <a:sym typeface="Verdana"/>
            </a:endParaRPr>
          </a:p>
        </p:txBody>
      </p:sp>
      <p:sp>
        <p:nvSpPr>
          <p:cNvPr id="2653" name="Google Shape;2653;g3b73e70b476_15_0"/>
          <p:cNvSpPr txBox="1"/>
          <p:nvPr/>
        </p:nvSpPr>
        <p:spPr>
          <a:xfrm>
            <a:off x="3833769" y="6325938"/>
            <a:ext cx="20862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CO" sz="1050" b="0" i="0" u="none" strike="noStrike" cap="none">
                <a:solidFill>
                  <a:srgbClr val="000000"/>
                </a:solidFill>
                <a:latin typeface="Arial"/>
                <a:ea typeface="Arial"/>
                <a:cs typeface="Arial"/>
                <a:sym typeface="Arial"/>
              </a:rPr>
              <a:t>Cifras en pesos</a:t>
            </a:r>
            <a:endParaRPr sz="1050" b="0" i="0" u="none" strike="noStrike" cap="none">
              <a:solidFill>
                <a:srgbClr val="000000"/>
              </a:solidFill>
              <a:latin typeface="Arial"/>
              <a:ea typeface="Arial"/>
              <a:cs typeface="Arial"/>
              <a:sym typeface="Arial"/>
            </a:endParaRPr>
          </a:p>
        </p:txBody>
      </p:sp>
      <p:pic>
        <p:nvPicPr>
          <p:cNvPr id="2654" name="Google Shape;2654;g3b73e70b476_15_0"/>
          <p:cNvPicPr preferRelativeResize="0"/>
          <p:nvPr/>
        </p:nvPicPr>
        <p:blipFill rotWithShape="1">
          <a:blip r:embed="rId3">
            <a:alphaModFix/>
          </a:blip>
          <a:srcRect/>
          <a:stretch/>
        </p:blipFill>
        <p:spPr>
          <a:xfrm>
            <a:off x="3788880" y="1296452"/>
            <a:ext cx="7596879" cy="48770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s-CO"/>
              <a:t>7</a:t>
            </a:fld>
            <a:endParaRPr/>
          </a:p>
        </p:txBody>
      </p:sp>
      <p:sp>
        <p:nvSpPr>
          <p:cNvPr id="387" name="Google Shape;387;p8"/>
          <p:cNvSpPr/>
          <p:nvPr/>
        </p:nvSpPr>
        <p:spPr>
          <a:xfrm rot="10800000" flipH="1">
            <a:off x="-76203" y="242199"/>
            <a:ext cx="7945585" cy="595906"/>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388" name="Google Shape;388;p8"/>
          <p:cNvSpPr txBox="1"/>
          <p:nvPr/>
        </p:nvSpPr>
        <p:spPr>
          <a:xfrm>
            <a:off x="864414" y="282426"/>
            <a:ext cx="70777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rgbClr val="242853"/>
                </a:solidFill>
                <a:latin typeface="Verdana"/>
                <a:ea typeface="Verdana"/>
                <a:cs typeface="Verdana"/>
                <a:sym typeface="Verdana"/>
              </a:rPr>
              <a:t>Funciones SSPD.</a:t>
            </a:r>
            <a:endParaRPr sz="1400" b="0" i="0" u="none" strike="noStrike" cap="none">
              <a:solidFill>
                <a:srgbClr val="000000"/>
              </a:solidFill>
              <a:latin typeface="Arial"/>
              <a:ea typeface="Arial"/>
              <a:cs typeface="Arial"/>
              <a:sym typeface="Arial"/>
            </a:endParaRPr>
          </a:p>
        </p:txBody>
      </p:sp>
      <p:sp>
        <p:nvSpPr>
          <p:cNvPr id="389" name="Google Shape;389;p8"/>
          <p:cNvSpPr/>
          <p:nvPr/>
        </p:nvSpPr>
        <p:spPr>
          <a:xfrm>
            <a:off x="320851" y="2225663"/>
            <a:ext cx="3450600" cy="4327800"/>
          </a:xfrm>
          <a:prstGeom prst="roundRect">
            <a:avLst>
              <a:gd name="adj" fmla="val 7956"/>
            </a:avLst>
          </a:prstGeom>
          <a:solidFill>
            <a:srgbClr val="F2F2F2"/>
          </a:solidFill>
          <a:ln>
            <a:noFill/>
          </a:ln>
        </p:spPr>
        <p:txBody>
          <a:bodyPr spcFirstLastPara="1" wrap="square" lIns="98300" tIns="49125" rIns="98300" bIns="49125" anchor="ctr" anchorCtr="0">
            <a:noAutofit/>
          </a:bodyPr>
          <a:lstStyle/>
          <a:p>
            <a:pPr marL="0" marR="0" lvl="0" indent="0" algn="ctr" rtl="0">
              <a:lnSpc>
                <a:spcPct val="100000"/>
              </a:lnSpc>
              <a:spcBef>
                <a:spcPts val="0"/>
              </a:spcBef>
              <a:spcAft>
                <a:spcPts val="0"/>
              </a:spcAft>
              <a:buClr>
                <a:srgbClr val="000000"/>
              </a:buClr>
              <a:buSzPts val="1935"/>
              <a:buFont typeface="Arial"/>
              <a:buNone/>
            </a:pPr>
            <a:endParaRPr sz="1935" b="0" i="0" u="none" strike="noStrike" cap="none">
              <a:solidFill>
                <a:srgbClr val="FFFFFF"/>
              </a:solidFill>
              <a:latin typeface="Verdana"/>
              <a:ea typeface="Verdana"/>
              <a:cs typeface="Verdana"/>
              <a:sym typeface="Verdana"/>
            </a:endParaRPr>
          </a:p>
        </p:txBody>
      </p:sp>
      <p:sp>
        <p:nvSpPr>
          <p:cNvPr id="390" name="Google Shape;390;p8"/>
          <p:cNvSpPr/>
          <p:nvPr/>
        </p:nvSpPr>
        <p:spPr>
          <a:xfrm>
            <a:off x="3883759" y="2225663"/>
            <a:ext cx="3471300" cy="4327800"/>
          </a:xfrm>
          <a:prstGeom prst="roundRect">
            <a:avLst>
              <a:gd name="adj" fmla="val 7956"/>
            </a:avLst>
          </a:prstGeom>
          <a:solidFill>
            <a:srgbClr val="FFF6EB"/>
          </a:solidFill>
          <a:ln>
            <a:noFill/>
          </a:ln>
        </p:spPr>
        <p:txBody>
          <a:bodyPr spcFirstLastPara="1" wrap="square" lIns="98300" tIns="49125" rIns="98300" bIns="49125" anchor="ctr" anchorCtr="0">
            <a:noAutofit/>
          </a:bodyPr>
          <a:lstStyle/>
          <a:p>
            <a:pPr marL="0" marR="0" lvl="0" indent="0" algn="ctr" rtl="0">
              <a:lnSpc>
                <a:spcPct val="100000"/>
              </a:lnSpc>
              <a:spcBef>
                <a:spcPts val="0"/>
              </a:spcBef>
              <a:spcAft>
                <a:spcPts val="0"/>
              </a:spcAft>
              <a:buClr>
                <a:srgbClr val="000000"/>
              </a:buClr>
              <a:buSzPts val="1935"/>
              <a:buFont typeface="Arial"/>
              <a:buNone/>
            </a:pPr>
            <a:endParaRPr sz="1935" b="0" i="0" u="none" strike="noStrike" cap="none">
              <a:solidFill>
                <a:srgbClr val="FFFFFF"/>
              </a:solidFill>
              <a:latin typeface="Verdana"/>
              <a:ea typeface="Verdana"/>
              <a:cs typeface="Verdana"/>
              <a:sym typeface="Verdana"/>
            </a:endParaRPr>
          </a:p>
        </p:txBody>
      </p:sp>
      <p:sp>
        <p:nvSpPr>
          <p:cNvPr id="391" name="Google Shape;391;p8"/>
          <p:cNvSpPr/>
          <p:nvPr/>
        </p:nvSpPr>
        <p:spPr>
          <a:xfrm>
            <a:off x="7446668" y="2225663"/>
            <a:ext cx="3359400" cy="4327800"/>
          </a:xfrm>
          <a:prstGeom prst="roundRect">
            <a:avLst>
              <a:gd name="adj" fmla="val 7956"/>
            </a:avLst>
          </a:prstGeom>
          <a:solidFill>
            <a:srgbClr val="F2F2F2"/>
          </a:solidFill>
          <a:ln>
            <a:noFill/>
          </a:ln>
        </p:spPr>
        <p:txBody>
          <a:bodyPr spcFirstLastPara="1" wrap="square" lIns="98300" tIns="49125" rIns="98300" bIns="49125" anchor="ctr" anchorCtr="0">
            <a:noAutofit/>
          </a:bodyPr>
          <a:lstStyle/>
          <a:p>
            <a:pPr marL="0" marR="0" lvl="0" indent="0" algn="ctr" rtl="0">
              <a:lnSpc>
                <a:spcPct val="100000"/>
              </a:lnSpc>
              <a:spcBef>
                <a:spcPts val="0"/>
              </a:spcBef>
              <a:spcAft>
                <a:spcPts val="0"/>
              </a:spcAft>
              <a:buClr>
                <a:srgbClr val="000000"/>
              </a:buClr>
              <a:buSzPts val="1935"/>
              <a:buFont typeface="Arial"/>
              <a:buNone/>
            </a:pPr>
            <a:endParaRPr sz="1935" b="0" i="0" u="none" strike="noStrike" cap="none">
              <a:solidFill>
                <a:srgbClr val="FFFFFF"/>
              </a:solidFill>
              <a:latin typeface="Verdana"/>
              <a:ea typeface="Verdana"/>
              <a:cs typeface="Verdana"/>
              <a:sym typeface="Verdana"/>
            </a:endParaRPr>
          </a:p>
        </p:txBody>
      </p:sp>
      <p:sp>
        <p:nvSpPr>
          <p:cNvPr id="392" name="Google Shape;392;p8"/>
          <p:cNvSpPr txBox="1"/>
          <p:nvPr/>
        </p:nvSpPr>
        <p:spPr>
          <a:xfrm>
            <a:off x="513120" y="931124"/>
            <a:ext cx="9689100" cy="1156500"/>
          </a:xfrm>
          <a:prstGeom prst="rect">
            <a:avLst/>
          </a:prstGeom>
          <a:noFill/>
          <a:ln>
            <a:noFill/>
          </a:ln>
        </p:spPr>
        <p:txBody>
          <a:bodyPr spcFirstLastPara="1" wrap="square" lIns="98300" tIns="49125" rIns="98300" bIns="49125" anchor="t" anchorCtr="0">
            <a:noAutofit/>
          </a:bodyPr>
          <a:lstStyle/>
          <a:p>
            <a:pPr marL="0" marR="0" lvl="0" indent="0" algn="just" rtl="0">
              <a:lnSpc>
                <a:spcPct val="90000"/>
              </a:lnSpc>
              <a:spcBef>
                <a:spcPts val="0"/>
              </a:spcBef>
              <a:spcAft>
                <a:spcPts val="0"/>
              </a:spcAft>
              <a:buClr>
                <a:srgbClr val="595959"/>
              </a:buClr>
              <a:buSzPts val="1720"/>
              <a:buFont typeface="Arial"/>
              <a:buNone/>
            </a:pPr>
            <a:r>
              <a:rPr lang="es-CO" sz="1935" b="1" i="0" u="none" strike="noStrike" cap="none">
                <a:solidFill>
                  <a:srgbClr val="595959"/>
                </a:solidFill>
                <a:latin typeface="Nunito Sans"/>
                <a:ea typeface="Nunito Sans"/>
                <a:cs typeface="Nunito Sans"/>
                <a:sym typeface="Nunito Sans"/>
              </a:rPr>
              <a:t>La Superintendencia de Servicios Públicos Domiciliarios (SSPD) </a:t>
            </a:r>
            <a:r>
              <a:rPr lang="es-CO" sz="1935" b="0" i="0" u="none" strike="noStrike" cap="none">
                <a:solidFill>
                  <a:srgbClr val="595959"/>
                </a:solidFill>
                <a:latin typeface="Nunito Sans"/>
                <a:ea typeface="Nunito Sans"/>
                <a:cs typeface="Nunito Sans"/>
                <a:sym typeface="Nunito Sans"/>
              </a:rPr>
              <a:t>tiene la facultad de intervenir a los prestadores a través de la toma de posesión de sus bienes, haberes y negocios, cuando se configure alguna de las causales previstas en el </a:t>
            </a:r>
            <a:r>
              <a:rPr lang="es-CO" sz="1935" b="1" i="0" u="none" strike="noStrike" cap="none">
                <a:solidFill>
                  <a:srgbClr val="595959"/>
                </a:solidFill>
                <a:latin typeface="Nunito Sans"/>
                <a:ea typeface="Nunito Sans"/>
                <a:cs typeface="Nunito Sans"/>
                <a:sym typeface="Nunito Sans"/>
              </a:rPr>
              <a:t>artículo 59 de la Ley 142 de 1994 o en el marco de lo dispuesto en el artículo 81,7 ibídem</a:t>
            </a:r>
            <a:r>
              <a:rPr lang="es-CO" sz="1935" b="0" i="0" u="none" strike="noStrike" cap="none">
                <a:solidFill>
                  <a:srgbClr val="595959"/>
                </a:solidFill>
                <a:latin typeface="Nunito Sans"/>
                <a:ea typeface="Nunito Sans"/>
                <a:cs typeface="Nunito Sans"/>
                <a:sym typeface="Nunito Sans"/>
              </a:rPr>
              <a:t>.</a:t>
            </a:r>
            <a:endParaRPr sz="1935" b="0" i="0" u="none" strike="noStrike" cap="none">
              <a:solidFill>
                <a:srgbClr val="595959"/>
              </a:solidFill>
              <a:latin typeface="Nunito Sans"/>
              <a:ea typeface="Nunito Sans"/>
              <a:cs typeface="Nunito Sans"/>
              <a:sym typeface="Nunito Sans"/>
            </a:endParaRPr>
          </a:p>
        </p:txBody>
      </p:sp>
      <p:sp>
        <p:nvSpPr>
          <p:cNvPr id="393" name="Google Shape;393;p8"/>
          <p:cNvSpPr txBox="1"/>
          <p:nvPr/>
        </p:nvSpPr>
        <p:spPr>
          <a:xfrm>
            <a:off x="379288" y="3021045"/>
            <a:ext cx="3333900" cy="3450600"/>
          </a:xfrm>
          <a:prstGeom prst="rect">
            <a:avLst/>
          </a:prstGeom>
          <a:noFill/>
          <a:ln>
            <a:noFill/>
          </a:ln>
        </p:spPr>
        <p:txBody>
          <a:bodyPr spcFirstLastPara="1" wrap="square" lIns="98300" tIns="49125" rIns="98300" bIns="4912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es-CO" sz="1451" b="1" i="0" u="none" strike="noStrike" cap="none">
                <a:solidFill>
                  <a:srgbClr val="595959"/>
                </a:solidFill>
                <a:latin typeface="Nunito Sans"/>
                <a:ea typeface="Nunito Sans"/>
                <a:cs typeface="Nunito Sans"/>
                <a:sym typeface="Nunito Sans"/>
              </a:rPr>
              <a:t>Artículo 334 C.P.: </a:t>
            </a:r>
            <a:r>
              <a:rPr lang="es-CO" sz="1451" b="0" i="0" u="none" strike="noStrike" cap="none">
                <a:solidFill>
                  <a:srgbClr val="595959"/>
                </a:solidFill>
                <a:latin typeface="Nunito Sans"/>
                <a:ea typeface="Nunito Sans"/>
                <a:cs typeface="Nunito Sans"/>
                <a:sym typeface="Nunito Sans"/>
              </a:rPr>
              <a:t>Posibilidad de intervenir, entre otros, en los servicios públicos, con el fin de asegurar el acceso a servicios básicos.</a:t>
            </a:r>
            <a:endParaRPr sz="1451" b="0" i="0" u="none" strike="noStrike" cap="none">
              <a:solidFill>
                <a:srgbClr val="595959"/>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452"/>
              <a:buFont typeface="Arial"/>
              <a:buNone/>
            </a:pPr>
            <a:endParaRPr sz="1451" b="1" i="0" u="none" strike="noStrike" cap="none">
              <a:solidFill>
                <a:srgbClr val="595959"/>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452"/>
              <a:buFont typeface="Arial"/>
              <a:buNone/>
            </a:pPr>
            <a:r>
              <a:rPr lang="es-CO" sz="1451" b="1" i="0" u="none" strike="noStrike" cap="none">
                <a:solidFill>
                  <a:srgbClr val="595959"/>
                </a:solidFill>
                <a:latin typeface="Nunito Sans"/>
                <a:ea typeface="Nunito Sans"/>
                <a:cs typeface="Nunito Sans"/>
                <a:sym typeface="Nunito Sans"/>
              </a:rPr>
              <a:t>Artículo 365 C.P.: </a:t>
            </a:r>
            <a:r>
              <a:rPr lang="es-CO" sz="1451" b="0" i="0" u="none" strike="noStrike" cap="none">
                <a:solidFill>
                  <a:srgbClr val="595959"/>
                </a:solidFill>
                <a:latin typeface="Nunito Sans"/>
                <a:ea typeface="Nunito Sans"/>
                <a:cs typeface="Nunito Sans"/>
                <a:sym typeface="Nunito Sans"/>
              </a:rPr>
              <a:t>Los servicios públicos son inherentes a la finalidad social del Estado; es deber asegurar su </a:t>
            </a:r>
            <a:br>
              <a:rPr lang="es-CO" sz="1451" b="0" i="0" u="none" strike="noStrike" cap="none">
                <a:solidFill>
                  <a:srgbClr val="595959"/>
                </a:solidFill>
                <a:latin typeface="Nunito Sans"/>
                <a:ea typeface="Nunito Sans"/>
                <a:cs typeface="Nunito Sans"/>
                <a:sym typeface="Nunito Sans"/>
              </a:rPr>
            </a:br>
            <a:r>
              <a:rPr lang="es-CO" sz="1451" b="0" i="0" u="none" strike="noStrike" cap="none">
                <a:solidFill>
                  <a:srgbClr val="595959"/>
                </a:solidFill>
                <a:latin typeface="Nunito Sans"/>
                <a:ea typeface="Nunito Sans"/>
                <a:cs typeface="Nunito Sans"/>
                <a:sym typeface="Nunito Sans"/>
              </a:rPr>
              <a:t>prestación eficiente.</a:t>
            </a:r>
            <a:endParaRPr sz="1451"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2"/>
              <a:buFont typeface="Arial"/>
              <a:buNone/>
            </a:pPr>
            <a:endParaRPr sz="1451" b="0" i="0" u="none" strike="noStrike" cap="none">
              <a:solidFill>
                <a:srgbClr val="595959"/>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452"/>
              <a:buFont typeface="Arial"/>
              <a:buNone/>
            </a:pPr>
            <a:r>
              <a:rPr lang="es-CO" sz="1451" b="1" i="0" u="none" strike="noStrike" cap="none">
                <a:solidFill>
                  <a:srgbClr val="595959"/>
                </a:solidFill>
                <a:latin typeface="Nunito Sans"/>
                <a:ea typeface="Nunito Sans"/>
                <a:cs typeface="Nunito Sans"/>
                <a:sym typeface="Nunito Sans"/>
              </a:rPr>
              <a:t>Artículo 370 C.P.: </a:t>
            </a:r>
            <a:r>
              <a:rPr lang="es-CO" sz="1451" b="0" i="0" u="none" strike="noStrike" cap="none">
                <a:solidFill>
                  <a:srgbClr val="595959"/>
                </a:solidFill>
                <a:latin typeface="Nunito Sans"/>
                <a:ea typeface="Nunito Sans"/>
                <a:cs typeface="Nunito Sans"/>
                <a:sym typeface="Nunito Sans"/>
              </a:rPr>
              <a:t>El Presidente ejerce la inspección, vigilancia y control de los servicios públicos, facultad que se delega en la SSPD.</a:t>
            </a:r>
            <a:endParaRPr sz="1451" b="0" i="0" u="none" strike="noStrike" cap="none">
              <a:solidFill>
                <a:srgbClr val="000000"/>
              </a:solidFill>
              <a:latin typeface="Arial"/>
              <a:ea typeface="Arial"/>
              <a:cs typeface="Arial"/>
              <a:sym typeface="Arial"/>
            </a:endParaRPr>
          </a:p>
        </p:txBody>
      </p:sp>
      <p:sp>
        <p:nvSpPr>
          <p:cNvPr id="394" name="Google Shape;394;p8"/>
          <p:cNvSpPr txBox="1"/>
          <p:nvPr/>
        </p:nvSpPr>
        <p:spPr>
          <a:xfrm>
            <a:off x="7559203" y="3159108"/>
            <a:ext cx="3148200" cy="3342900"/>
          </a:xfrm>
          <a:prstGeom prst="rect">
            <a:avLst/>
          </a:prstGeom>
          <a:noFill/>
          <a:ln>
            <a:noFill/>
          </a:ln>
        </p:spPr>
        <p:txBody>
          <a:bodyPr spcFirstLastPara="1" wrap="square" lIns="98300" tIns="49125" rIns="98300" bIns="49125" anchor="t" anchorCtr="0">
            <a:spAutoFit/>
          </a:bodyPr>
          <a:lstStyle/>
          <a:p>
            <a:pPr marL="0" marR="0" lvl="0" indent="0" algn="l" rtl="0">
              <a:lnSpc>
                <a:spcPct val="100000"/>
              </a:lnSpc>
              <a:spcBef>
                <a:spcPts val="0"/>
              </a:spcBef>
              <a:spcAft>
                <a:spcPts val="0"/>
              </a:spcAft>
              <a:buClr>
                <a:srgbClr val="000000"/>
              </a:buClr>
              <a:buSzPts val="1505"/>
              <a:buFont typeface="Arial"/>
              <a:buNone/>
            </a:pPr>
            <a:r>
              <a:rPr lang="es-CO" sz="1505" b="1" i="0" u="none" strike="noStrike" cap="none">
                <a:solidFill>
                  <a:srgbClr val="595959"/>
                </a:solidFill>
                <a:latin typeface="Nunito Sans"/>
                <a:ea typeface="Nunito Sans"/>
                <a:cs typeface="Nunito Sans"/>
                <a:sym typeface="Nunito Sans"/>
              </a:rPr>
              <a:t>Estatuto Orgánico del Sistema Financiero (EOSF) y sus Decretos Reglamentarios</a:t>
            </a:r>
            <a:r>
              <a:rPr lang="es-CO" sz="1505" b="0" i="0" u="none" strike="noStrike" cap="none">
                <a:solidFill>
                  <a:srgbClr val="595959"/>
                </a:solidFill>
                <a:latin typeface="Nunito Sans"/>
                <a:ea typeface="Nunito Sans"/>
                <a:cs typeface="Nunito Sans"/>
                <a:sym typeface="Nunito Sans"/>
              </a:rPr>
              <a:t>, en cuanto sean pertinentes.</a:t>
            </a:r>
            <a:endParaRPr sz="1505"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5"/>
              <a:buFont typeface="Arial"/>
              <a:buNone/>
            </a:pPr>
            <a:endParaRPr sz="1505" b="1" i="0" u="none" strike="noStrike" cap="none">
              <a:solidFill>
                <a:srgbClr val="595959"/>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505"/>
              <a:buFont typeface="Arial"/>
              <a:buNone/>
            </a:pPr>
            <a:r>
              <a:rPr lang="es-CO" sz="1505" b="1" i="0" u="none" strike="noStrike" cap="none">
                <a:solidFill>
                  <a:srgbClr val="595959"/>
                </a:solidFill>
                <a:latin typeface="Nunito Sans"/>
                <a:ea typeface="Nunito Sans"/>
                <a:cs typeface="Nunito Sans"/>
                <a:sym typeface="Nunito Sans"/>
              </a:rPr>
              <a:t>EOSF: </a:t>
            </a:r>
            <a:r>
              <a:rPr lang="es-CO" sz="1505" b="0" i="0" u="none" strike="noStrike" cap="none">
                <a:solidFill>
                  <a:srgbClr val="595959"/>
                </a:solidFill>
                <a:latin typeface="Nunito Sans"/>
                <a:ea typeface="Nunito Sans"/>
                <a:cs typeface="Nunito Sans"/>
                <a:sym typeface="Nunito Sans"/>
              </a:rPr>
              <a:t>Especialmente la parte XI (artículos 290 y siguientes)</a:t>
            </a:r>
            <a:endParaRPr sz="1505"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5"/>
              <a:buFont typeface="Arial"/>
              <a:buNone/>
            </a:pPr>
            <a:endParaRPr sz="1505" b="1" i="0" u="none" strike="noStrike" cap="none">
              <a:solidFill>
                <a:srgbClr val="595959"/>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505"/>
              <a:buFont typeface="Arial"/>
              <a:buNone/>
            </a:pPr>
            <a:r>
              <a:rPr lang="es-CO" sz="1505" b="1" i="0" u="none" strike="noStrike" cap="none">
                <a:solidFill>
                  <a:srgbClr val="595959"/>
                </a:solidFill>
                <a:latin typeface="Nunito Sans"/>
                <a:ea typeface="Nunito Sans"/>
                <a:cs typeface="Nunito Sans"/>
                <a:sym typeface="Nunito Sans"/>
              </a:rPr>
              <a:t>Decreto 2555 de 2010: </a:t>
            </a:r>
            <a:r>
              <a:rPr lang="es-CO" sz="1505" b="0" i="0" u="none" strike="noStrike" cap="none">
                <a:solidFill>
                  <a:srgbClr val="595959"/>
                </a:solidFill>
                <a:latin typeface="Nunito Sans"/>
                <a:ea typeface="Nunito Sans"/>
                <a:cs typeface="Nunito Sans"/>
                <a:sym typeface="Nunito Sans"/>
              </a:rPr>
              <a:t>Especialmente la parte 9 (artículos 9.1.1.1.1. y siguientes)</a:t>
            </a:r>
            <a:endParaRPr sz="1505"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5"/>
              <a:buFont typeface="Arial"/>
              <a:buNone/>
            </a:pPr>
            <a:endParaRPr sz="1505" b="0" i="0" u="none" strike="noStrike" cap="none">
              <a:solidFill>
                <a:srgbClr val="595959"/>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1505"/>
              <a:buFont typeface="Arial"/>
              <a:buNone/>
            </a:pPr>
            <a:r>
              <a:rPr lang="es-CO" sz="1505" b="1" i="0" u="none" strike="noStrike" cap="none">
                <a:solidFill>
                  <a:srgbClr val="595959"/>
                </a:solidFill>
                <a:latin typeface="Nunito Sans"/>
                <a:ea typeface="Nunito Sans"/>
                <a:cs typeface="Nunito Sans"/>
                <a:sym typeface="Nunito Sans"/>
              </a:rPr>
              <a:t>Circular Externa SSPD 2016100000034 </a:t>
            </a:r>
            <a:r>
              <a:rPr lang="es-CO" sz="1505" b="0" i="0" u="none" strike="noStrike" cap="none">
                <a:solidFill>
                  <a:srgbClr val="595959"/>
                </a:solidFill>
                <a:latin typeface="Nunito Sans"/>
                <a:ea typeface="Nunito Sans"/>
                <a:cs typeface="Nunito Sans"/>
                <a:sym typeface="Nunito Sans"/>
              </a:rPr>
              <a:t>de 14/06/2016.</a:t>
            </a:r>
            <a:endParaRPr sz="1505" b="0" i="0" u="none" strike="noStrike" cap="none">
              <a:solidFill>
                <a:srgbClr val="595959"/>
              </a:solidFill>
              <a:latin typeface="Nunito Sans"/>
              <a:ea typeface="Nunito Sans"/>
              <a:cs typeface="Nunito Sans"/>
              <a:sym typeface="Nunito Sans"/>
            </a:endParaRPr>
          </a:p>
        </p:txBody>
      </p:sp>
      <p:grpSp>
        <p:nvGrpSpPr>
          <p:cNvPr id="395" name="Google Shape;395;p8"/>
          <p:cNvGrpSpPr/>
          <p:nvPr/>
        </p:nvGrpSpPr>
        <p:grpSpPr>
          <a:xfrm>
            <a:off x="379299" y="2268116"/>
            <a:ext cx="3333980" cy="710736"/>
            <a:chOff x="1108449" y="2174611"/>
            <a:chExt cx="3100800" cy="661027"/>
          </a:xfrm>
        </p:grpSpPr>
        <p:sp>
          <p:nvSpPr>
            <p:cNvPr id="396" name="Google Shape;396;p8"/>
            <p:cNvSpPr/>
            <p:nvPr/>
          </p:nvSpPr>
          <p:spPr>
            <a:xfrm>
              <a:off x="1108449" y="2174611"/>
              <a:ext cx="3100800" cy="660900"/>
            </a:xfrm>
            <a:prstGeom prst="roundRect">
              <a:avLst>
                <a:gd name="adj" fmla="val 16667"/>
              </a:avLst>
            </a:prstGeom>
            <a:solidFill>
              <a:srgbClr val="FFFFFF"/>
            </a:solidFill>
            <a:ln w="13650" cap="flat" cmpd="sng">
              <a:solidFill>
                <a:srgbClr val="0283AA"/>
              </a:solidFill>
              <a:prstDash val="solid"/>
              <a:miter lim="800000"/>
              <a:headEnd type="none" w="sm" len="sm"/>
              <a:tailEnd type="none" w="sm" len="sm"/>
            </a:ln>
          </p:spPr>
          <p:txBody>
            <a:bodyPr spcFirstLastPara="1" wrap="square" lIns="98300" tIns="49125" rIns="98300" bIns="49125" anchor="ctr" anchorCtr="0">
              <a:noAutofit/>
            </a:bodyPr>
            <a:lstStyle/>
            <a:p>
              <a:pPr marL="0" marR="0" lvl="0" indent="0" algn="ctr" rtl="0">
                <a:lnSpc>
                  <a:spcPct val="100000"/>
                </a:lnSpc>
                <a:spcBef>
                  <a:spcPts val="0"/>
                </a:spcBef>
                <a:spcAft>
                  <a:spcPts val="0"/>
                </a:spcAft>
                <a:buClr>
                  <a:srgbClr val="000000"/>
                </a:buClr>
                <a:buSzPts val="1935"/>
                <a:buFont typeface="Arial"/>
                <a:buNone/>
              </a:pPr>
              <a:endParaRPr sz="1935" b="0" i="0" u="none" strike="noStrike" cap="none">
                <a:solidFill>
                  <a:srgbClr val="FFFFFF"/>
                </a:solidFill>
                <a:latin typeface="Verdana"/>
                <a:ea typeface="Verdana"/>
                <a:cs typeface="Verdana"/>
                <a:sym typeface="Verdana"/>
              </a:endParaRPr>
            </a:p>
          </p:txBody>
        </p:sp>
        <p:sp>
          <p:nvSpPr>
            <p:cNvPr id="397" name="Google Shape;397;p8"/>
            <p:cNvSpPr txBox="1"/>
            <p:nvPr/>
          </p:nvSpPr>
          <p:spPr>
            <a:xfrm>
              <a:off x="1385157" y="2189138"/>
              <a:ext cx="2547300" cy="646500"/>
            </a:xfrm>
            <a:prstGeom prst="rect">
              <a:avLst/>
            </a:prstGeom>
            <a:noFill/>
            <a:ln>
              <a:noFill/>
            </a:ln>
          </p:spPr>
          <p:txBody>
            <a:bodyPr spcFirstLastPara="1" wrap="square" lIns="98300" tIns="49125" rIns="98300" bIns="49125" anchor="t" anchorCtr="0">
              <a:spAutoFit/>
            </a:bodyPr>
            <a:lstStyle/>
            <a:p>
              <a:pPr marL="0" marR="0" lvl="0" indent="0" algn="ctr" rtl="0">
                <a:lnSpc>
                  <a:spcPct val="100000"/>
                </a:lnSpc>
                <a:spcBef>
                  <a:spcPts val="0"/>
                </a:spcBef>
                <a:spcAft>
                  <a:spcPts val="0"/>
                </a:spcAft>
                <a:buClr>
                  <a:srgbClr val="000000"/>
                </a:buClr>
                <a:buSzPts val="1935"/>
                <a:buFont typeface="Arial"/>
                <a:buNone/>
              </a:pPr>
              <a:r>
                <a:rPr lang="es-CO" sz="1935" b="1" i="0" u="none" strike="noStrike" cap="none">
                  <a:solidFill>
                    <a:srgbClr val="0283AA"/>
                  </a:solidFill>
                  <a:latin typeface="Nunito Sans"/>
                  <a:ea typeface="Nunito Sans"/>
                  <a:cs typeface="Nunito Sans"/>
                  <a:sym typeface="Nunito Sans"/>
                </a:rPr>
                <a:t>Fundamento </a:t>
              </a:r>
              <a:endParaRPr sz="129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35"/>
                <a:buFont typeface="Arial"/>
                <a:buNone/>
              </a:pPr>
              <a:r>
                <a:rPr lang="es-CO" sz="1935" b="1" i="0" u="none" strike="noStrike" cap="none">
                  <a:solidFill>
                    <a:srgbClr val="0283AA"/>
                  </a:solidFill>
                  <a:latin typeface="Nunito Sans"/>
                  <a:ea typeface="Nunito Sans"/>
                  <a:cs typeface="Nunito Sans"/>
                  <a:sym typeface="Nunito Sans"/>
                </a:rPr>
                <a:t>Constitucional</a:t>
              </a:r>
              <a:endParaRPr sz="1935" b="1" i="0" u="none" strike="noStrike" cap="none">
                <a:solidFill>
                  <a:srgbClr val="0283AA"/>
                </a:solidFill>
                <a:latin typeface="Nunito Sans"/>
                <a:ea typeface="Nunito Sans"/>
                <a:cs typeface="Nunito Sans"/>
                <a:sym typeface="Nunito Sans"/>
              </a:endParaRPr>
            </a:p>
          </p:txBody>
        </p:sp>
      </p:grpSp>
      <p:grpSp>
        <p:nvGrpSpPr>
          <p:cNvPr id="398" name="Google Shape;398;p8"/>
          <p:cNvGrpSpPr/>
          <p:nvPr/>
        </p:nvGrpSpPr>
        <p:grpSpPr>
          <a:xfrm>
            <a:off x="3942239" y="2266922"/>
            <a:ext cx="3333980" cy="796226"/>
            <a:chOff x="4422195" y="2173501"/>
            <a:chExt cx="3100800" cy="740538"/>
          </a:xfrm>
        </p:grpSpPr>
        <p:sp>
          <p:nvSpPr>
            <p:cNvPr id="399" name="Google Shape;399;p8"/>
            <p:cNvSpPr/>
            <p:nvPr/>
          </p:nvSpPr>
          <p:spPr>
            <a:xfrm>
              <a:off x="4422195" y="2173501"/>
              <a:ext cx="3100800" cy="701400"/>
            </a:xfrm>
            <a:prstGeom prst="roundRect">
              <a:avLst>
                <a:gd name="adj" fmla="val 16667"/>
              </a:avLst>
            </a:prstGeom>
            <a:solidFill>
              <a:srgbClr val="FFFFFF"/>
            </a:solidFill>
            <a:ln w="13650" cap="flat" cmpd="sng">
              <a:solidFill>
                <a:srgbClr val="E2AC00"/>
              </a:solidFill>
              <a:prstDash val="solid"/>
              <a:miter lim="800000"/>
              <a:headEnd type="none" w="sm" len="sm"/>
              <a:tailEnd type="none" w="sm" len="sm"/>
            </a:ln>
          </p:spPr>
          <p:txBody>
            <a:bodyPr spcFirstLastPara="1" wrap="square" lIns="98300" tIns="49125" rIns="98300" bIns="49125" anchor="ctr" anchorCtr="0">
              <a:noAutofit/>
            </a:bodyPr>
            <a:lstStyle/>
            <a:p>
              <a:pPr marL="0" marR="0" lvl="0" indent="0" algn="ctr" rtl="0">
                <a:lnSpc>
                  <a:spcPct val="100000"/>
                </a:lnSpc>
                <a:spcBef>
                  <a:spcPts val="0"/>
                </a:spcBef>
                <a:spcAft>
                  <a:spcPts val="0"/>
                </a:spcAft>
                <a:buClr>
                  <a:srgbClr val="000000"/>
                </a:buClr>
                <a:buSzPts val="1935"/>
                <a:buFont typeface="Arial"/>
                <a:buNone/>
              </a:pPr>
              <a:endParaRPr sz="1935" b="0" i="0" u="none" strike="noStrike" cap="none">
                <a:solidFill>
                  <a:srgbClr val="FFFFFF"/>
                </a:solidFill>
                <a:latin typeface="Verdana"/>
                <a:ea typeface="Verdana"/>
                <a:cs typeface="Verdana"/>
                <a:sym typeface="Verdana"/>
              </a:endParaRPr>
            </a:p>
          </p:txBody>
        </p:sp>
        <p:sp>
          <p:nvSpPr>
            <p:cNvPr id="400" name="Google Shape;400;p8"/>
            <p:cNvSpPr txBox="1"/>
            <p:nvPr/>
          </p:nvSpPr>
          <p:spPr>
            <a:xfrm>
              <a:off x="4478337" y="2267539"/>
              <a:ext cx="3020100" cy="646500"/>
            </a:xfrm>
            <a:prstGeom prst="rect">
              <a:avLst/>
            </a:prstGeom>
            <a:noFill/>
            <a:ln>
              <a:noFill/>
            </a:ln>
          </p:spPr>
          <p:txBody>
            <a:bodyPr spcFirstLastPara="1" wrap="square" lIns="98300" tIns="49125" rIns="98300" bIns="49125" anchor="t" anchorCtr="0">
              <a:spAutoFit/>
            </a:bodyPr>
            <a:lstStyle/>
            <a:p>
              <a:pPr marL="0" marR="0" lvl="0" indent="0" algn="ctr" rtl="0">
                <a:lnSpc>
                  <a:spcPct val="100000"/>
                </a:lnSpc>
                <a:spcBef>
                  <a:spcPts val="0"/>
                </a:spcBef>
                <a:spcAft>
                  <a:spcPts val="0"/>
                </a:spcAft>
                <a:buClr>
                  <a:srgbClr val="000000"/>
                </a:buClr>
                <a:buSzPts val="1935"/>
                <a:buFont typeface="Arial"/>
                <a:buNone/>
              </a:pPr>
              <a:r>
                <a:rPr lang="es-CO" sz="1935" b="1" i="0" u="none" strike="noStrike" cap="none">
                  <a:solidFill>
                    <a:srgbClr val="0283AA"/>
                  </a:solidFill>
                  <a:latin typeface="Nunito Sans"/>
                  <a:ea typeface="Nunito Sans"/>
                  <a:cs typeface="Nunito Sans"/>
                  <a:sym typeface="Nunito Sans"/>
                </a:rPr>
                <a:t>Fundamento </a:t>
              </a:r>
              <a:endParaRPr sz="1935" b="1" i="0" u="none" strike="noStrike" cap="none">
                <a:solidFill>
                  <a:srgbClr val="0283AA"/>
                </a:solidFill>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1935"/>
                <a:buFont typeface="Arial"/>
                <a:buNone/>
              </a:pPr>
              <a:r>
                <a:rPr lang="es-CO" sz="1935" b="1" i="0" u="none" strike="noStrike" cap="none">
                  <a:solidFill>
                    <a:srgbClr val="0283AA"/>
                  </a:solidFill>
                  <a:latin typeface="Nunito Sans"/>
                  <a:ea typeface="Nunito Sans"/>
                  <a:cs typeface="Nunito Sans"/>
                  <a:sym typeface="Nunito Sans"/>
                </a:rPr>
                <a:t>Legal</a:t>
              </a:r>
              <a:endParaRPr sz="1935" b="1" i="0" u="none" strike="noStrike" cap="none">
                <a:solidFill>
                  <a:srgbClr val="0283AA"/>
                </a:solidFill>
                <a:latin typeface="Nunito Sans"/>
                <a:ea typeface="Nunito Sans"/>
                <a:cs typeface="Nunito Sans"/>
                <a:sym typeface="Nunito Sans"/>
              </a:endParaRPr>
            </a:p>
          </p:txBody>
        </p:sp>
      </p:grpSp>
      <p:grpSp>
        <p:nvGrpSpPr>
          <p:cNvPr id="401" name="Google Shape;401;p8"/>
          <p:cNvGrpSpPr/>
          <p:nvPr/>
        </p:nvGrpSpPr>
        <p:grpSpPr>
          <a:xfrm>
            <a:off x="7559276" y="2266922"/>
            <a:ext cx="3148186" cy="754145"/>
            <a:chOff x="7786255" y="2173501"/>
            <a:chExt cx="2928000" cy="701400"/>
          </a:xfrm>
        </p:grpSpPr>
        <p:sp>
          <p:nvSpPr>
            <p:cNvPr id="402" name="Google Shape;402;p8"/>
            <p:cNvSpPr/>
            <p:nvPr/>
          </p:nvSpPr>
          <p:spPr>
            <a:xfrm>
              <a:off x="7786255" y="2173501"/>
              <a:ext cx="2928000" cy="701400"/>
            </a:xfrm>
            <a:prstGeom prst="roundRect">
              <a:avLst>
                <a:gd name="adj" fmla="val 16667"/>
              </a:avLst>
            </a:prstGeom>
            <a:solidFill>
              <a:srgbClr val="FFFFFF"/>
            </a:solidFill>
            <a:ln w="13650" cap="flat" cmpd="sng">
              <a:solidFill>
                <a:srgbClr val="0283AA"/>
              </a:solidFill>
              <a:prstDash val="solid"/>
              <a:miter lim="800000"/>
              <a:headEnd type="none" w="sm" len="sm"/>
              <a:tailEnd type="none" w="sm" len="sm"/>
            </a:ln>
          </p:spPr>
          <p:txBody>
            <a:bodyPr spcFirstLastPara="1" wrap="square" lIns="98300" tIns="49125" rIns="98300" bIns="49125" anchor="ctr" anchorCtr="0">
              <a:noAutofit/>
            </a:bodyPr>
            <a:lstStyle/>
            <a:p>
              <a:pPr marL="0" marR="0" lvl="0" indent="0" algn="ctr" rtl="0">
                <a:lnSpc>
                  <a:spcPct val="100000"/>
                </a:lnSpc>
                <a:spcBef>
                  <a:spcPts val="0"/>
                </a:spcBef>
                <a:spcAft>
                  <a:spcPts val="0"/>
                </a:spcAft>
                <a:buClr>
                  <a:srgbClr val="000000"/>
                </a:buClr>
                <a:buSzPts val="1935"/>
                <a:buFont typeface="Arial"/>
                <a:buNone/>
              </a:pPr>
              <a:endParaRPr sz="1935" b="0" i="0" u="none" strike="noStrike" cap="none">
                <a:solidFill>
                  <a:srgbClr val="FFFFFF"/>
                </a:solidFill>
                <a:latin typeface="Verdana"/>
                <a:ea typeface="Verdana"/>
                <a:cs typeface="Verdana"/>
                <a:sym typeface="Verdana"/>
              </a:endParaRPr>
            </a:p>
          </p:txBody>
        </p:sp>
        <p:sp>
          <p:nvSpPr>
            <p:cNvPr id="403" name="Google Shape;403;p8"/>
            <p:cNvSpPr txBox="1"/>
            <p:nvPr/>
          </p:nvSpPr>
          <p:spPr>
            <a:xfrm>
              <a:off x="7983665" y="2209065"/>
              <a:ext cx="2520300" cy="646500"/>
            </a:xfrm>
            <a:prstGeom prst="rect">
              <a:avLst/>
            </a:prstGeom>
            <a:noFill/>
            <a:ln>
              <a:noFill/>
            </a:ln>
          </p:spPr>
          <p:txBody>
            <a:bodyPr spcFirstLastPara="1" wrap="square" lIns="98300" tIns="49125" rIns="98300" bIns="49125" anchor="t" anchorCtr="0">
              <a:spAutoFit/>
            </a:bodyPr>
            <a:lstStyle/>
            <a:p>
              <a:pPr marL="0" marR="0" lvl="0" indent="0" algn="ctr" rtl="0">
                <a:lnSpc>
                  <a:spcPct val="100000"/>
                </a:lnSpc>
                <a:spcBef>
                  <a:spcPts val="0"/>
                </a:spcBef>
                <a:spcAft>
                  <a:spcPts val="0"/>
                </a:spcAft>
                <a:buClr>
                  <a:srgbClr val="000000"/>
                </a:buClr>
                <a:buSzPts val="1935"/>
                <a:buFont typeface="Arial"/>
                <a:buNone/>
              </a:pPr>
              <a:r>
                <a:rPr lang="es-CO" sz="1935" b="1" i="0" u="none" strike="noStrike" cap="none">
                  <a:solidFill>
                    <a:srgbClr val="0283AA"/>
                  </a:solidFill>
                  <a:latin typeface="Nunito Sans"/>
                  <a:ea typeface="Nunito Sans"/>
                  <a:cs typeface="Nunito Sans"/>
                  <a:sym typeface="Nunito Sans"/>
                </a:rPr>
                <a:t>Otras normas que rigen estos procesos</a:t>
              </a:r>
              <a:endParaRPr sz="1935" b="1" i="0" u="none" strike="noStrike" cap="none">
                <a:solidFill>
                  <a:srgbClr val="0283AA"/>
                </a:solidFill>
                <a:latin typeface="Nunito Sans"/>
                <a:ea typeface="Nunito Sans"/>
                <a:cs typeface="Nunito Sans"/>
                <a:sym typeface="Nunito Sans"/>
              </a:endParaRPr>
            </a:p>
          </p:txBody>
        </p:sp>
      </p:grpSp>
      <p:sp>
        <p:nvSpPr>
          <p:cNvPr id="404" name="Google Shape;404;p8"/>
          <p:cNvSpPr txBox="1"/>
          <p:nvPr/>
        </p:nvSpPr>
        <p:spPr>
          <a:xfrm>
            <a:off x="4126581" y="3072923"/>
            <a:ext cx="2985900" cy="3804839"/>
          </a:xfrm>
          <a:prstGeom prst="rect">
            <a:avLst/>
          </a:prstGeom>
          <a:noFill/>
          <a:ln>
            <a:noFill/>
          </a:ln>
        </p:spPr>
        <p:txBody>
          <a:bodyPr spcFirstLastPara="1" wrap="square" lIns="98300" tIns="49125" rIns="98300" bIns="49125" anchor="t" anchorCtr="0">
            <a:spAutoFit/>
          </a:bodyPr>
          <a:lstStyle/>
          <a:p>
            <a:pPr marL="0" marR="0" lvl="0" indent="0" algn="l" rtl="0">
              <a:lnSpc>
                <a:spcPct val="100000"/>
              </a:lnSpc>
              <a:spcBef>
                <a:spcPts val="0"/>
              </a:spcBef>
              <a:spcAft>
                <a:spcPts val="0"/>
              </a:spcAft>
              <a:buClr>
                <a:srgbClr val="000000"/>
              </a:buClr>
              <a:buSzPts val="1505"/>
              <a:buFont typeface="Arial"/>
              <a:buNone/>
            </a:pPr>
            <a:r>
              <a:rPr lang="es-CO" sz="1505" b="1" i="0" u="none" strike="noStrike" cap="none">
                <a:solidFill>
                  <a:srgbClr val="595959"/>
                </a:solidFill>
                <a:latin typeface="Nunito Sans"/>
                <a:ea typeface="Nunito Sans"/>
                <a:cs typeface="Nunito Sans"/>
                <a:sym typeface="Nunito Sans"/>
              </a:rPr>
              <a:t>Artículo 59 y 60 </a:t>
            </a:r>
            <a:r>
              <a:rPr lang="es-CO" sz="1505" b="0" i="0" u="none" strike="noStrike" cap="none">
                <a:solidFill>
                  <a:srgbClr val="595959"/>
                </a:solidFill>
                <a:latin typeface="Nunito Sans"/>
                <a:ea typeface="Nunito Sans"/>
                <a:cs typeface="Nunito Sans"/>
                <a:sym typeface="Nunito Sans"/>
              </a:rPr>
              <a:t>de la Ley 142 de 1994:</a:t>
            </a:r>
            <a:endParaRPr sz="1505" b="0" i="0" u="none" strike="noStrike" cap="none">
              <a:solidFill>
                <a:srgbClr val="000000"/>
              </a:solidFill>
              <a:latin typeface="Arial"/>
              <a:ea typeface="Arial"/>
              <a:cs typeface="Arial"/>
              <a:sym typeface="Arial"/>
            </a:endParaRPr>
          </a:p>
          <a:p>
            <a:pPr marL="307235" marR="0" lvl="0" indent="-307235" algn="l" rtl="0">
              <a:lnSpc>
                <a:spcPct val="100000"/>
              </a:lnSpc>
              <a:spcBef>
                <a:spcPts val="0"/>
              </a:spcBef>
              <a:spcAft>
                <a:spcPts val="0"/>
              </a:spcAft>
              <a:buClr>
                <a:srgbClr val="000000"/>
              </a:buClr>
              <a:buSzPts val="1505"/>
              <a:buFont typeface="Arial"/>
              <a:buChar char="-"/>
            </a:pPr>
            <a:r>
              <a:rPr lang="es-CO" sz="1505" b="0" i="0" u="none" strike="noStrike" cap="none">
                <a:solidFill>
                  <a:srgbClr val="595959"/>
                </a:solidFill>
                <a:latin typeface="Nunito Sans"/>
                <a:ea typeface="Nunito Sans"/>
                <a:cs typeface="Nunito Sans"/>
                <a:sym typeface="Nunito Sans"/>
              </a:rPr>
              <a:t>Causales (59)</a:t>
            </a:r>
            <a:endParaRPr sz="1505" b="0" i="0" u="none" strike="noStrike" cap="none">
              <a:solidFill>
                <a:srgbClr val="595959"/>
              </a:solidFill>
              <a:latin typeface="Nunito Sans"/>
              <a:ea typeface="Nunito Sans"/>
              <a:cs typeface="Nunito Sans"/>
              <a:sym typeface="Nunito Sans"/>
            </a:endParaRPr>
          </a:p>
          <a:p>
            <a:pPr marL="307235" marR="0" lvl="0" indent="-307235" algn="l" rtl="0">
              <a:lnSpc>
                <a:spcPct val="100000"/>
              </a:lnSpc>
              <a:spcBef>
                <a:spcPts val="0"/>
              </a:spcBef>
              <a:spcAft>
                <a:spcPts val="0"/>
              </a:spcAft>
              <a:buClr>
                <a:srgbClr val="000000"/>
              </a:buClr>
              <a:buSzPts val="1505"/>
              <a:buFont typeface="Arial"/>
              <a:buChar char="-"/>
            </a:pPr>
            <a:r>
              <a:rPr lang="es-CO" sz="1505" b="0" i="0" u="none" strike="noStrike" cap="none">
                <a:solidFill>
                  <a:srgbClr val="595959"/>
                </a:solidFill>
                <a:latin typeface="Nunito Sans"/>
                <a:ea typeface="Nunito Sans"/>
                <a:cs typeface="Nunito Sans"/>
                <a:sym typeface="Nunito Sans"/>
              </a:rPr>
              <a:t>Efectos (60)</a:t>
            </a:r>
            <a:endParaRPr sz="1505"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5"/>
              <a:buFont typeface="Arial"/>
              <a:buNone/>
            </a:pPr>
            <a:r>
              <a:rPr lang="es-CO" sz="1505" b="1" i="0" u="none" strike="noStrike" cap="none">
                <a:solidFill>
                  <a:srgbClr val="595959"/>
                </a:solidFill>
                <a:latin typeface="Nunito Sans"/>
                <a:ea typeface="Nunito Sans"/>
                <a:cs typeface="Nunito Sans"/>
                <a:sym typeface="Nunito Sans"/>
              </a:rPr>
              <a:t>Artículo 121 </a:t>
            </a:r>
            <a:r>
              <a:rPr lang="es-CO" sz="1505" b="0" i="0" u="none" strike="noStrike" cap="none">
                <a:solidFill>
                  <a:srgbClr val="595959"/>
                </a:solidFill>
                <a:latin typeface="Nunito Sans"/>
                <a:ea typeface="Nunito Sans"/>
                <a:cs typeface="Nunito Sans"/>
                <a:sym typeface="Nunito Sans"/>
              </a:rPr>
              <a:t>de la Ley 142 de 1994:</a:t>
            </a:r>
            <a:endParaRPr sz="1505" b="0" i="0" u="none" strike="noStrike" cap="none">
              <a:solidFill>
                <a:srgbClr val="000000"/>
              </a:solidFill>
              <a:latin typeface="Arial"/>
              <a:ea typeface="Arial"/>
              <a:cs typeface="Arial"/>
              <a:sym typeface="Arial"/>
            </a:endParaRPr>
          </a:p>
          <a:p>
            <a:pPr marL="307235" marR="0" lvl="0" indent="-307235" algn="l" rtl="0">
              <a:lnSpc>
                <a:spcPct val="100000"/>
              </a:lnSpc>
              <a:spcBef>
                <a:spcPts val="0"/>
              </a:spcBef>
              <a:spcAft>
                <a:spcPts val="0"/>
              </a:spcAft>
              <a:buClr>
                <a:srgbClr val="000000"/>
              </a:buClr>
              <a:buSzPts val="1505"/>
              <a:buFont typeface="Arial"/>
              <a:buChar char="-"/>
            </a:pPr>
            <a:r>
              <a:rPr lang="es-CO" sz="1505" b="0" i="0" u="none" strike="noStrike" cap="none">
                <a:solidFill>
                  <a:srgbClr val="595959"/>
                </a:solidFill>
                <a:latin typeface="Nunito Sans"/>
                <a:ea typeface="Nunito Sans"/>
                <a:cs typeface="Nunito Sans"/>
                <a:sym typeface="Nunito Sans"/>
              </a:rPr>
              <a:t>Procedimiento y alcances de la toma de posesión.</a:t>
            </a:r>
            <a:endParaRPr sz="1505"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5"/>
              <a:buFont typeface="Arial"/>
              <a:buNone/>
            </a:pPr>
            <a:r>
              <a:rPr lang="es-CO" sz="1505" b="1" i="0" u="none" strike="noStrike" cap="none">
                <a:solidFill>
                  <a:srgbClr val="595959"/>
                </a:solidFill>
                <a:latin typeface="Nunito Sans"/>
                <a:ea typeface="Nunito Sans"/>
                <a:cs typeface="Nunito Sans"/>
                <a:sym typeface="Nunito Sans"/>
              </a:rPr>
              <a:t>Artículo 123 </a:t>
            </a:r>
            <a:r>
              <a:rPr lang="es-CO" sz="1505" b="0" i="0" u="none" strike="noStrike" cap="none">
                <a:solidFill>
                  <a:srgbClr val="595959"/>
                </a:solidFill>
                <a:latin typeface="Nunito Sans"/>
                <a:ea typeface="Nunito Sans"/>
                <a:cs typeface="Nunito Sans"/>
                <a:sym typeface="Nunito Sans"/>
              </a:rPr>
              <a:t>de la Ley 142 de 1994:</a:t>
            </a:r>
            <a:endParaRPr sz="1505" b="0" i="0" u="none" strike="noStrike" cap="none">
              <a:solidFill>
                <a:srgbClr val="000000"/>
              </a:solidFill>
              <a:latin typeface="Arial"/>
              <a:ea typeface="Arial"/>
              <a:cs typeface="Arial"/>
              <a:sym typeface="Arial"/>
            </a:endParaRPr>
          </a:p>
          <a:p>
            <a:pPr marL="307235" marR="0" lvl="0" indent="-307235" algn="l" rtl="0">
              <a:lnSpc>
                <a:spcPct val="100000"/>
              </a:lnSpc>
              <a:spcBef>
                <a:spcPts val="0"/>
              </a:spcBef>
              <a:spcAft>
                <a:spcPts val="0"/>
              </a:spcAft>
              <a:buClr>
                <a:srgbClr val="000000"/>
              </a:buClr>
              <a:buSzPts val="1505"/>
              <a:buFont typeface="Arial"/>
              <a:buChar char="-"/>
            </a:pPr>
            <a:r>
              <a:rPr lang="es-CO" sz="1505" b="0" i="0" u="none" strike="noStrike" cap="none">
                <a:solidFill>
                  <a:srgbClr val="595959"/>
                </a:solidFill>
                <a:latin typeface="Nunito Sans"/>
                <a:ea typeface="Nunito Sans"/>
                <a:cs typeface="Nunito Sans"/>
                <a:sym typeface="Nunito Sans"/>
              </a:rPr>
              <a:t>Nombramiento de los liquidadores.</a:t>
            </a:r>
            <a:endParaRPr/>
          </a:p>
          <a:p>
            <a:pPr marL="0" marR="0" lvl="0" indent="0" algn="l" rtl="0">
              <a:lnSpc>
                <a:spcPct val="100000"/>
              </a:lnSpc>
              <a:spcBef>
                <a:spcPts val="0"/>
              </a:spcBef>
              <a:spcAft>
                <a:spcPts val="0"/>
              </a:spcAft>
              <a:buNone/>
            </a:pPr>
            <a:r>
              <a:rPr lang="es-CO" sz="1505" b="1" i="0" u="none" strike="noStrike" cap="none">
                <a:solidFill>
                  <a:srgbClr val="595959"/>
                </a:solidFill>
                <a:latin typeface="Nunito Sans"/>
                <a:ea typeface="Nunito Sans"/>
                <a:cs typeface="Nunito Sans"/>
                <a:sym typeface="Nunito Sans"/>
              </a:rPr>
              <a:t>Articulo 81.7 </a:t>
            </a:r>
            <a:r>
              <a:rPr lang="es-CO" sz="1505" b="0" i="0" u="none" strike="noStrike" cap="none">
                <a:solidFill>
                  <a:srgbClr val="595959"/>
                </a:solidFill>
                <a:latin typeface="Nunito Sans"/>
                <a:ea typeface="Nunito Sans"/>
                <a:cs typeface="Nunito Sans"/>
                <a:sym typeface="Nunito Sans"/>
              </a:rPr>
              <a:t>de la Ley 142 de 1994</a:t>
            </a:r>
            <a:endParaRPr/>
          </a:p>
          <a:p>
            <a:pPr marL="0" marR="0" lvl="0" indent="0" algn="l" rtl="0">
              <a:lnSpc>
                <a:spcPct val="100000"/>
              </a:lnSpc>
              <a:spcBef>
                <a:spcPts val="0"/>
              </a:spcBef>
              <a:spcAft>
                <a:spcPts val="0"/>
              </a:spcAft>
              <a:buNone/>
            </a:pPr>
            <a:r>
              <a:rPr lang="es-CO" sz="1505" b="0" i="0" u="none" strike="noStrike" cap="none">
                <a:solidFill>
                  <a:srgbClr val="595959"/>
                </a:solidFill>
                <a:latin typeface="Nunito Sans"/>
                <a:ea typeface="Nunito Sans"/>
                <a:cs typeface="Nunito Sans"/>
                <a:sym typeface="Nunito Sans"/>
              </a:rPr>
              <a:t>-     Como medida sancionatoria </a:t>
            </a:r>
            <a:endParaRPr/>
          </a:p>
          <a:p>
            <a:pPr marL="0" marR="0" lvl="0" indent="0" algn="l" rtl="0">
              <a:lnSpc>
                <a:spcPct val="100000"/>
              </a:lnSpc>
              <a:spcBef>
                <a:spcPts val="0"/>
              </a:spcBef>
              <a:spcAft>
                <a:spcPts val="0"/>
              </a:spcAft>
              <a:buNone/>
            </a:pPr>
            <a:endParaRPr sz="1505"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659"/>
        <p:cNvGrpSpPr/>
        <p:nvPr/>
      </p:nvGrpSpPr>
      <p:grpSpPr>
        <a:xfrm>
          <a:off x="0" y="0"/>
          <a:ext cx="0" cy="0"/>
          <a:chOff x="0" y="0"/>
          <a:chExt cx="0" cy="0"/>
        </a:xfrm>
      </p:grpSpPr>
      <p:sp>
        <p:nvSpPr>
          <p:cNvPr id="2660" name="Google Shape;2660;g3b73e70b476_15_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70</a:t>
            </a:fld>
            <a:endParaRPr/>
          </a:p>
        </p:txBody>
      </p:sp>
      <p:sp>
        <p:nvSpPr>
          <p:cNvPr id="2661" name="Google Shape;2661;g3b73e70b476_15_8"/>
          <p:cNvSpPr txBox="1"/>
          <p:nvPr/>
        </p:nvSpPr>
        <p:spPr>
          <a:xfrm>
            <a:off x="344875" y="973850"/>
            <a:ext cx="11447400" cy="52593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1000"/>
              </a:spcBef>
              <a:spcAft>
                <a:spcPts val="0"/>
              </a:spcAft>
              <a:buClr>
                <a:srgbClr val="000000"/>
              </a:buClr>
              <a:buSzPts val="1600"/>
              <a:buFont typeface="Arial"/>
              <a:buNone/>
            </a:pPr>
            <a:r>
              <a:rPr lang="es-CO" sz="1600" b="1" i="0" u="none" strike="noStrike" cap="none">
                <a:solidFill>
                  <a:schemeClr val="dk1"/>
                </a:solidFill>
                <a:latin typeface="Verdana"/>
                <a:ea typeface="Verdana"/>
                <a:cs typeface="Verdana"/>
                <a:sym typeface="Verdana"/>
              </a:rPr>
              <a:t>RESULTADO GENERAL:</a:t>
            </a:r>
            <a:endParaRPr sz="1600" b="1" i="0" u="none" strike="noStrike" cap="none">
              <a:solidFill>
                <a:schemeClr val="dk1"/>
              </a:solidFill>
              <a:latin typeface="Verdana"/>
              <a:ea typeface="Verdana"/>
              <a:cs typeface="Verdana"/>
              <a:sym typeface="Verdana"/>
            </a:endParaRPr>
          </a:p>
          <a:p>
            <a:pPr marL="457200" marR="0" lvl="0" indent="-330200" algn="just" rtl="0">
              <a:lnSpc>
                <a:spcPct val="115000"/>
              </a:lnSpc>
              <a:spcBef>
                <a:spcPts val="1000"/>
              </a:spcBef>
              <a:spcAft>
                <a:spcPts val="0"/>
              </a:spcAft>
              <a:buClr>
                <a:srgbClr val="000000"/>
              </a:buClr>
              <a:buSzPts val="1600"/>
              <a:buFont typeface="Verdana"/>
              <a:buAutoNum type="arabicPeriod"/>
            </a:pPr>
            <a:r>
              <a:rPr lang="es-CO" sz="1600" b="0" i="0" u="none" strike="noStrike" cap="none">
                <a:solidFill>
                  <a:srgbClr val="000000"/>
                </a:solidFill>
                <a:latin typeface="Verdana"/>
                <a:ea typeface="Verdana"/>
                <a:cs typeface="Verdana"/>
                <a:sym typeface="Verdana"/>
              </a:rPr>
              <a:t>De conformidad con lo estipulado en el artículo 16 de la Ley 1955 de 2019 se han gestionado los recursos del Patrimonio Autónomo Fondo Empresarial para el cumplimiento de los fines legales, siendo estos: </a:t>
            </a:r>
            <a:r>
              <a:rPr lang="es-CO" sz="1600" b="0" i="1" u="none" strike="noStrike" cap="none">
                <a:solidFill>
                  <a:srgbClr val="000000"/>
                </a:solidFill>
                <a:latin typeface="Verdana"/>
                <a:ea typeface="Verdana"/>
                <a:cs typeface="Verdana"/>
                <a:sym typeface="Verdana"/>
              </a:rPr>
              <a:t>“</a:t>
            </a:r>
            <a:r>
              <a:rPr lang="es-CO" sz="1600" b="0" i="1" u="none" strike="noStrike" cap="none">
                <a:solidFill>
                  <a:srgbClr val="333333"/>
                </a:solidFill>
                <a:highlight>
                  <a:srgbClr val="FFFFFF"/>
                </a:highlight>
                <a:latin typeface="Verdana"/>
                <a:ea typeface="Verdana"/>
                <a:cs typeface="Verdana"/>
                <a:sym typeface="Verdana"/>
              </a:rPr>
              <a:t>1) pagos para la satisfacción de los derechos de los trabajadores que se acojan a los planes de retiro voluntario y en general las obligaciones laborales y, 2) apoyo para salvaguardar la prestación del servicio”</a:t>
            </a:r>
            <a:endParaRPr sz="1600" b="0" i="1" u="none" strike="noStrike" cap="none">
              <a:solidFill>
                <a:srgbClr val="333333"/>
              </a:solidFill>
              <a:highlight>
                <a:srgbClr val="FFFFFF"/>
              </a:highlight>
              <a:latin typeface="Verdana"/>
              <a:ea typeface="Verdana"/>
              <a:cs typeface="Verdana"/>
              <a:sym typeface="Verdana"/>
            </a:endParaRPr>
          </a:p>
          <a:p>
            <a:pPr marL="457200" marR="0" lvl="0" indent="-330200" algn="just" rtl="0">
              <a:lnSpc>
                <a:spcPct val="115000"/>
              </a:lnSpc>
              <a:spcBef>
                <a:spcPts val="0"/>
              </a:spcBef>
              <a:spcAft>
                <a:spcPts val="0"/>
              </a:spcAft>
              <a:buClr>
                <a:srgbClr val="333333"/>
              </a:buClr>
              <a:buSzPts val="1600"/>
              <a:buFont typeface="Verdana"/>
              <a:buAutoNum type="arabicPeriod"/>
            </a:pPr>
            <a:r>
              <a:rPr lang="es-CO" sz="1600" b="0" i="0" u="none" strike="noStrike" cap="none">
                <a:solidFill>
                  <a:srgbClr val="333333"/>
                </a:solidFill>
                <a:highlight>
                  <a:srgbClr val="FFFFFF"/>
                </a:highlight>
                <a:latin typeface="Verdana"/>
                <a:ea typeface="Verdana"/>
                <a:cs typeface="Verdana"/>
                <a:sym typeface="Verdana"/>
              </a:rPr>
              <a:t>A partir de la suscripción del Otrosí N°. 7 al Contrato de Fiducia Mercantil 831 de 2017 se realizó el fortalecimiento de la Supervisión del mismo, la cual fue designada en cabeza de la Directora de Entidades Intervenidas y en Liquidación quien es la encargada de supervisar los aspectos jurídicos, técnicos y administrativos del contrato y el Director Financiero quien es el responsable de la supervisión de los aspectos financieros y contables del contrato.</a:t>
            </a:r>
            <a:endParaRPr sz="1600" b="0" i="0" u="none" strike="noStrike" cap="none">
              <a:solidFill>
                <a:srgbClr val="333333"/>
              </a:solidFill>
              <a:highlight>
                <a:srgbClr val="FFFFFF"/>
              </a:highlight>
              <a:latin typeface="Verdana"/>
              <a:ea typeface="Verdana"/>
              <a:cs typeface="Verdana"/>
              <a:sym typeface="Verdana"/>
            </a:endParaRPr>
          </a:p>
          <a:p>
            <a:pPr marL="457200" marR="0" lvl="0" indent="-330200" algn="just" rtl="0">
              <a:lnSpc>
                <a:spcPct val="115000"/>
              </a:lnSpc>
              <a:spcBef>
                <a:spcPts val="0"/>
              </a:spcBef>
              <a:spcAft>
                <a:spcPts val="0"/>
              </a:spcAft>
              <a:buClr>
                <a:srgbClr val="333333"/>
              </a:buClr>
              <a:buSzPts val="1600"/>
              <a:buFont typeface="Verdana"/>
              <a:buAutoNum type="arabicPeriod"/>
            </a:pPr>
            <a:r>
              <a:rPr lang="es-CO" sz="1600" b="0" i="0" u="none" strike="noStrike" cap="none">
                <a:solidFill>
                  <a:srgbClr val="333333"/>
                </a:solidFill>
                <a:highlight>
                  <a:srgbClr val="FFFFFF"/>
                </a:highlight>
                <a:latin typeface="Verdana"/>
                <a:ea typeface="Verdana"/>
                <a:cs typeface="Verdana"/>
                <a:sym typeface="Verdana"/>
              </a:rPr>
              <a:t>Se adelantó la estructuración y fortalecimiento del equipo encargado de adelantar el monitoreo de las empresas intervenidas y en liquidación.</a:t>
            </a:r>
            <a:endParaRPr sz="1600" b="0" i="0" u="none" strike="noStrike" cap="none">
              <a:solidFill>
                <a:srgbClr val="333333"/>
              </a:solidFill>
              <a:highlight>
                <a:srgbClr val="FFFFFF"/>
              </a:highlight>
              <a:latin typeface="Verdana"/>
              <a:ea typeface="Verdana"/>
              <a:cs typeface="Verdana"/>
              <a:sym typeface="Verdana"/>
            </a:endParaRPr>
          </a:p>
          <a:p>
            <a:pPr marL="457200" marR="0" lvl="0" indent="-342900" algn="just" rtl="0">
              <a:lnSpc>
                <a:spcPct val="115000"/>
              </a:lnSpc>
              <a:spcBef>
                <a:spcPts val="0"/>
              </a:spcBef>
              <a:spcAft>
                <a:spcPts val="0"/>
              </a:spcAft>
              <a:buClr>
                <a:srgbClr val="333333"/>
              </a:buClr>
              <a:buSzPts val="1800"/>
              <a:buFont typeface="Verdana"/>
              <a:buAutoNum type="arabicPeriod"/>
            </a:pPr>
            <a:r>
              <a:rPr lang="es-CO" sz="1600" b="0" i="0" u="none" strike="noStrike" cap="none">
                <a:solidFill>
                  <a:srgbClr val="333333"/>
                </a:solidFill>
                <a:highlight>
                  <a:srgbClr val="FFFFFF"/>
                </a:highlight>
                <a:latin typeface="Verdana"/>
                <a:ea typeface="Verdana"/>
                <a:cs typeface="Verdana"/>
                <a:sym typeface="Verdana"/>
              </a:rPr>
              <a:t>Se realizó la estructuración de una solución tecnológica para llevar el seguimiento de los instrumentos de financiamiento y mutuos suscritos</a:t>
            </a:r>
            <a:r>
              <a:rPr lang="es-CO" sz="1800" b="0" i="0" u="none" strike="noStrike" cap="none">
                <a:solidFill>
                  <a:srgbClr val="333333"/>
                </a:solidFill>
                <a:highlight>
                  <a:srgbClr val="FFFFFF"/>
                </a:highlight>
                <a:latin typeface="Verdana"/>
                <a:ea typeface="Verdana"/>
                <a:cs typeface="Verdana"/>
                <a:sym typeface="Verdana"/>
              </a:rPr>
              <a:t>.</a:t>
            </a:r>
            <a:endParaRPr sz="1800" b="0" i="0" u="none" strike="noStrike" cap="none">
              <a:solidFill>
                <a:srgbClr val="333333"/>
              </a:solidFill>
              <a:highlight>
                <a:srgbClr val="FFFFFF"/>
              </a:highlight>
              <a:latin typeface="Verdana"/>
              <a:ea typeface="Verdana"/>
              <a:cs typeface="Verdana"/>
              <a:sym typeface="Verdana"/>
            </a:endParaRPr>
          </a:p>
        </p:txBody>
      </p:sp>
      <p:sp>
        <p:nvSpPr>
          <p:cNvPr id="2662" name="Google Shape;2662;g3b73e70b476_15_8"/>
          <p:cNvSpPr/>
          <p:nvPr/>
        </p:nvSpPr>
        <p:spPr>
          <a:xfrm flipH="1">
            <a:off x="636550" y="24575"/>
            <a:ext cx="10058400" cy="801000"/>
          </a:xfrm>
          <a:prstGeom prst="rect">
            <a:avLst/>
          </a:prstGeom>
          <a:solidFill>
            <a:srgbClr val="2428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CO" sz="2100" b="1" i="0" u="none" strike="noStrike" cap="none">
                <a:solidFill>
                  <a:schemeClr val="lt1"/>
                </a:solidFill>
                <a:latin typeface="Verdana"/>
                <a:ea typeface="Verdana"/>
                <a:cs typeface="Verdana"/>
                <a:sym typeface="Verdana"/>
              </a:rPr>
              <a:t>GESTIÓN - FONDO EMPRESARIAL</a:t>
            </a:r>
            <a:endParaRPr sz="3200" b="1" i="1" u="none" strike="noStrike" cap="none">
              <a:solidFill>
                <a:schemeClr val="lt1"/>
              </a:solidFill>
              <a:latin typeface="Verdana"/>
              <a:ea typeface="Verdana"/>
              <a:cs typeface="Verdana"/>
              <a:sym typeface="Verdan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685"/>
        <p:cNvGrpSpPr/>
        <p:nvPr/>
      </p:nvGrpSpPr>
      <p:grpSpPr>
        <a:xfrm>
          <a:off x="0" y="0"/>
          <a:ext cx="0" cy="0"/>
          <a:chOff x="0" y="0"/>
          <a:chExt cx="0" cy="0"/>
        </a:xfrm>
      </p:grpSpPr>
      <p:sp>
        <p:nvSpPr>
          <p:cNvPr id="2686" name="Google Shape;2686;g392894c1942_0_0"/>
          <p:cNvSpPr txBox="1">
            <a:spLocks noGrp="1"/>
          </p:cNvSpPr>
          <p:nvPr>
            <p:ph type="body" idx="1"/>
          </p:nvPr>
        </p:nvSpPr>
        <p:spPr>
          <a:xfrm>
            <a:off x="1283856" y="2415310"/>
            <a:ext cx="10515600" cy="66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None/>
            </a:pPr>
            <a:r>
              <a:rPr lang="es-CO" sz="4400" b="1">
                <a:solidFill>
                  <a:schemeClr val="dk1"/>
                </a:solidFill>
              </a:rPr>
              <a:t>Gracias</a:t>
            </a:r>
            <a:endParaRPr sz="4400" b="1">
              <a:solidFill>
                <a:schemeClr val="dk1"/>
              </a:solidFill>
            </a:endParaRPr>
          </a:p>
        </p:txBody>
      </p:sp>
      <p:sp>
        <p:nvSpPr>
          <p:cNvPr id="2687" name="Google Shape;2687;g392894c1942_0_0"/>
          <p:cNvSpPr txBox="1">
            <a:spLocks noGrp="1"/>
          </p:cNvSpPr>
          <p:nvPr>
            <p:ph type="body" idx="4294967295"/>
          </p:nvPr>
        </p:nvSpPr>
        <p:spPr>
          <a:xfrm>
            <a:off x="1283856" y="3158835"/>
            <a:ext cx="6743700" cy="2198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es-CO" sz="1800">
                <a:latin typeface="Verdana"/>
                <a:ea typeface="Verdana"/>
                <a:cs typeface="Verdana"/>
                <a:sym typeface="Verdana"/>
              </a:rPr>
              <a:t>Dirección de Entidades Intervenidas y en Liquidación</a:t>
            </a:r>
            <a:endParaRPr/>
          </a:p>
          <a:p>
            <a:pPr marL="0" lvl="0" indent="0" algn="l" rtl="0">
              <a:lnSpc>
                <a:spcPct val="150000"/>
              </a:lnSpc>
              <a:spcBef>
                <a:spcPts val="0"/>
              </a:spcBef>
              <a:spcAft>
                <a:spcPts val="0"/>
              </a:spcAft>
              <a:buClr>
                <a:schemeClr val="dk1"/>
              </a:buClr>
              <a:buSzPts val="1800"/>
              <a:buNone/>
            </a:pPr>
            <a:r>
              <a:rPr lang="es-CO" sz="1800">
                <a:latin typeface="Verdana"/>
                <a:ea typeface="Verdana"/>
                <a:cs typeface="Verdana"/>
                <a:sym typeface="Verdana"/>
              </a:rPr>
              <a:t>Superintendencia de Servicios Públicos Domiciliarios</a:t>
            </a:r>
            <a:endParaRPr/>
          </a:p>
          <a:p>
            <a:pPr marL="0" lvl="0" indent="0" algn="l" rtl="0">
              <a:lnSpc>
                <a:spcPct val="150000"/>
              </a:lnSpc>
              <a:spcBef>
                <a:spcPts val="0"/>
              </a:spcBef>
              <a:spcAft>
                <a:spcPts val="0"/>
              </a:spcAft>
              <a:buClr>
                <a:schemeClr val="dk1"/>
              </a:buClr>
              <a:buSzPts val="1800"/>
              <a:buNone/>
            </a:pPr>
            <a:r>
              <a:rPr lang="es-CO" sz="1800">
                <a:latin typeface="Verdana"/>
                <a:ea typeface="Verdana"/>
                <a:cs typeface="Verdana"/>
                <a:sym typeface="Verdana"/>
              </a:rPr>
              <a:t>República de Colombia</a:t>
            </a:r>
            <a:endParaRPr/>
          </a:p>
          <a:p>
            <a:pPr marL="0" lvl="0" indent="0" algn="l" rtl="0">
              <a:lnSpc>
                <a:spcPct val="150000"/>
              </a:lnSpc>
              <a:spcBef>
                <a:spcPts val="0"/>
              </a:spcBef>
              <a:spcAft>
                <a:spcPts val="0"/>
              </a:spcAft>
              <a:buClr>
                <a:srgbClr val="0070C0"/>
              </a:buClr>
              <a:buSzPts val="1800"/>
              <a:buNone/>
            </a:pPr>
            <a:r>
              <a:rPr lang="es-CO" sz="1800" u="sng">
                <a:solidFill>
                  <a:srgbClr val="0070C0"/>
                </a:solid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sspd@superservicios.gov.co</a:t>
            </a:r>
            <a:endParaRPr sz="1800" u="sng">
              <a:solidFill>
                <a:srgbClr val="0070C0"/>
              </a:solidFill>
              <a:latin typeface="Verdana"/>
              <a:ea typeface="Verdana"/>
              <a:cs typeface="Verdana"/>
              <a:sym typeface="Verdana"/>
            </a:endParaRPr>
          </a:p>
          <a:p>
            <a:pPr marL="0" lvl="0" indent="0" algn="l" rtl="0">
              <a:lnSpc>
                <a:spcPct val="150000"/>
              </a:lnSpc>
              <a:spcBef>
                <a:spcPts val="0"/>
              </a:spcBef>
              <a:spcAft>
                <a:spcPts val="0"/>
              </a:spcAft>
              <a:buClr>
                <a:srgbClr val="0070C0"/>
              </a:buClr>
              <a:buSzPts val="1800"/>
              <a:buNone/>
            </a:pPr>
            <a:r>
              <a:rPr lang="es-CO" sz="1800" u="sng">
                <a:solidFill>
                  <a:srgbClr val="0070C0"/>
                </a:solidFill>
                <a:latin typeface="Verdana"/>
                <a:ea typeface="Verdana"/>
                <a:cs typeface="Verdana"/>
                <a:sym typeface="Verdana"/>
              </a:rPr>
              <a:t>www.superservicios.gov.co</a:t>
            </a:r>
            <a:endParaRPr/>
          </a:p>
          <a:p>
            <a:pPr marL="228600" lvl="0" indent="-114300" algn="l" rtl="0">
              <a:lnSpc>
                <a:spcPct val="150000"/>
              </a:lnSpc>
              <a:spcBef>
                <a:spcPts val="0"/>
              </a:spcBef>
              <a:spcAft>
                <a:spcPts val="0"/>
              </a:spcAft>
              <a:buClr>
                <a:schemeClr val="dk1"/>
              </a:buClr>
              <a:buSzPts val="1800"/>
              <a:buNone/>
            </a:pPr>
            <a:endParaRPr sz="1800">
              <a:latin typeface="Verdana"/>
              <a:ea typeface="Verdana"/>
              <a:cs typeface="Verdana"/>
              <a:sym typeface="Verdana"/>
            </a:endParaRPr>
          </a:p>
        </p:txBody>
      </p:sp>
      <p:pic>
        <p:nvPicPr>
          <p:cNvPr id="2688" name="Google Shape;2688;g392894c1942_0_0"/>
          <p:cNvPicPr preferRelativeResize="0"/>
          <p:nvPr/>
        </p:nvPicPr>
        <p:blipFill rotWithShape="1">
          <a:blip r:embed="rId4">
            <a:alphaModFix/>
          </a:blip>
          <a:srcRect t="91013"/>
          <a:stretch/>
        </p:blipFill>
        <p:spPr>
          <a:xfrm>
            <a:off x="4991310" y="6261739"/>
            <a:ext cx="2209380" cy="1602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8</a:t>
            </a:fld>
            <a:endParaRPr/>
          </a:p>
        </p:txBody>
      </p:sp>
      <p:sp>
        <p:nvSpPr>
          <p:cNvPr id="410" name="Google Shape;410;p5"/>
          <p:cNvSpPr txBox="1"/>
          <p:nvPr/>
        </p:nvSpPr>
        <p:spPr>
          <a:xfrm>
            <a:off x="568410" y="4591298"/>
            <a:ext cx="777295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04040"/>
              </a:buClr>
              <a:buSzPts val="4300"/>
              <a:buFont typeface="Verdana"/>
              <a:buNone/>
            </a:pPr>
            <a:endParaRPr sz="4300" b="1" i="0" u="none" strike="noStrike" cap="none">
              <a:solidFill>
                <a:srgbClr val="404040"/>
              </a:solidFill>
              <a:latin typeface="Verdana"/>
              <a:ea typeface="Verdana"/>
              <a:cs typeface="Verdana"/>
              <a:sym typeface="Verdana"/>
            </a:endParaRPr>
          </a:p>
        </p:txBody>
      </p:sp>
      <p:sp>
        <p:nvSpPr>
          <p:cNvPr id="411" name="Google Shape;411;p5"/>
          <p:cNvSpPr/>
          <p:nvPr/>
        </p:nvSpPr>
        <p:spPr>
          <a:xfrm rot="10800000" flipH="1">
            <a:off x="-76203" y="242199"/>
            <a:ext cx="7945585" cy="595906"/>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412" name="Google Shape;412;p5"/>
          <p:cNvSpPr txBox="1"/>
          <p:nvPr/>
        </p:nvSpPr>
        <p:spPr>
          <a:xfrm>
            <a:off x="864414" y="282426"/>
            <a:ext cx="70777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rgbClr val="242853"/>
                </a:solidFill>
                <a:latin typeface="Verdana"/>
                <a:ea typeface="Verdana"/>
                <a:cs typeface="Verdana"/>
                <a:sym typeface="Verdana"/>
              </a:rPr>
              <a:t>Funciones DEIL.</a:t>
            </a:r>
            <a:endParaRPr sz="1400" b="0" i="0" u="none" strike="noStrike" cap="none">
              <a:solidFill>
                <a:srgbClr val="000000"/>
              </a:solidFill>
              <a:latin typeface="Arial"/>
              <a:ea typeface="Arial"/>
              <a:cs typeface="Arial"/>
              <a:sym typeface="Arial"/>
            </a:endParaRPr>
          </a:p>
        </p:txBody>
      </p:sp>
      <p:sp>
        <p:nvSpPr>
          <p:cNvPr id="413" name="Google Shape;413;p5"/>
          <p:cNvSpPr/>
          <p:nvPr/>
        </p:nvSpPr>
        <p:spPr>
          <a:xfrm>
            <a:off x="165316" y="1066356"/>
            <a:ext cx="11829900" cy="5445900"/>
          </a:xfrm>
          <a:prstGeom prst="roundRect">
            <a:avLst>
              <a:gd name="adj" fmla="val 16667"/>
            </a:avLst>
          </a:prstGeom>
          <a:solidFill>
            <a:srgbClr val="F2F2F2"/>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entury Gothic"/>
              <a:ea typeface="Century Gothic"/>
              <a:cs typeface="Century Gothic"/>
              <a:sym typeface="Century Gothic"/>
            </a:endParaRPr>
          </a:p>
        </p:txBody>
      </p:sp>
      <p:grpSp>
        <p:nvGrpSpPr>
          <p:cNvPr id="414" name="Google Shape;414;p5"/>
          <p:cNvGrpSpPr/>
          <p:nvPr/>
        </p:nvGrpSpPr>
        <p:grpSpPr>
          <a:xfrm>
            <a:off x="6557600" y="1332854"/>
            <a:ext cx="5097430" cy="4913100"/>
            <a:chOff x="6008454" y="1332855"/>
            <a:chExt cx="5832300" cy="4913100"/>
          </a:xfrm>
        </p:grpSpPr>
        <p:sp>
          <p:nvSpPr>
            <p:cNvPr id="415" name="Google Shape;415;p5"/>
            <p:cNvSpPr/>
            <p:nvPr/>
          </p:nvSpPr>
          <p:spPr>
            <a:xfrm>
              <a:off x="6008454" y="1332855"/>
              <a:ext cx="5832300" cy="4913100"/>
            </a:xfrm>
            <a:prstGeom prst="roundRect">
              <a:avLst>
                <a:gd name="adj" fmla="val 16667"/>
              </a:avLst>
            </a:prstGeom>
            <a:solidFill>
              <a:srgbClr val="F2F2F2"/>
            </a:solidFill>
            <a:ln w="9525" cap="flat" cmpd="sng">
              <a:solidFill>
                <a:srgbClr val="00B0F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CO" sz="2000" b="1" i="0" u="none" strike="noStrike" cap="none">
                  <a:solidFill>
                    <a:srgbClr val="0283AA"/>
                  </a:solidFill>
                  <a:latin typeface="Nunito Sans"/>
                  <a:ea typeface="Nunito Sans"/>
                  <a:cs typeface="Nunito Sans"/>
                  <a:sym typeface="Nunito Sans"/>
                </a:rPr>
                <a:t>Formas de Intervenir</a:t>
              </a:r>
              <a:endParaRPr sz="2000" b="1" i="0" u="none" strike="noStrike" cap="none">
                <a:solidFill>
                  <a:srgbClr val="0283AA"/>
                </a:solidFill>
                <a:latin typeface="Nunito Sans"/>
                <a:ea typeface="Nunito Sans"/>
                <a:cs typeface="Nunito Sans"/>
                <a:sym typeface="Nunito Sans"/>
              </a:endParaRPr>
            </a:p>
          </p:txBody>
        </p:sp>
        <p:sp>
          <p:nvSpPr>
            <p:cNvPr id="416" name="Google Shape;416;p5"/>
            <p:cNvSpPr/>
            <p:nvPr/>
          </p:nvSpPr>
          <p:spPr>
            <a:xfrm>
              <a:off x="6155295" y="1976583"/>
              <a:ext cx="5538600" cy="3974700"/>
            </a:xfrm>
            <a:prstGeom prst="roundRect">
              <a:avLst>
                <a:gd name="adj" fmla="val 16667"/>
              </a:avLst>
            </a:prstGeom>
            <a:solidFill>
              <a:srgbClr val="FAF9F9"/>
            </a:solidFill>
            <a:ln>
              <a:noFill/>
            </a:ln>
          </p:spPr>
          <p:txBody>
            <a:bodyPr spcFirstLastPara="1" wrap="square" lIns="91425" tIns="45700" rIns="91425" bIns="45700" anchor="t" anchorCtr="1">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Nunito Sans"/>
                <a:ea typeface="Nunito Sans"/>
                <a:cs typeface="Nunito Sans"/>
                <a:sym typeface="Nunito Sans"/>
              </a:endParaRPr>
            </a:p>
            <a:p>
              <a:pPr marL="269999" marR="0" lvl="0" indent="-269999" algn="l" rtl="0">
                <a:lnSpc>
                  <a:spcPct val="100000"/>
                </a:lnSpc>
                <a:spcBef>
                  <a:spcPts val="0"/>
                </a:spcBef>
                <a:spcAft>
                  <a:spcPts val="0"/>
                </a:spcAft>
                <a:buClr>
                  <a:schemeClr val="dk1"/>
                </a:buClr>
                <a:buSzPts val="1600"/>
                <a:buFont typeface="Noto Sans Symbols"/>
                <a:buChar char="▪"/>
              </a:pPr>
              <a:r>
                <a:rPr lang="es-CO" sz="1600" b="0" i="0" u="none" strike="noStrike" cap="none">
                  <a:solidFill>
                    <a:schemeClr val="dk1"/>
                  </a:solidFill>
                  <a:latin typeface="Nunito Sans"/>
                  <a:ea typeface="Nunito Sans"/>
                  <a:cs typeface="Nunito Sans"/>
                  <a:sym typeface="Nunito Sans"/>
                </a:rPr>
                <a:t>Como medida preventiva: que el prestador se encuentre incurso en alguna de las causales del </a:t>
              </a:r>
              <a:r>
                <a:rPr lang="es-CO" sz="1600" b="1" i="0" u="none" strike="noStrike" cap="none">
                  <a:solidFill>
                    <a:schemeClr val="dk1"/>
                  </a:solidFill>
                  <a:latin typeface="Nunito Sans"/>
                  <a:ea typeface="Nunito Sans"/>
                  <a:cs typeface="Nunito Sans"/>
                  <a:sym typeface="Nunito Sans"/>
                </a:rPr>
                <a:t>(Art. 59 de la Ley 142/94)</a:t>
              </a:r>
              <a:endParaRPr sz="1600" b="1" i="0" u="none" strike="noStrike" cap="none">
                <a:solidFill>
                  <a:schemeClr val="dk1"/>
                </a:solidFill>
                <a:latin typeface="Nunito Sans"/>
                <a:ea typeface="Nunito Sans"/>
                <a:cs typeface="Nunito Sans"/>
                <a:sym typeface="Nunito Sans"/>
              </a:endParaRPr>
            </a:p>
            <a:p>
              <a:pPr marL="45720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Nunito Sans"/>
                <a:ea typeface="Nunito Sans"/>
                <a:cs typeface="Nunito Sans"/>
                <a:sym typeface="Nunito Sans"/>
              </a:endParaRPr>
            </a:p>
            <a:p>
              <a:pPr marL="285750" marR="0" lvl="0" indent="-285750" algn="just" rtl="0">
                <a:lnSpc>
                  <a:spcPct val="100000"/>
                </a:lnSpc>
                <a:spcBef>
                  <a:spcPts val="0"/>
                </a:spcBef>
                <a:spcAft>
                  <a:spcPts val="0"/>
                </a:spcAft>
                <a:buClr>
                  <a:schemeClr val="dk1"/>
                </a:buClr>
                <a:buSzPts val="1600"/>
                <a:buFont typeface="Noto Sans Symbols"/>
                <a:buChar char="▪"/>
              </a:pPr>
              <a:r>
                <a:rPr lang="es-CO" sz="1600" b="0" i="0" u="none" strike="noStrike" cap="none">
                  <a:solidFill>
                    <a:schemeClr val="dk1"/>
                  </a:solidFill>
                  <a:latin typeface="Nunito Sans"/>
                  <a:ea typeface="Nunito Sans"/>
                  <a:cs typeface="Nunito Sans"/>
                  <a:sym typeface="Nunito Sans"/>
                </a:rPr>
                <a:t>Como medida sancionatoria </a:t>
              </a:r>
              <a:r>
                <a:rPr lang="es-CO" sz="1600" b="1" i="0" u="none" strike="noStrike" cap="none">
                  <a:solidFill>
                    <a:schemeClr val="dk1"/>
                  </a:solidFill>
                  <a:latin typeface="Nunito Sans"/>
                  <a:ea typeface="Nunito Sans"/>
                  <a:cs typeface="Nunito Sans"/>
                  <a:sym typeface="Nunito Sans"/>
                </a:rPr>
                <a:t>(Art. 81.7 Ley 142/94)</a:t>
              </a:r>
              <a:endParaRPr sz="1600" b="1" i="0" u="none" strike="noStrike" cap="none">
                <a:solidFill>
                  <a:srgbClr val="000000"/>
                </a:solidFill>
                <a:latin typeface="Nunito Sans"/>
                <a:ea typeface="Nunito Sans"/>
                <a:cs typeface="Nunito Sans"/>
                <a:sym typeface="Nunito Sans"/>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Nunito Sans"/>
                <a:ea typeface="Nunito Sans"/>
                <a:cs typeface="Nunito Sans"/>
                <a:sym typeface="Nunito Sans"/>
              </a:endParaRPr>
            </a:p>
            <a:p>
              <a:pPr marL="0" marR="0" lvl="0" indent="0" algn="ctr" rtl="0">
                <a:lnSpc>
                  <a:spcPct val="100000"/>
                </a:lnSpc>
                <a:spcBef>
                  <a:spcPts val="0"/>
                </a:spcBef>
                <a:spcAft>
                  <a:spcPts val="0"/>
                </a:spcAft>
                <a:buClr>
                  <a:srgbClr val="000000"/>
                </a:buClr>
                <a:buSzPts val="1600"/>
                <a:buFont typeface="Arial"/>
                <a:buNone/>
              </a:pPr>
              <a:endParaRPr sz="1600" b="0" i="1" u="none" strike="noStrike" cap="none">
                <a:solidFill>
                  <a:srgbClr val="000000"/>
                </a:solidFill>
                <a:latin typeface="Nunito Sans"/>
                <a:ea typeface="Nunito Sans"/>
                <a:cs typeface="Nunito Sans"/>
                <a:sym typeface="Nunito Sans"/>
              </a:endParaRPr>
            </a:p>
          </p:txBody>
        </p:sp>
      </p:grpSp>
      <p:grpSp>
        <p:nvGrpSpPr>
          <p:cNvPr id="417" name="Google Shape;417;p5"/>
          <p:cNvGrpSpPr/>
          <p:nvPr/>
        </p:nvGrpSpPr>
        <p:grpSpPr>
          <a:xfrm>
            <a:off x="470860" y="1332854"/>
            <a:ext cx="5763755" cy="4913100"/>
            <a:chOff x="759001" y="1332855"/>
            <a:chExt cx="5114700" cy="4913100"/>
          </a:xfrm>
        </p:grpSpPr>
        <p:sp>
          <p:nvSpPr>
            <p:cNvPr id="418" name="Google Shape;418;p5"/>
            <p:cNvSpPr/>
            <p:nvPr/>
          </p:nvSpPr>
          <p:spPr>
            <a:xfrm>
              <a:off x="759001" y="1332855"/>
              <a:ext cx="5114700" cy="4913100"/>
            </a:xfrm>
            <a:prstGeom prst="roundRect">
              <a:avLst>
                <a:gd name="adj" fmla="val 16667"/>
              </a:avLst>
            </a:prstGeom>
            <a:solidFill>
              <a:srgbClr val="F2F2F2"/>
            </a:solidFill>
            <a:ln w="9525" cap="flat" cmpd="sng">
              <a:solidFill>
                <a:srgbClr val="00B0F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CO" sz="2000" b="1" i="0" u="none" strike="noStrike" cap="none">
                  <a:solidFill>
                    <a:srgbClr val="0283AA"/>
                  </a:solidFill>
                  <a:latin typeface="Nunito Sans"/>
                  <a:ea typeface="Nunito Sans"/>
                  <a:cs typeface="Nunito Sans"/>
                  <a:sym typeface="Nunito Sans"/>
                </a:rPr>
                <a:t>Determinación de la intervención</a:t>
              </a:r>
              <a:endParaRPr sz="2000" b="1" i="0" u="none" strike="noStrike" cap="none">
                <a:solidFill>
                  <a:srgbClr val="0283AA"/>
                </a:solidFill>
                <a:latin typeface="Nunito Sans"/>
                <a:ea typeface="Nunito Sans"/>
                <a:cs typeface="Nunito Sans"/>
                <a:sym typeface="Nunito Sans"/>
              </a:endParaRPr>
            </a:p>
          </p:txBody>
        </p:sp>
        <p:sp>
          <p:nvSpPr>
            <p:cNvPr id="419" name="Google Shape;419;p5"/>
            <p:cNvSpPr/>
            <p:nvPr/>
          </p:nvSpPr>
          <p:spPr>
            <a:xfrm>
              <a:off x="1021275" y="1976583"/>
              <a:ext cx="4589700" cy="4082400"/>
            </a:xfrm>
            <a:prstGeom prst="roundRect">
              <a:avLst>
                <a:gd name="adj" fmla="val 16667"/>
              </a:avLst>
            </a:prstGeom>
            <a:solidFill>
              <a:srgbClr val="FAF9F9"/>
            </a:solidFill>
            <a:ln>
              <a:noFill/>
            </a:ln>
          </p:spPr>
          <p:txBody>
            <a:bodyPr spcFirstLastPara="1" wrap="square" lIns="91425" tIns="45700" rIns="91425" bIns="45700" anchor="t" anchorCtr="1">
              <a:noAutofit/>
            </a:bodyPr>
            <a:lstStyle/>
            <a:p>
              <a:pPr marL="0" marR="0" lvl="0" indent="0" algn="just" rtl="0">
                <a:lnSpc>
                  <a:spcPct val="100000"/>
                </a:lnSpc>
                <a:spcBef>
                  <a:spcPts val="0"/>
                </a:spcBef>
                <a:spcAft>
                  <a:spcPts val="0"/>
                </a:spcAft>
                <a:buClr>
                  <a:srgbClr val="000000"/>
                </a:buClr>
                <a:buSzPts val="1650"/>
                <a:buFont typeface="Arial"/>
                <a:buNone/>
              </a:pPr>
              <a:r>
                <a:rPr lang="es-CO" sz="1650" b="0" i="0" u="none" strike="noStrike" cap="none">
                  <a:solidFill>
                    <a:srgbClr val="000000"/>
                  </a:solidFill>
                  <a:latin typeface="Nunito Sans"/>
                  <a:ea typeface="Nunito Sans"/>
                  <a:cs typeface="Nunito Sans"/>
                  <a:sym typeface="Nunito Sans"/>
                </a:rPr>
                <a:t>Para el desarrollo de las labores de inspección, vigilancia y control, la SSPD cuenta con múltiples instrumentos, entre los cuales se encuentra </a:t>
              </a:r>
              <a:r>
                <a:rPr lang="es-CO" sz="1650" b="1" i="0" u="none" strike="noStrike" cap="none">
                  <a:solidFill>
                    <a:srgbClr val="000000"/>
                  </a:solidFill>
                  <a:latin typeface="Nunito Sans"/>
                  <a:ea typeface="Nunito Sans"/>
                  <a:cs typeface="Nunito Sans"/>
                  <a:sym typeface="Nunito Sans"/>
                </a:rPr>
                <a:t>la intervención</a:t>
              </a:r>
              <a:r>
                <a:rPr lang="es-CO" sz="1650" b="0" i="0" u="none" strike="noStrike" cap="none">
                  <a:solidFill>
                    <a:srgbClr val="000000"/>
                  </a:solidFill>
                  <a:latin typeface="Nunito Sans"/>
                  <a:ea typeface="Nunito Sans"/>
                  <a:cs typeface="Nunito Sans"/>
                  <a:sym typeface="Nunito Sans"/>
                </a:rPr>
                <a:t>, que, como medida </a:t>
              </a:r>
              <a:r>
                <a:rPr lang="es-CO" sz="1650" b="0" i="1" u="none" strike="noStrike" cap="none">
                  <a:solidFill>
                    <a:srgbClr val="000000"/>
                  </a:solidFill>
                  <a:latin typeface="Nunito Sans"/>
                  <a:ea typeface="Nunito Sans"/>
                  <a:cs typeface="Nunito Sans"/>
                  <a:sym typeface="Nunito Sans"/>
                </a:rPr>
                <a:t>potestativa</a:t>
              </a:r>
              <a:r>
                <a:rPr lang="es-CO" sz="1650" b="0" i="0" u="none" strike="noStrike" cap="none">
                  <a:solidFill>
                    <a:srgbClr val="000000"/>
                  </a:solidFill>
                  <a:latin typeface="Nunito Sans"/>
                  <a:ea typeface="Nunito Sans"/>
                  <a:cs typeface="Nunito Sans"/>
                  <a:sym typeface="Nunito Sans"/>
                </a:rPr>
                <a:t>, supone la existencia de varios elementos que deben ser objeto de ponderación, a efectos de verificar su pertinencia, así:</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50"/>
                <a:buFont typeface="Arial"/>
                <a:buChar char="-"/>
              </a:pPr>
              <a:r>
                <a:rPr lang="es-CO" sz="1650" b="0" i="0" u="none" strike="noStrike" cap="none">
                  <a:solidFill>
                    <a:srgbClr val="000000"/>
                  </a:solidFill>
                  <a:latin typeface="Nunito Sans"/>
                  <a:ea typeface="Nunito Sans"/>
                  <a:cs typeface="Nunito Sans"/>
                  <a:sym typeface="Nunito Sans"/>
                </a:rPr>
                <a:t>Que existe un servicio público en riesgo, es decir, que al momento de adoptar la medida, la continuidad y calidad del servicio se encuentre amenazada.</a:t>
              </a:r>
              <a:endParaRPr sz="1650" b="0" i="0" u="none" strike="noStrike" cap="none">
                <a:solidFill>
                  <a:srgbClr val="000000"/>
                </a:solidFill>
                <a:latin typeface="Nunito Sans"/>
                <a:ea typeface="Nunito Sans"/>
                <a:cs typeface="Nunito Sans"/>
                <a:sym typeface="Nunito Sans"/>
              </a:endParaRPr>
            </a:p>
            <a:p>
              <a:pPr marL="285750" marR="0" lvl="0" indent="-285750" algn="just" rtl="0">
                <a:lnSpc>
                  <a:spcPct val="100000"/>
                </a:lnSpc>
                <a:spcBef>
                  <a:spcPts val="0"/>
                </a:spcBef>
                <a:spcAft>
                  <a:spcPts val="0"/>
                </a:spcAft>
                <a:buClr>
                  <a:srgbClr val="000000"/>
                </a:buClr>
                <a:buSzPts val="1650"/>
                <a:buFont typeface="Arial"/>
                <a:buChar char="-"/>
              </a:pPr>
              <a:r>
                <a:rPr lang="es-CO" sz="1650" b="0" i="0" u="none" strike="noStrike" cap="none">
                  <a:solidFill>
                    <a:srgbClr val="000000"/>
                  </a:solidFill>
                  <a:latin typeface="Nunito Sans"/>
                  <a:ea typeface="Nunito Sans"/>
                  <a:cs typeface="Nunito Sans"/>
                  <a:sym typeface="Nunito Sans"/>
                </a:rPr>
                <a:t>Que la toma de posesión, sea la herramienta que efectivamente permita afrontar la amenaza del servicio público de que se trate.</a:t>
              </a:r>
              <a:endParaRPr sz="1650" b="0" i="0" u="none" strike="noStrike" cap="none">
                <a:solidFill>
                  <a:srgbClr val="000000"/>
                </a:solidFill>
                <a:latin typeface="Nunito Sans"/>
                <a:ea typeface="Nunito Sans"/>
                <a:cs typeface="Nunito Sans"/>
                <a:sym typeface="Nunito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3b319768a67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s-CO"/>
              <a:t>9</a:t>
            </a:fld>
            <a:endParaRPr/>
          </a:p>
        </p:txBody>
      </p:sp>
      <p:sp>
        <p:nvSpPr>
          <p:cNvPr id="425" name="Google Shape;425;g3b319768a67_0_0"/>
          <p:cNvSpPr/>
          <p:nvPr/>
        </p:nvSpPr>
        <p:spPr>
          <a:xfrm>
            <a:off x="568861" y="744131"/>
            <a:ext cx="9872400" cy="400200"/>
          </a:xfrm>
          <a:prstGeom prst="roundRect">
            <a:avLst>
              <a:gd name="adj" fmla="val 16667"/>
            </a:avLst>
          </a:prstGeom>
          <a:solidFill>
            <a:srgbClr val="FFFFFF"/>
          </a:solidFill>
          <a:ln w="12700" cap="flat" cmpd="sng">
            <a:solidFill>
              <a:srgbClr val="0283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CO" sz="2000" b="1" i="0" u="none" strike="noStrike" cap="none">
                <a:solidFill>
                  <a:srgbClr val="0283AA"/>
                </a:solidFill>
                <a:latin typeface="Nunito Sans"/>
                <a:ea typeface="Nunito Sans"/>
                <a:cs typeface="Nunito Sans"/>
                <a:sym typeface="Nunito Sans"/>
              </a:rPr>
              <a:t>Decreto 1369 de 2020 - Artículo 25 </a:t>
            </a:r>
            <a:endParaRPr sz="1400" b="0" i="0" u="none" strike="noStrike" cap="none">
              <a:solidFill>
                <a:srgbClr val="000000"/>
              </a:solidFill>
              <a:latin typeface="Arial"/>
              <a:ea typeface="Arial"/>
              <a:cs typeface="Arial"/>
              <a:sym typeface="Arial"/>
            </a:endParaRPr>
          </a:p>
        </p:txBody>
      </p:sp>
      <p:grpSp>
        <p:nvGrpSpPr>
          <p:cNvPr id="426" name="Google Shape;426;g3b319768a67_0_0"/>
          <p:cNvGrpSpPr/>
          <p:nvPr/>
        </p:nvGrpSpPr>
        <p:grpSpPr>
          <a:xfrm>
            <a:off x="-413100" y="3200821"/>
            <a:ext cx="6472981" cy="1180800"/>
            <a:chOff x="-1085144" y="2344222"/>
            <a:chExt cx="6472981" cy="1180800"/>
          </a:xfrm>
        </p:grpSpPr>
        <p:sp>
          <p:nvSpPr>
            <p:cNvPr id="427" name="Google Shape;427;g3b319768a67_0_0"/>
            <p:cNvSpPr/>
            <p:nvPr/>
          </p:nvSpPr>
          <p:spPr>
            <a:xfrm>
              <a:off x="342737" y="2344222"/>
              <a:ext cx="5045100" cy="1180800"/>
            </a:xfrm>
            <a:prstGeom prst="roundRect">
              <a:avLst>
                <a:gd name="adj" fmla="val 26698"/>
              </a:avLst>
            </a:prstGeom>
            <a:solidFill>
              <a:srgbClr val="F2F2F2"/>
            </a:solidFill>
            <a:ln w="22225"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50"/>
                <a:buFont typeface="Arial"/>
                <a:buNone/>
              </a:pPr>
              <a:endParaRPr sz="1150" b="0" i="0" u="none" strike="noStrike" cap="none">
                <a:solidFill>
                  <a:srgbClr val="FFFFFF"/>
                </a:solidFill>
                <a:latin typeface="Verdana"/>
                <a:ea typeface="Verdana"/>
                <a:cs typeface="Verdana"/>
                <a:sym typeface="Verdana"/>
              </a:endParaRPr>
            </a:p>
          </p:txBody>
        </p:sp>
        <p:sp>
          <p:nvSpPr>
            <p:cNvPr id="428" name="Google Shape;428;g3b319768a67_0_0"/>
            <p:cNvSpPr txBox="1"/>
            <p:nvPr/>
          </p:nvSpPr>
          <p:spPr>
            <a:xfrm>
              <a:off x="555318" y="2497913"/>
              <a:ext cx="4617900" cy="8889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150"/>
                <a:buFont typeface="Arial"/>
                <a:buNone/>
              </a:pPr>
              <a:r>
                <a:rPr lang="es-CO" sz="1150" b="0" i="0" u="none" strike="noStrike" cap="none">
                  <a:solidFill>
                    <a:srgbClr val="242853"/>
                  </a:solidFill>
                  <a:latin typeface="Verdana"/>
                  <a:ea typeface="Verdana"/>
                  <a:cs typeface="Verdana"/>
                  <a:sym typeface="Verdana"/>
                </a:rPr>
                <a:t>Elaborar en coordinación con las Superintendencias Delegadas, la proyección y ejecución de los actos administrativos por medio de los cuales el Superintendente ordena la toma de posesión de empresas de servicios públicos domiciliarios.</a:t>
              </a:r>
              <a:endParaRPr sz="1150" b="0" i="0" u="none" strike="noStrike" cap="none">
                <a:solidFill>
                  <a:srgbClr val="242853"/>
                </a:solidFill>
                <a:latin typeface="Verdana"/>
                <a:ea typeface="Verdana"/>
                <a:cs typeface="Verdana"/>
                <a:sym typeface="Verdana"/>
              </a:endParaRPr>
            </a:p>
          </p:txBody>
        </p:sp>
        <p:grpSp>
          <p:nvGrpSpPr>
            <p:cNvPr id="429" name="Google Shape;429;g3b319768a67_0_0"/>
            <p:cNvGrpSpPr/>
            <p:nvPr/>
          </p:nvGrpSpPr>
          <p:grpSpPr>
            <a:xfrm>
              <a:off x="-1085144" y="2879466"/>
              <a:ext cx="1486006" cy="110400"/>
              <a:chOff x="4951168" y="2845399"/>
              <a:chExt cx="1486006" cy="110400"/>
            </a:xfrm>
          </p:grpSpPr>
          <p:cxnSp>
            <p:nvCxnSpPr>
              <p:cNvPr id="430" name="Google Shape;430;g3b319768a67_0_0"/>
              <p:cNvCxnSpPr/>
              <p:nvPr/>
            </p:nvCxnSpPr>
            <p:spPr>
              <a:xfrm>
                <a:off x="4951168" y="2903496"/>
                <a:ext cx="1430700" cy="0"/>
              </a:xfrm>
              <a:prstGeom prst="straightConnector1">
                <a:avLst/>
              </a:prstGeom>
              <a:noFill/>
              <a:ln w="44450" cap="flat" cmpd="sng">
                <a:solidFill>
                  <a:srgbClr val="242853"/>
                </a:solidFill>
                <a:prstDash val="solid"/>
                <a:round/>
                <a:headEnd type="none" w="sm" len="sm"/>
                <a:tailEnd type="none" w="sm" len="sm"/>
              </a:ln>
            </p:spPr>
          </p:cxnSp>
          <p:sp>
            <p:nvSpPr>
              <p:cNvPr id="431" name="Google Shape;431;g3b319768a67_0_0"/>
              <p:cNvSpPr/>
              <p:nvPr/>
            </p:nvSpPr>
            <p:spPr>
              <a:xfrm>
                <a:off x="6326774" y="2845399"/>
                <a:ext cx="110400" cy="110400"/>
              </a:xfrm>
              <a:prstGeom prst="ellipse">
                <a:avLst/>
              </a:prstGeom>
              <a:solidFill>
                <a:srgbClr val="0081C2"/>
              </a:solidFill>
              <a:ln w="34925" cap="flat" cmpd="sng">
                <a:solidFill>
                  <a:srgbClr val="2428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50"/>
                  <a:buFont typeface="Arial"/>
                  <a:buNone/>
                </a:pPr>
                <a:endParaRPr sz="1150" b="0" i="0" u="none" strike="noStrike" cap="none">
                  <a:solidFill>
                    <a:srgbClr val="0081C2"/>
                  </a:solidFill>
                  <a:latin typeface="Verdana"/>
                  <a:ea typeface="Verdana"/>
                  <a:cs typeface="Verdana"/>
                  <a:sym typeface="Verdana"/>
                </a:endParaRPr>
              </a:p>
            </p:txBody>
          </p:sp>
        </p:grpSp>
      </p:grpSp>
      <p:grpSp>
        <p:nvGrpSpPr>
          <p:cNvPr id="432" name="Google Shape;432;g3b319768a67_0_0"/>
          <p:cNvGrpSpPr/>
          <p:nvPr/>
        </p:nvGrpSpPr>
        <p:grpSpPr>
          <a:xfrm>
            <a:off x="-464356" y="4447299"/>
            <a:ext cx="6524237" cy="880800"/>
            <a:chOff x="-1136400" y="3802649"/>
            <a:chExt cx="6524237" cy="880800"/>
          </a:xfrm>
        </p:grpSpPr>
        <p:sp>
          <p:nvSpPr>
            <p:cNvPr id="433" name="Google Shape;433;g3b319768a67_0_0"/>
            <p:cNvSpPr/>
            <p:nvPr/>
          </p:nvSpPr>
          <p:spPr>
            <a:xfrm>
              <a:off x="342737" y="3802649"/>
              <a:ext cx="5045100" cy="880800"/>
            </a:xfrm>
            <a:prstGeom prst="roundRect">
              <a:avLst>
                <a:gd name="adj" fmla="val 29170"/>
              </a:avLst>
            </a:prstGeom>
            <a:solidFill>
              <a:srgbClr val="F2F2F2"/>
            </a:solidFill>
            <a:ln w="22225"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50"/>
                <a:buFont typeface="Arial"/>
                <a:buNone/>
              </a:pPr>
              <a:endParaRPr sz="1150" b="0" i="0" u="none" strike="noStrike" cap="none">
                <a:solidFill>
                  <a:srgbClr val="FFFFFF"/>
                </a:solidFill>
                <a:latin typeface="Verdana"/>
                <a:ea typeface="Verdana"/>
                <a:cs typeface="Verdana"/>
                <a:sym typeface="Verdana"/>
              </a:endParaRPr>
            </a:p>
          </p:txBody>
        </p:sp>
        <p:sp>
          <p:nvSpPr>
            <p:cNvPr id="434" name="Google Shape;434;g3b319768a67_0_0"/>
            <p:cNvSpPr txBox="1"/>
            <p:nvPr/>
          </p:nvSpPr>
          <p:spPr>
            <a:xfrm>
              <a:off x="453059" y="3965046"/>
              <a:ext cx="4755000" cy="5703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150"/>
                <a:buFont typeface="Arial"/>
                <a:buNone/>
              </a:pPr>
              <a:r>
                <a:rPr lang="es-CO" sz="1150" b="0" i="0" u="none" strike="noStrike" cap="none">
                  <a:solidFill>
                    <a:srgbClr val="242853"/>
                  </a:solidFill>
                  <a:latin typeface="Verdana"/>
                  <a:ea typeface="Verdana"/>
                  <a:cs typeface="Verdana"/>
                  <a:sym typeface="Verdana"/>
                </a:rPr>
                <a:t>Realizar el seguimiento a las actividades de los agentes especiales y liquidadores de las empresas de servicios públicos domiciliarios en toma de posesión.</a:t>
              </a:r>
              <a:endParaRPr sz="1150" b="0" i="0" u="none" strike="noStrike" cap="none">
                <a:solidFill>
                  <a:srgbClr val="242853"/>
                </a:solidFill>
                <a:latin typeface="Verdana"/>
                <a:ea typeface="Verdana"/>
                <a:cs typeface="Verdana"/>
                <a:sym typeface="Verdana"/>
              </a:endParaRPr>
            </a:p>
          </p:txBody>
        </p:sp>
        <p:grpSp>
          <p:nvGrpSpPr>
            <p:cNvPr id="435" name="Google Shape;435;g3b319768a67_0_0"/>
            <p:cNvGrpSpPr/>
            <p:nvPr/>
          </p:nvGrpSpPr>
          <p:grpSpPr>
            <a:xfrm>
              <a:off x="-1136400" y="4198045"/>
              <a:ext cx="1486006" cy="110400"/>
              <a:chOff x="4951168" y="2845399"/>
              <a:chExt cx="1486006" cy="110400"/>
            </a:xfrm>
          </p:grpSpPr>
          <p:cxnSp>
            <p:nvCxnSpPr>
              <p:cNvPr id="436" name="Google Shape;436;g3b319768a67_0_0"/>
              <p:cNvCxnSpPr/>
              <p:nvPr/>
            </p:nvCxnSpPr>
            <p:spPr>
              <a:xfrm>
                <a:off x="4951168" y="2903496"/>
                <a:ext cx="1430700" cy="0"/>
              </a:xfrm>
              <a:prstGeom prst="straightConnector1">
                <a:avLst/>
              </a:prstGeom>
              <a:noFill/>
              <a:ln w="44450" cap="flat" cmpd="sng">
                <a:solidFill>
                  <a:srgbClr val="242853"/>
                </a:solidFill>
                <a:prstDash val="solid"/>
                <a:round/>
                <a:headEnd type="none" w="sm" len="sm"/>
                <a:tailEnd type="none" w="sm" len="sm"/>
              </a:ln>
            </p:spPr>
          </p:cxnSp>
          <p:sp>
            <p:nvSpPr>
              <p:cNvPr id="437" name="Google Shape;437;g3b319768a67_0_0"/>
              <p:cNvSpPr/>
              <p:nvPr/>
            </p:nvSpPr>
            <p:spPr>
              <a:xfrm>
                <a:off x="6326774" y="2845399"/>
                <a:ext cx="110400" cy="110400"/>
              </a:xfrm>
              <a:prstGeom prst="ellipse">
                <a:avLst/>
              </a:prstGeom>
              <a:solidFill>
                <a:srgbClr val="0081C2"/>
              </a:solidFill>
              <a:ln w="34925" cap="flat" cmpd="sng">
                <a:solidFill>
                  <a:srgbClr val="2428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50"/>
                  <a:buFont typeface="Arial"/>
                  <a:buNone/>
                </a:pPr>
                <a:endParaRPr sz="1150" b="0" i="0" u="none" strike="noStrike" cap="none">
                  <a:solidFill>
                    <a:srgbClr val="0081C2"/>
                  </a:solidFill>
                  <a:latin typeface="Verdana"/>
                  <a:ea typeface="Verdana"/>
                  <a:cs typeface="Verdana"/>
                  <a:sym typeface="Verdana"/>
                </a:endParaRPr>
              </a:p>
            </p:txBody>
          </p:sp>
        </p:grpSp>
      </p:grpSp>
      <p:grpSp>
        <p:nvGrpSpPr>
          <p:cNvPr id="438" name="Google Shape;438;g3b319768a67_0_0"/>
          <p:cNvGrpSpPr/>
          <p:nvPr/>
        </p:nvGrpSpPr>
        <p:grpSpPr>
          <a:xfrm>
            <a:off x="-431573" y="5393675"/>
            <a:ext cx="6491454" cy="966300"/>
            <a:chOff x="-1136400" y="4960974"/>
            <a:chExt cx="6491454" cy="966300"/>
          </a:xfrm>
        </p:grpSpPr>
        <p:sp>
          <p:nvSpPr>
            <p:cNvPr id="439" name="Google Shape;439;g3b319768a67_0_0"/>
            <p:cNvSpPr/>
            <p:nvPr/>
          </p:nvSpPr>
          <p:spPr>
            <a:xfrm>
              <a:off x="309954" y="4960974"/>
              <a:ext cx="5045100" cy="966300"/>
            </a:xfrm>
            <a:prstGeom prst="roundRect">
              <a:avLst>
                <a:gd name="adj" fmla="val 29170"/>
              </a:avLst>
            </a:prstGeom>
            <a:solidFill>
              <a:srgbClr val="F2F2F2"/>
            </a:solidFill>
            <a:ln w="22225"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50"/>
                <a:buFont typeface="Arial"/>
                <a:buNone/>
              </a:pPr>
              <a:endParaRPr sz="1150" b="0" i="0" u="none" strike="noStrike" cap="none">
                <a:solidFill>
                  <a:srgbClr val="FFFFFF"/>
                </a:solidFill>
                <a:latin typeface="Verdana"/>
                <a:ea typeface="Verdana"/>
                <a:cs typeface="Verdana"/>
                <a:sym typeface="Verdana"/>
              </a:endParaRPr>
            </a:p>
          </p:txBody>
        </p:sp>
        <p:sp>
          <p:nvSpPr>
            <p:cNvPr id="440" name="Google Shape;440;g3b319768a67_0_0"/>
            <p:cNvSpPr txBox="1"/>
            <p:nvPr/>
          </p:nvSpPr>
          <p:spPr>
            <a:xfrm>
              <a:off x="489880" y="5170125"/>
              <a:ext cx="4615800" cy="5703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150"/>
                <a:buFont typeface="Arial"/>
                <a:buNone/>
              </a:pPr>
              <a:r>
                <a:rPr lang="es-CO" sz="1150" b="0" i="0" u="none" strike="noStrike" cap="none">
                  <a:solidFill>
                    <a:srgbClr val="242853"/>
                  </a:solidFill>
                  <a:latin typeface="Verdana"/>
                  <a:ea typeface="Verdana"/>
                  <a:cs typeface="Verdana"/>
                  <a:sym typeface="Verdana"/>
                </a:rPr>
                <a:t>Realizar estudios de diagnóstico inicial a los prestadores de servicios públicos en toma de posesión, de acuerdo con la norma y los lineamientos técnicos de la entidad.</a:t>
              </a:r>
              <a:endParaRPr sz="1150" b="0" i="0" u="none" strike="noStrike" cap="none">
                <a:solidFill>
                  <a:srgbClr val="242853"/>
                </a:solidFill>
                <a:latin typeface="Verdana"/>
                <a:ea typeface="Verdana"/>
                <a:cs typeface="Verdana"/>
                <a:sym typeface="Verdana"/>
              </a:endParaRPr>
            </a:p>
          </p:txBody>
        </p:sp>
        <p:grpSp>
          <p:nvGrpSpPr>
            <p:cNvPr id="441" name="Google Shape;441;g3b319768a67_0_0"/>
            <p:cNvGrpSpPr/>
            <p:nvPr/>
          </p:nvGrpSpPr>
          <p:grpSpPr>
            <a:xfrm>
              <a:off x="-1136400" y="5379762"/>
              <a:ext cx="1486006" cy="110400"/>
              <a:chOff x="4951168" y="2845399"/>
              <a:chExt cx="1486006" cy="110400"/>
            </a:xfrm>
          </p:grpSpPr>
          <p:cxnSp>
            <p:nvCxnSpPr>
              <p:cNvPr id="442" name="Google Shape;442;g3b319768a67_0_0"/>
              <p:cNvCxnSpPr/>
              <p:nvPr/>
            </p:nvCxnSpPr>
            <p:spPr>
              <a:xfrm>
                <a:off x="4951168" y="2903496"/>
                <a:ext cx="1430700" cy="0"/>
              </a:xfrm>
              <a:prstGeom prst="straightConnector1">
                <a:avLst/>
              </a:prstGeom>
              <a:noFill/>
              <a:ln w="44450" cap="flat" cmpd="sng">
                <a:solidFill>
                  <a:srgbClr val="242853"/>
                </a:solidFill>
                <a:prstDash val="solid"/>
                <a:round/>
                <a:headEnd type="none" w="sm" len="sm"/>
                <a:tailEnd type="none" w="sm" len="sm"/>
              </a:ln>
            </p:spPr>
          </p:cxnSp>
          <p:sp>
            <p:nvSpPr>
              <p:cNvPr id="443" name="Google Shape;443;g3b319768a67_0_0"/>
              <p:cNvSpPr/>
              <p:nvPr/>
            </p:nvSpPr>
            <p:spPr>
              <a:xfrm>
                <a:off x="6326774" y="2845399"/>
                <a:ext cx="110400" cy="110400"/>
              </a:xfrm>
              <a:prstGeom prst="ellipse">
                <a:avLst/>
              </a:prstGeom>
              <a:solidFill>
                <a:srgbClr val="0081C2"/>
              </a:solidFill>
              <a:ln w="34925" cap="flat" cmpd="sng">
                <a:solidFill>
                  <a:srgbClr val="2428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50"/>
                  <a:buFont typeface="Arial"/>
                  <a:buNone/>
                </a:pPr>
                <a:endParaRPr sz="1150" b="0" i="0" u="none" strike="noStrike" cap="none">
                  <a:solidFill>
                    <a:srgbClr val="0081C2"/>
                  </a:solidFill>
                  <a:latin typeface="Verdana"/>
                  <a:ea typeface="Verdana"/>
                  <a:cs typeface="Verdana"/>
                  <a:sym typeface="Verdana"/>
                </a:endParaRPr>
              </a:p>
            </p:txBody>
          </p:sp>
        </p:grpSp>
      </p:grpSp>
      <p:grpSp>
        <p:nvGrpSpPr>
          <p:cNvPr id="444" name="Google Shape;444;g3b319768a67_0_0"/>
          <p:cNvGrpSpPr/>
          <p:nvPr/>
        </p:nvGrpSpPr>
        <p:grpSpPr>
          <a:xfrm>
            <a:off x="6157423" y="5568670"/>
            <a:ext cx="6332136" cy="834600"/>
            <a:chOff x="510003" y="3526020"/>
            <a:chExt cx="6332136" cy="834600"/>
          </a:xfrm>
        </p:grpSpPr>
        <p:sp>
          <p:nvSpPr>
            <p:cNvPr id="445" name="Google Shape;445;g3b319768a67_0_0"/>
            <p:cNvSpPr/>
            <p:nvPr/>
          </p:nvSpPr>
          <p:spPr>
            <a:xfrm>
              <a:off x="510003" y="3526020"/>
              <a:ext cx="5045100" cy="834600"/>
            </a:xfrm>
            <a:prstGeom prst="roundRect">
              <a:avLst>
                <a:gd name="adj" fmla="val 26698"/>
              </a:avLst>
            </a:prstGeom>
            <a:solidFill>
              <a:srgbClr val="F2F2F2"/>
            </a:solidFill>
            <a:ln w="22225"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6" name="Google Shape;446;g3b319768a67_0_0"/>
            <p:cNvSpPr txBox="1"/>
            <p:nvPr/>
          </p:nvSpPr>
          <p:spPr>
            <a:xfrm>
              <a:off x="620325" y="3580340"/>
              <a:ext cx="4846200" cy="7296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150"/>
                <a:buFont typeface="Arial"/>
                <a:buNone/>
              </a:pPr>
              <a:r>
                <a:rPr lang="es-CO" sz="1150" b="0" i="0" u="none" strike="noStrike" cap="none">
                  <a:solidFill>
                    <a:srgbClr val="242853"/>
                  </a:solidFill>
                  <a:latin typeface="Verdana"/>
                  <a:ea typeface="Verdana"/>
                  <a:cs typeface="Verdana"/>
                  <a:sym typeface="Verdana"/>
                </a:rPr>
                <a:t>Apoyar a las Superintendencias Delegadas en las actividades que requieren en el ejercicio de inspección, vigilancia y control de la prestación de los servicios públicos domiciliarios a cargo de los prestadores en toma de posesión.</a:t>
              </a:r>
              <a:endParaRPr sz="1150" b="0" i="0" u="none" strike="noStrike" cap="none">
                <a:solidFill>
                  <a:srgbClr val="242853"/>
                </a:solidFill>
                <a:latin typeface="Verdana"/>
                <a:ea typeface="Verdana"/>
                <a:cs typeface="Verdana"/>
                <a:sym typeface="Verdana"/>
              </a:endParaRPr>
            </a:p>
          </p:txBody>
        </p:sp>
        <p:grpSp>
          <p:nvGrpSpPr>
            <p:cNvPr id="447" name="Google Shape;447;g3b319768a67_0_0"/>
            <p:cNvGrpSpPr/>
            <p:nvPr/>
          </p:nvGrpSpPr>
          <p:grpSpPr>
            <a:xfrm>
              <a:off x="5481636" y="3896873"/>
              <a:ext cx="1360503" cy="110400"/>
              <a:chOff x="11360597" y="2873107"/>
              <a:chExt cx="1360503" cy="110400"/>
            </a:xfrm>
          </p:grpSpPr>
          <p:cxnSp>
            <p:nvCxnSpPr>
              <p:cNvPr id="448" name="Google Shape;448;g3b319768a67_0_0"/>
              <p:cNvCxnSpPr/>
              <p:nvPr/>
            </p:nvCxnSpPr>
            <p:spPr>
              <a:xfrm flipH="1">
                <a:off x="11410100" y="2919579"/>
                <a:ext cx="1311000" cy="3000"/>
              </a:xfrm>
              <a:prstGeom prst="straightConnector1">
                <a:avLst/>
              </a:prstGeom>
              <a:noFill/>
              <a:ln w="44450" cap="flat" cmpd="sng">
                <a:solidFill>
                  <a:srgbClr val="242853"/>
                </a:solidFill>
                <a:prstDash val="solid"/>
                <a:round/>
                <a:headEnd type="none" w="sm" len="sm"/>
                <a:tailEnd type="none" w="sm" len="sm"/>
              </a:ln>
            </p:spPr>
          </p:cxnSp>
          <p:sp>
            <p:nvSpPr>
              <p:cNvPr id="449" name="Google Shape;449;g3b319768a67_0_0"/>
              <p:cNvSpPr/>
              <p:nvPr/>
            </p:nvSpPr>
            <p:spPr>
              <a:xfrm>
                <a:off x="11360597" y="2873107"/>
                <a:ext cx="110400" cy="110400"/>
              </a:xfrm>
              <a:prstGeom prst="ellipse">
                <a:avLst/>
              </a:prstGeom>
              <a:solidFill>
                <a:srgbClr val="0081C2"/>
              </a:solidFill>
              <a:ln w="34925" cap="flat" cmpd="sng">
                <a:solidFill>
                  <a:srgbClr val="2428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81C2"/>
                  </a:solidFill>
                  <a:latin typeface="Arial"/>
                  <a:ea typeface="Arial"/>
                  <a:cs typeface="Arial"/>
                  <a:sym typeface="Arial"/>
                </a:endParaRPr>
              </a:p>
            </p:txBody>
          </p:sp>
        </p:grpSp>
      </p:grpSp>
      <p:grpSp>
        <p:nvGrpSpPr>
          <p:cNvPr id="450" name="Google Shape;450;g3b319768a67_0_0"/>
          <p:cNvGrpSpPr/>
          <p:nvPr/>
        </p:nvGrpSpPr>
        <p:grpSpPr>
          <a:xfrm>
            <a:off x="6157423" y="3200451"/>
            <a:ext cx="6487260" cy="752100"/>
            <a:chOff x="502975" y="2426067"/>
            <a:chExt cx="6487260" cy="752100"/>
          </a:xfrm>
        </p:grpSpPr>
        <p:sp>
          <p:nvSpPr>
            <p:cNvPr id="451" name="Google Shape;451;g3b319768a67_0_0"/>
            <p:cNvSpPr/>
            <p:nvPr/>
          </p:nvSpPr>
          <p:spPr>
            <a:xfrm>
              <a:off x="502975" y="2426067"/>
              <a:ext cx="5056500" cy="752100"/>
            </a:xfrm>
            <a:prstGeom prst="roundRect">
              <a:avLst>
                <a:gd name="adj" fmla="val 30658"/>
              </a:avLst>
            </a:prstGeom>
            <a:solidFill>
              <a:srgbClr val="F2F2F2"/>
            </a:solidFill>
            <a:ln w="22225"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52" name="Google Shape;452;g3b319768a67_0_0"/>
            <p:cNvSpPr txBox="1"/>
            <p:nvPr/>
          </p:nvSpPr>
          <p:spPr>
            <a:xfrm>
              <a:off x="577106" y="2516841"/>
              <a:ext cx="4908300" cy="5703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150"/>
                <a:buFont typeface="Arial"/>
                <a:buNone/>
              </a:pPr>
              <a:r>
                <a:rPr lang="es-CO" sz="1150" b="0" i="0" u="none" strike="noStrike" cap="none">
                  <a:solidFill>
                    <a:srgbClr val="242853"/>
                  </a:solidFill>
                  <a:latin typeface="Verdana"/>
                  <a:ea typeface="Verdana"/>
                  <a:cs typeface="Verdana"/>
                  <a:sym typeface="Verdana"/>
                </a:rPr>
                <a:t>Proponer esquemas de solución para garantizar en el corto y largo plazo la prestación de los servicios a  cargo de las empresas en toma de posesión.</a:t>
              </a:r>
              <a:endParaRPr sz="1150" b="0" i="0" u="none" strike="noStrike" cap="none">
                <a:solidFill>
                  <a:srgbClr val="242853"/>
                </a:solidFill>
                <a:latin typeface="Verdana"/>
                <a:ea typeface="Verdana"/>
                <a:cs typeface="Verdana"/>
                <a:sym typeface="Verdana"/>
              </a:endParaRPr>
            </a:p>
          </p:txBody>
        </p:sp>
        <p:grpSp>
          <p:nvGrpSpPr>
            <p:cNvPr id="453" name="Google Shape;453;g3b319768a67_0_0"/>
            <p:cNvGrpSpPr/>
            <p:nvPr/>
          </p:nvGrpSpPr>
          <p:grpSpPr>
            <a:xfrm>
              <a:off x="5503337" y="2726104"/>
              <a:ext cx="1486898" cy="110400"/>
              <a:chOff x="11382298" y="2836418"/>
              <a:chExt cx="1486898" cy="110400"/>
            </a:xfrm>
          </p:grpSpPr>
          <p:cxnSp>
            <p:nvCxnSpPr>
              <p:cNvPr id="454" name="Google Shape;454;g3b319768a67_0_0"/>
              <p:cNvCxnSpPr/>
              <p:nvPr/>
            </p:nvCxnSpPr>
            <p:spPr>
              <a:xfrm>
                <a:off x="11438496" y="2891579"/>
                <a:ext cx="1430700" cy="0"/>
              </a:xfrm>
              <a:prstGeom prst="straightConnector1">
                <a:avLst/>
              </a:prstGeom>
              <a:noFill/>
              <a:ln w="44450" cap="flat" cmpd="sng">
                <a:solidFill>
                  <a:srgbClr val="242853"/>
                </a:solidFill>
                <a:prstDash val="solid"/>
                <a:round/>
                <a:headEnd type="none" w="sm" len="sm"/>
                <a:tailEnd type="none" w="sm" len="sm"/>
              </a:ln>
            </p:spPr>
          </p:cxnSp>
          <p:sp>
            <p:nvSpPr>
              <p:cNvPr id="455" name="Google Shape;455;g3b319768a67_0_0"/>
              <p:cNvSpPr/>
              <p:nvPr/>
            </p:nvSpPr>
            <p:spPr>
              <a:xfrm>
                <a:off x="11382298" y="2836418"/>
                <a:ext cx="110400" cy="110400"/>
              </a:xfrm>
              <a:prstGeom prst="ellipse">
                <a:avLst/>
              </a:prstGeom>
              <a:solidFill>
                <a:srgbClr val="0081C2"/>
              </a:solidFill>
              <a:ln w="34925" cap="flat" cmpd="sng">
                <a:solidFill>
                  <a:srgbClr val="2428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81C2"/>
                  </a:solidFill>
                  <a:latin typeface="Arial"/>
                  <a:ea typeface="Arial"/>
                  <a:cs typeface="Arial"/>
                  <a:sym typeface="Arial"/>
                </a:endParaRPr>
              </a:p>
            </p:txBody>
          </p:sp>
        </p:grpSp>
      </p:grpSp>
      <p:grpSp>
        <p:nvGrpSpPr>
          <p:cNvPr id="456" name="Google Shape;456;g3b319768a67_0_0"/>
          <p:cNvGrpSpPr/>
          <p:nvPr/>
        </p:nvGrpSpPr>
        <p:grpSpPr>
          <a:xfrm>
            <a:off x="6157423" y="4051575"/>
            <a:ext cx="6451782" cy="1407000"/>
            <a:chOff x="510003" y="4673294"/>
            <a:chExt cx="6451782" cy="1407000"/>
          </a:xfrm>
        </p:grpSpPr>
        <p:sp>
          <p:nvSpPr>
            <p:cNvPr id="457" name="Google Shape;457;g3b319768a67_0_0"/>
            <p:cNvSpPr/>
            <p:nvPr/>
          </p:nvSpPr>
          <p:spPr>
            <a:xfrm>
              <a:off x="510003" y="4673294"/>
              <a:ext cx="5045100" cy="1407000"/>
            </a:xfrm>
            <a:prstGeom prst="roundRect">
              <a:avLst>
                <a:gd name="adj" fmla="val 22933"/>
              </a:avLst>
            </a:prstGeom>
            <a:solidFill>
              <a:srgbClr val="F2F2F2"/>
            </a:solidFill>
            <a:ln w="22225"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58" name="Google Shape;458;g3b319768a67_0_0"/>
            <p:cNvSpPr txBox="1"/>
            <p:nvPr/>
          </p:nvSpPr>
          <p:spPr>
            <a:xfrm>
              <a:off x="620325" y="4783445"/>
              <a:ext cx="4846200" cy="1154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50"/>
                <a:buFont typeface="Arial"/>
                <a:buNone/>
              </a:pPr>
              <a:r>
                <a:rPr lang="es-CO" sz="1150" b="0" i="0" u="none" strike="noStrike" cap="none">
                  <a:solidFill>
                    <a:srgbClr val="242853"/>
                  </a:solidFill>
                  <a:latin typeface="Verdana"/>
                  <a:ea typeface="Verdana"/>
                  <a:cs typeface="Verdana"/>
                  <a:sym typeface="Verdana"/>
                </a:rPr>
                <a:t>Asesorar y recomendar al Superintendente sobre la pertinencia de las solicitudes de apoyo financiero y profesional efectuadas por las empresas intervenidas, para garantizar el servicio, o por la Superintendencia; que requieran de su autorización, en su calidad de ordenador del gasto de patrimonios autónomos relacionados con procesos de toma de posesión.</a:t>
              </a:r>
              <a:endParaRPr sz="1150" b="0" i="0" u="none" strike="noStrike" cap="none">
                <a:solidFill>
                  <a:srgbClr val="242853"/>
                </a:solidFill>
                <a:latin typeface="Verdana"/>
                <a:ea typeface="Verdana"/>
                <a:cs typeface="Verdana"/>
                <a:sym typeface="Verdana"/>
              </a:endParaRPr>
            </a:p>
          </p:txBody>
        </p:sp>
        <p:grpSp>
          <p:nvGrpSpPr>
            <p:cNvPr id="459" name="Google Shape;459;g3b319768a67_0_0"/>
            <p:cNvGrpSpPr/>
            <p:nvPr/>
          </p:nvGrpSpPr>
          <p:grpSpPr>
            <a:xfrm>
              <a:off x="5502763" y="5343396"/>
              <a:ext cx="1459022" cy="110400"/>
              <a:chOff x="11381724" y="2919290"/>
              <a:chExt cx="1459022" cy="110400"/>
            </a:xfrm>
          </p:grpSpPr>
          <p:cxnSp>
            <p:nvCxnSpPr>
              <p:cNvPr id="460" name="Google Shape;460;g3b319768a67_0_0"/>
              <p:cNvCxnSpPr/>
              <p:nvPr/>
            </p:nvCxnSpPr>
            <p:spPr>
              <a:xfrm>
                <a:off x="11410046" y="2977387"/>
                <a:ext cx="1430700" cy="0"/>
              </a:xfrm>
              <a:prstGeom prst="straightConnector1">
                <a:avLst/>
              </a:prstGeom>
              <a:noFill/>
              <a:ln w="44450" cap="flat" cmpd="sng">
                <a:solidFill>
                  <a:srgbClr val="242853"/>
                </a:solidFill>
                <a:prstDash val="solid"/>
                <a:round/>
                <a:headEnd type="none" w="sm" len="sm"/>
                <a:tailEnd type="none" w="sm" len="sm"/>
              </a:ln>
            </p:spPr>
          </p:cxnSp>
          <p:sp>
            <p:nvSpPr>
              <p:cNvPr id="461" name="Google Shape;461;g3b319768a67_0_0"/>
              <p:cNvSpPr/>
              <p:nvPr/>
            </p:nvSpPr>
            <p:spPr>
              <a:xfrm>
                <a:off x="11381724" y="2919290"/>
                <a:ext cx="110400" cy="110400"/>
              </a:xfrm>
              <a:prstGeom prst="ellipse">
                <a:avLst/>
              </a:prstGeom>
              <a:solidFill>
                <a:srgbClr val="0081C2"/>
              </a:solidFill>
              <a:ln w="34925" cap="flat" cmpd="sng">
                <a:solidFill>
                  <a:srgbClr val="2428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81C2"/>
                  </a:solidFill>
                  <a:latin typeface="Arial"/>
                  <a:ea typeface="Arial"/>
                  <a:cs typeface="Arial"/>
                  <a:sym typeface="Arial"/>
                </a:endParaRPr>
              </a:p>
            </p:txBody>
          </p:sp>
        </p:grpSp>
      </p:grpSp>
      <p:sp>
        <p:nvSpPr>
          <p:cNvPr id="462" name="Google Shape;462;g3b319768a67_0_0"/>
          <p:cNvSpPr/>
          <p:nvPr/>
        </p:nvSpPr>
        <p:spPr>
          <a:xfrm>
            <a:off x="7960144" y="960022"/>
            <a:ext cx="1911900" cy="368400"/>
          </a:xfrm>
          <a:prstGeom prst="ellipse">
            <a:avLst/>
          </a:prstGeom>
          <a:solidFill>
            <a:srgbClr val="4472C4"/>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CO" sz="1600" b="0" i="0" u="none" strike="noStrike" cap="none">
                <a:solidFill>
                  <a:srgbClr val="FFFFFF"/>
                </a:solidFill>
                <a:latin typeface="Arial"/>
                <a:ea typeface="Arial"/>
                <a:cs typeface="Arial"/>
                <a:sym typeface="Arial"/>
              </a:rPr>
              <a:t>17 funciones</a:t>
            </a:r>
            <a:endParaRPr sz="1600" b="0" i="0" u="none" strike="noStrike" cap="none">
              <a:solidFill>
                <a:srgbClr val="FFFFFF"/>
              </a:solidFill>
              <a:latin typeface="Arial"/>
              <a:ea typeface="Arial"/>
              <a:cs typeface="Arial"/>
              <a:sym typeface="Arial"/>
            </a:endParaRPr>
          </a:p>
        </p:txBody>
      </p:sp>
      <p:sp>
        <p:nvSpPr>
          <p:cNvPr id="463" name="Google Shape;463;g3b319768a67_0_0"/>
          <p:cNvSpPr txBox="1"/>
          <p:nvPr/>
        </p:nvSpPr>
        <p:spPr>
          <a:xfrm>
            <a:off x="855566" y="1247262"/>
            <a:ext cx="7095600" cy="18162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Noto Sans Symbols"/>
              <a:buChar char="▪"/>
            </a:pPr>
            <a:r>
              <a:rPr lang="es-CO" sz="1600" b="0" i="0" u="none" strike="noStrike" cap="none">
                <a:solidFill>
                  <a:srgbClr val="000000"/>
                </a:solidFill>
                <a:latin typeface="Nunito Sans"/>
                <a:ea typeface="Nunito Sans"/>
                <a:cs typeface="Nunito Sans"/>
                <a:sym typeface="Nunito Sans"/>
              </a:rPr>
              <a:t>Establece los </a:t>
            </a:r>
            <a:r>
              <a:rPr lang="es-CO" sz="1600" b="1" i="0" u="none" strike="noStrike" cap="none">
                <a:solidFill>
                  <a:srgbClr val="000000"/>
                </a:solidFill>
                <a:latin typeface="Nunito Sans"/>
                <a:ea typeface="Nunito Sans"/>
                <a:cs typeface="Nunito Sans"/>
                <a:sym typeface="Nunito Sans"/>
              </a:rPr>
              <a:t>esquemas de solución </a:t>
            </a:r>
            <a:r>
              <a:rPr lang="es-CO" sz="1600" b="0" i="0" u="none" strike="noStrike" cap="none">
                <a:solidFill>
                  <a:srgbClr val="000000"/>
                </a:solidFill>
                <a:latin typeface="Nunito Sans"/>
                <a:ea typeface="Nunito Sans"/>
                <a:cs typeface="Nunito Sans"/>
                <a:sym typeface="Nunito Sans"/>
              </a:rPr>
              <a:t>como línea de acción de la intervención.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Noto Sans Symbols"/>
              <a:buChar char="▪"/>
            </a:pPr>
            <a:r>
              <a:rPr lang="es-CO" sz="1600" b="1" i="0" u="none" strike="noStrike" cap="none">
                <a:solidFill>
                  <a:srgbClr val="000000"/>
                </a:solidFill>
                <a:latin typeface="Nunito Sans"/>
                <a:ea typeface="Nunito Sans"/>
                <a:cs typeface="Nunito Sans"/>
                <a:sym typeface="Nunito Sans"/>
              </a:rPr>
              <a:t>Seguimiento y monitoreo a la gestión de los agentes especiales y liquidadores</a:t>
            </a:r>
            <a:r>
              <a:rPr lang="es-CO" sz="1600" b="0" i="0" u="none" strike="noStrike" cap="none">
                <a:solidFill>
                  <a:srgbClr val="000000"/>
                </a:solidFill>
                <a:latin typeface="Nunito Sans"/>
                <a:ea typeface="Nunito Sans"/>
                <a:cs typeface="Nunito Sans"/>
                <a:sym typeface="Nunito Sans"/>
              </a:rPr>
              <a:t>.</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Noto Sans Symbols"/>
              <a:buChar char="▪"/>
            </a:pPr>
            <a:r>
              <a:rPr lang="es-CO" sz="1600" b="0" i="0" u="none" strike="noStrike" cap="none">
                <a:solidFill>
                  <a:srgbClr val="000000"/>
                </a:solidFill>
                <a:latin typeface="Nunito Sans"/>
                <a:ea typeface="Nunito Sans"/>
                <a:cs typeface="Nunito Sans"/>
                <a:sym typeface="Nunito Sans"/>
              </a:rPr>
              <a:t>Refuerza el marco jurídico para la </a:t>
            </a:r>
            <a:r>
              <a:rPr lang="es-CO" sz="1600" b="1" i="0" u="none" strike="noStrike" cap="none">
                <a:solidFill>
                  <a:srgbClr val="000000"/>
                </a:solidFill>
                <a:latin typeface="Nunito Sans"/>
                <a:ea typeface="Nunito Sans"/>
                <a:cs typeface="Nunito Sans"/>
                <a:sym typeface="Nunito Sans"/>
              </a:rPr>
              <a:t>protección de usuarios, bienes y continuidad del servicio</a:t>
            </a:r>
            <a:r>
              <a:rPr lang="es-CO" sz="1600" b="0" i="0" u="none" strike="noStrike" cap="none">
                <a:solidFill>
                  <a:srgbClr val="000000"/>
                </a:solidFill>
                <a:latin typeface="Nunito Sans"/>
                <a:ea typeface="Nunito Sans"/>
                <a:cs typeface="Nunito Sans"/>
                <a:sym typeface="Nunito Sans"/>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64" name="Google Shape;464;g3b319768a67_0_0"/>
          <p:cNvSpPr/>
          <p:nvPr/>
        </p:nvSpPr>
        <p:spPr>
          <a:xfrm rot="10800000" flipH="1">
            <a:off x="-150278" y="215380"/>
            <a:ext cx="7945500" cy="595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2853"/>
              </a:solidFill>
              <a:latin typeface="Verdana"/>
              <a:ea typeface="Verdana"/>
              <a:cs typeface="Verdana"/>
              <a:sym typeface="Verdana"/>
            </a:endParaRPr>
          </a:p>
        </p:txBody>
      </p:sp>
      <p:sp>
        <p:nvSpPr>
          <p:cNvPr id="465" name="Google Shape;465;g3b319768a67_0_0"/>
          <p:cNvSpPr txBox="1"/>
          <p:nvPr/>
        </p:nvSpPr>
        <p:spPr>
          <a:xfrm>
            <a:off x="864414" y="282426"/>
            <a:ext cx="7077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O" sz="2400" b="1" i="1" u="none" strike="noStrike" cap="none">
                <a:solidFill>
                  <a:srgbClr val="242853"/>
                </a:solidFill>
                <a:latin typeface="Verdana"/>
                <a:ea typeface="Verdana"/>
                <a:cs typeface="Verdana"/>
                <a:sym typeface="Verdana"/>
              </a:rPr>
              <a:t>Funciones DEIL.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_F_006_PLANTILLA_DE_PRESENTACION_APPS-A5CHZY3v1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9046</Words>
  <Application>Microsoft Office PowerPoint</Application>
  <PresentationFormat>Panorámica</PresentationFormat>
  <Paragraphs>1509</Paragraphs>
  <Slides>71</Slides>
  <Notes>71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71</vt:i4>
      </vt:variant>
    </vt:vector>
  </HeadingPairs>
  <TitlesOfParts>
    <vt:vector size="80" baseType="lpstr">
      <vt:lpstr>Arial</vt:lpstr>
      <vt:lpstr>Times New Roman</vt:lpstr>
      <vt:lpstr>Century Gothic</vt:lpstr>
      <vt:lpstr>Nunito Sans</vt:lpstr>
      <vt:lpstr>Calibri</vt:lpstr>
      <vt:lpstr>Verdana</vt:lpstr>
      <vt:lpstr>Noto Sans Symbols</vt:lpstr>
      <vt:lpstr>Tema de Office</vt:lpstr>
      <vt:lpstr>CO_F_006_PLANTILLA_DE_PRESENTACION_APPS-A5CHZY3v13</vt:lpstr>
      <vt:lpstr>Presentación de PowerPoint</vt:lpstr>
      <vt:lpstr>Presentación de PowerPoint</vt:lpstr>
      <vt:lpstr>Contenido</vt:lpstr>
      <vt:lpstr>1.Esquema de toma de posesión </vt:lpstr>
      <vt:lpstr>Presentación de PowerPoint</vt:lpstr>
      <vt:lpstr>2. Dirección de Entidades Intervenidas y en Liquidación.</vt:lpstr>
      <vt:lpstr>Presentación de PowerPoint</vt:lpstr>
      <vt:lpstr>Presentación de PowerPoint</vt:lpstr>
      <vt:lpstr>Presentación de PowerPoint</vt:lpstr>
      <vt:lpstr>3. Procesos de intervención y liquidación vigentes.</vt:lpstr>
      <vt:lpstr>Presentación de PowerPoint</vt:lpstr>
      <vt:lpstr>Presentación de PowerPoint</vt:lpstr>
      <vt:lpstr>4. Avances evidenciados en los procesos en toma de posesión vigentes.</vt:lpstr>
      <vt:lpstr>MODALIDAD DE ADMINISTRACIÓN (2)</vt:lpstr>
      <vt:lpstr>Presentación de PowerPoint</vt:lpstr>
      <vt:lpstr>Presentación de PowerPoint</vt:lpstr>
      <vt:lpstr>Presentación de PowerPoint</vt:lpstr>
      <vt:lpstr>Indicadores</vt:lpstr>
      <vt:lpstr>Presentación de PowerPoint</vt:lpstr>
      <vt:lpstr>Presentación de PowerPoint</vt:lpstr>
      <vt:lpstr>MODALIDAD DE ADMINISTRACIÓN CON FINES LIQUIDATARIOS (7)</vt:lpstr>
      <vt:lpstr>Presentación de PowerPoint</vt:lpstr>
      <vt:lpstr>Presentación de PowerPoint</vt:lpstr>
      <vt:lpstr>Presentación de PowerPoint</vt:lpstr>
      <vt:lpstr>Presentación de PowerPoint</vt:lpstr>
      <vt:lpstr>Presentación de PowerPoint</vt:lpstr>
      <vt:lpstr>Presentación de PowerPoint</vt:lpstr>
      <vt:lpstr>Indicadores</vt:lpstr>
      <vt:lpstr>Presentación de PowerPoint</vt:lpstr>
      <vt:lpstr>Presentación de PowerPoint</vt:lpstr>
      <vt:lpstr>Presentación de PowerPoint</vt:lpstr>
      <vt:lpstr>Presentación de PowerPoint</vt:lpstr>
      <vt:lpstr>Presentación de PowerPoint</vt:lpstr>
      <vt:lpstr>Indicadores</vt:lpstr>
      <vt:lpstr>Presentación de PowerPoint</vt:lpstr>
      <vt:lpstr>Presentación de PowerPoint</vt:lpstr>
      <vt:lpstr>Presentación de PowerPoint</vt:lpstr>
      <vt:lpstr>Indicadores</vt:lpstr>
      <vt:lpstr>Presentación de PowerPoint</vt:lpstr>
      <vt:lpstr>Presentación de PowerPoint</vt:lpstr>
      <vt:lpstr>Presentación de PowerPoint</vt:lpstr>
      <vt:lpstr>Indicadores</vt:lpstr>
      <vt:lpstr>Presentación de PowerPoint</vt:lpstr>
      <vt:lpstr>Presentación de PowerPoint</vt:lpstr>
      <vt:lpstr>Presentación de PowerPoint</vt:lpstr>
      <vt:lpstr>Indicadores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MODALIDAD DE LIQUIDACIÓN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Gestión del Fondo Empresarial de la SSPD</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Dirección de Entidades Intervenidas y en Liquidación</dc:creator>
  <cp:lastModifiedBy>Camilo Andres Caicedo Gonzalez</cp:lastModifiedBy>
  <cp:revision>4</cp:revision>
  <dcterms:created xsi:type="dcterms:W3CDTF">2023-05-08T00:34:42Z</dcterms:created>
  <dcterms:modified xsi:type="dcterms:W3CDTF">2026-01-19T21:07:51Z</dcterms:modified>
</cp:coreProperties>
</file>