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2" r:id="rId3"/>
    <p:sldId id="295" r:id="rId4"/>
    <p:sldId id="307" r:id="rId5"/>
    <p:sldId id="308" r:id="rId6"/>
    <p:sldId id="321" r:id="rId7"/>
    <p:sldId id="323" r:id="rId8"/>
    <p:sldId id="324" r:id="rId9"/>
    <p:sldId id="325" r:id="rId10"/>
    <p:sldId id="326" r:id="rId11"/>
    <p:sldId id="327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Martinez Turmeque" initials="JCM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545"/>
    <a:srgbClr val="1E1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 autoAdjust="0"/>
    <p:restoredTop sz="49107"/>
  </p:normalViewPr>
  <p:slideViewPr>
    <p:cSldViewPr snapToGrid="0" snapToObjects="1">
      <p:cViewPr>
        <p:scale>
          <a:sx n="80" d="100"/>
          <a:sy n="80" d="100"/>
        </p:scale>
        <p:origin x="408" y="-1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975D2-E556-4C05-9038-B391DFBF7C68}" type="datetimeFigureOut">
              <a:rPr lang="es-CO" smtClean="0"/>
              <a:t>2/09/18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E66C-C6CB-4809-AC5E-EE161F10A79B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15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A198-B91B-42CE-B69A-8926950D01AA}" type="datetimeFigureOut">
              <a:rPr lang="es-CO" smtClean="0"/>
              <a:t>2/09/18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782-A044-4134-B05C-1373BD011074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10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06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En este momento el gobierno Nacional comenzó a desempeñar un triple papel en lo referente al GLP, pues al tiempo que legislaba sobre la materia, era el que producía y era el principal distribuidor, a través de COLGAS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45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En este momento el gobierno Nacional comenzó a desempeñar un triple papel en lo referente al GLP, pues al tiempo que legislaba sobre la materia, era el que producía y era el principal distribuidor, a través de COLGAS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806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68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927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799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782-A044-4134-B05C-1373BD01107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165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FC02C4B-4CC8-DD4E-BED2-F3E65346C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03" y="-25052"/>
            <a:ext cx="12320640" cy="69331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549CCC0-4CF1-4E42-8A24-40B55FD9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550" y="1604709"/>
            <a:ext cx="9643533" cy="1905253"/>
          </a:xfrm>
        </p:spPr>
        <p:txBody>
          <a:bodyPr anchor="b"/>
          <a:lstStyle>
            <a:lvl1pPr algn="l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70E2D21-C387-C243-97DB-713CB4926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550" y="35972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CO" dirty="0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A2D050BE-A14E-9348-84C3-993363BA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898E-B50F-4AB9-BBD0-921D1B5D8EA3}" type="datetime1">
              <a:rPr lang="es-CO" smtClean="0"/>
              <a:t>2/09/18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1CFF03CC-B542-E646-894A-8824769F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222AF204-6BFE-3C4B-9863-B67657DB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17E3381-6AC4-D44D-8049-D20D3C2C2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67467" y="6193583"/>
            <a:ext cx="1345803" cy="5612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701987D-7EB2-6449-872B-D4CBA0F49C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498" y="6064141"/>
            <a:ext cx="2146969" cy="9288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96E47F3-C22C-8C47-8F68-C6A1E50935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50015" y="199904"/>
            <a:ext cx="2736574" cy="1112597"/>
          </a:xfrm>
          <a:prstGeom prst="rect">
            <a:avLst/>
          </a:prstGeom>
        </p:spPr>
      </p:pic>
      <p:sp>
        <p:nvSpPr>
          <p:cNvPr id="13" name="Marcador de posición de pie de página 4">
            <a:extLst>
              <a:ext uri="{FF2B5EF4-FFF2-40B4-BE49-F238E27FC236}">
                <a16:creationId xmlns="" xmlns:a16="http://schemas.microsoft.com/office/drawing/2014/main" id="{1CFF03CC-B542-E646-894A-8824769FFCAA}"/>
              </a:ext>
            </a:extLst>
          </p:cNvPr>
          <p:cNvSpPr txBox="1">
            <a:spLocks/>
          </p:cNvSpPr>
          <p:nvPr userDrawn="1"/>
        </p:nvSpPr>
        <p:spPr>
          <a:xfrm>
            <a:off x="11370733" y="6551347"/>
            <a:ext cx="88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50" dirty="0">
                <a:solidFill>
                  <a:schemeClr val="bg1"/>
                </a:solidFill>
              </a:rPr>
              <a:t>CO-F-006</a:t>
            </a:r>
          </a:p>
        </p:txBody>
      </p:sp>
    </p:spTree>
    <p:extLst>
      <p:ext uri="{BB962C8B-B14F-4D97-AF65-F5344CB8AC3E}">
        <p14:creationId xmlns:p14="http://schemas.microsoft.com/office/powerpoint/2010/main" val="198461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B4D115-B18E-124F-8BA6-F0BA98E00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="" xmlns:a16="http://schemas.microsoft.com/office/drawing/2014/main" id="{F9F4AFC4-43B0-E747-B87B-A3487ACE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6641A583-A929-E24C-A5F7-919DFD3F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E418-C025-442D-AA65-A656F9C5E181}" type="datetime1">
              <a:rPr lang="es-CO" smtClean="0"/>
              <a:t>2/09/18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5E3847B1-53AC-A44D-87DE-4D800757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EE373C9-4E60-E74D-9C1B-74E7B9CF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37844B59-95B4-2045-926F-9D6842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3B18-E0DA-4A90-8538-2DEF2CC0AA9B}" type="datetime1">
              <a:rPr lang="es-CO" smtClean="0"/>
              <a:t>2/09/18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5222345A-6D62-294B-8A07-D244355C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6EA1C791-AC6C-EE48-AC99-9CDE94BD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18BAF90-DCFE-7B48-AD2C-F22B009B5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1405" y="5783729"/>
            <a:ext cx="1934069" cy="7863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CB2A91D-FCAB-6247-9FA5-85B503113A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494" y="5598490"/>
            <a:ext cx="1194061" cy="11568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790D5FE-C702-FA4E-9BAA-FF07009CA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824" y="5651037"/>
            <a:ext cx="1085581" cy="10517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50D20AC-6567-0440-9ED0-0C6CD0C5B6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570"/>
            <a:ext cx="12204526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5D1E15-C511-C540-BB50-7A9A9D6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6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FEB11FB-0A2B-2541-A3A4-C8337B84D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631D7A69-D1CC-F24F-ABAD-DF9C75FD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2946" y="6356350"/>
            <a:ext cx="1538453" cy="365125"/>
          </a:xfrm>
        </p:spPr>
        <p:txBody>
          <a:bodyPr/>
          <a:lstStyle/>
          <a:p>
            <a:fld id="{86A52365-DFC3-4C32-B090-3589D6412106}" type="datetime1">
              <a:rPr lang="es-CO" smtClean="0"/>
              <a:t>2/09/18</a:t>
            </a:fld>
            <a:endParaRPr lang="es-CO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86B69B13-7736-2348-8D56-E1782324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62700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002060"/>
                </a:solidFill>
              </a:defRPr>
            </a:lvl1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370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F87FA2-D476-1F4C-9D58-99558248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6934AA70-01D4-8943-AFA0-4D7DB3F37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39F75B25-CCE2-534A-89EA-486346C0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C9F4-A402-46E2-BC37-46CA322945E9}" type="datetime1">
              <a:rPr lang="es-CO" smtClean="0"/>
              <a:t>2/09/18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3E32C7DB-A5A1-954F-9A2F-963F11C8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0A2AD8DD-2083-D14A-9634-912DB412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CAC2BD2-3227-CE4A-9A62-84FAE3AF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92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D4D410D-98FB-5A49-A252-09740DCC3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B3E1E6F-4402-1343-81D8-093499808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DD65B1A1-65DA-234A-B70C-9A09E3D2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4610-CE46-4DBE-A69D-D9C3A3628A65}" type="datetime1">
              <a:rPr lang="es-CO" smtClean="0"/>
              <a:t>2/09/18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E169D0A7-22C6-0044-81E7-3ADA2530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8BD9413F-5B94-1E48-B567-219D3427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C4BA7A1-8AE2-1B49-8FD7-A518811A4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D2AAB9-E3E5-7941-88D7-75A12693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EC4DAA93-D5C3-AD41-87D6-175D960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A3A12DC-F22F-F44F-A0EE-762D3D98B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="" xmlns:a16="http://schemas.microsoft.com/office/drawing/2014/main" id="{A7D13FA0-B651-0C48-86AB-0F047043E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90A8E49-A2E6-CA4A-A4DB-526652A26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="" xmlns:a16="http://schemas.microsoft.com/office/drawing/2014/main" id="{75CF03AA-F9E8-8D49-9D3A-1D767EA7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475-677B-402C-BA7B-E7806A2F4101}" type="datetime1">
              <a:rPr lang="es-CO" smtClean="0"/>
              <a:t>2/09/18</a:t>
            </a:fld>
            <a:endParaRPr lang="es-CO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="" xmlns:a16="http://schemas.microsoft.com/office/drawing/2014/main" id="{7A89F253-A716-6843-B04B-80731942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="" xmlns:a16="http://schemas.microsoft.com/office/drawing/2014/main" id="{A9304E89-FA81-8D40-8200-C83C34F4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292" y="5805573"/>
            <a:ext cx="1948072" cy="792019"/>
          </a:xfrm>
          <a:prstGeom prst="rect">
            <a:avLst/>
          </a:prstGeom>
        </p:spPr>
      </p:pic>
      <p:sp>
        <p:nvSpPr>
          <p:cNvPr id="12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547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2C7FB1-F4EE-FF4A-9996-28DD2D4E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="" xmlns:a16="http://schemas.microsoft.com/office/drawing/2014/main" id="{20DBC1F3-7E05-0E4D-A53D-25ECDFB3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ECC8-5007-464C-B9D3-F58BE20532EE}" type="datetime1">
              <a:rPr lang="es-CO" smtClean="0"/>
              <a:t>2/09/18</a:t>
            </a:fld>
            <a:endParaRPr lang="es-CO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="" xmlns:a16="http://schemas.microsoft.com/office/drawing/2014/main" id="{9D4A8643-DA58-4249-8858-DF524422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D7431816-3E4F-614B-9D20-65500832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="" xmlns:a16="http://schemas.microsoft.com/office/drawing/2014/main" id="{320CA1E5-F5A1-0444-92C2-0B1FB96D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65F6-2A4D-4315-BE9F-0BFAD854CE27}" type="datetime1">
              <a:rPr lang="es-CO" smtClean="0"/>
              <a:t>2/09/18</a:t>
            </a:fld>
            <a:endParaRPr lang="es-CO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="" xmlns:a16="http://schemas.microsoft.com/office/drawing/2014/main" id="{122D11AD-E4BA-DD48-8A05-1A91DE95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="" xmlns:a16="http://schemas.microsoft.com/office/drawing/2014/main" id="{9CE40D51-B959-A248-AC19-A91607CA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4524E4-3F6A-F047-A13E-7448CAD2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EAB4D2-DC87-8749-B7E5-0A582564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B08AEC98-8959-C74D-8D2F-B26EC077C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2D83FF55-5F0A-9943-8D50-9D5F7965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C28E-8613-4540-ADFF-4BDEF17D5A7A}" type="datetime1">
              <a:rPr lang="es-CO" smtClean="0"/>
              <a:t>2/09/18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53CCA06F-1710-7946-A2AD-E82B75A6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66F11F9F-26D5-504F-96A8-F796BDBD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BC1BCB-951D-0148-8E84-6C29D4AD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70875172-B65E-3A43-812D-1DE104C12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CA5CA41C-6FE7-1545-BB26-94D2BF3A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="" xmlns:a16="http://schemas.microsoft.com/office/drawing/2014/main" id="{2CF4472C-AF22-5D46-8F9F-B291E3E8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996A-77B2-4586-8461-DD8FBD792C8C}" type="datetime1">
              <a:rPr lang="es-CO" smtClean="0"/>
              <a:t>2/09/18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="" xmlns:a16="http://schemas.microsoft.com/office/drawing/2014/main" id="{D41ADA6D-9923-9649-A15D-0C9E7E6D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DEEF613B-D633-604D-96BD-F09375A8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CCCEAD5-5EB5-E148-AF2D-DA17697FF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Marcador de posición de número de diapositiva 5">
            <a:extLst>
              <a:ext uri="{FF2B5EF4-FFF2-40B4-BE49-F238E27FC236}">
                <a16:creationId xmlns="" xmlns:a16="http://schemas.microsoft.com/office/drawing/2014/main" id="{587BA63B-9BCE-0D4F-B301-B411462E86E5}"/>
              </a:ext>
            </a:extLst>
          </p:cNvPr>
          <p:cNvSpPr txBox="1">
            <a:spLocks/>
          </p:cNvSpPr>
          <p:nvPr userDrawn="1"/>
        </p:nvSpPr>
        <p:spPr>
          <a:xfrm>
            <a:off x="9296400" y="6362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DBE536-E266-714C-A99C-806470BC43F3}" type="slidenum">
              <a:rPr lang="es-CO" smtClean="0"/>
              <a:pPr/>
              <a:t>‹Nr.›</a:t>
            </a:fld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F9A6E76-DABC-CD42-BF63-FCFECD736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158" y="6130926"/>
            <a:ext cx="1675098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0D0EF69B-50FB-464A-BF22-0E3D8084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22351862-B0B0-9C40-946F-E9A49887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="" xmlns:a16="http://schemas.microsoft.com/office/drawing/2014/main" id="{D11B83E9-9ED7-534F-8469-D17800657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0807-3015-48B9-8CE5-D0C55A1CA2AF}" type="datetime1">
              <a:rPr lang="es-CO" smtClean="0"/>
              <a:t>2/09/18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="" xmlns:a16="http://schemas.microsoft.com/office/drawing/2014/main" id="{1BE0EF8B-2ACF-2B49-9FC2-C3581DF4A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2767389A-BBB0-A64D-BD56-55703C5CD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BE536-E266-714C-A99C-806470BC43F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5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583AF3-A2A5-D84F-A665-AAE37F9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49" y="3610083"/>
            <a:ext cx="7757935" cy="987552"/>
          </a:xfrm>
        </p:spPr>
        <p:txBody>
          <a:bodyPr>
            <a:noAutofit/>
          </a:bodyPr>
          <a:lstStyle/>
          <a:p>
            <a:r>
              <a:rPr lang="es-ES_tradnl" b="1" cap="small" dirty="0">
                <a:solidFill>
                  <a:srgbClr val="1E1D5F"/>
                </a:solidFill>
              </a:rPr>
              <a:t> </a:t>
            </a:r>
            <a:r>
              <a:rPr lang="en-US" dirty="0">
                <a:solidFill>
                  <a:srgbClr val="1E1D5F"/>
                </a:solidFill>
              </a:rPr>
              <a:t/>
            </a:r>
            <a:br>
              <a:rPr lang="en-US" dirty="0">
                <a:solidFill>
                  <a:srgbClr val="1E1D5F"/>
                </a:solidFill>
              </a:rPr>
            </a:br>
            <a:r>
              <a:rPr lang="es-ES_tradnl" sz="4000" b="1" cap="small" dirty="0" smtClean="0">
                <a:solidFill>
                  <a:srgbClr val="1E1D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DE  RESULTADOS PLAN DE CHOQUE CARIBE</a:t>
            </a:r>
            <a:endParaRPr lang="en-US" sz="4000" dirty="0">
              <a:solidFill>
                <a:srgbClr val="1E1D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1CEB2E2-9147-A74F-B4FC-AF5FFDCE96FE}"/>
              </a:ext>
            </a:extLst>
          </p:cNvPr>
          <p:cNvSpPr txBox="1"/>
          <p:nvPr/>
        </p:nvSpPr>
        <p:spPr>
          <a:xfrm>
            <a:off x="266949" y="4597635"/>
            <a:ext cx="947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1E1D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Superintendencia de Servicios Públicos Domiciliarios</a:t>
            </a:r>
          </a:p>
          <a:p>
            <a:r>
              <a:rPr lang="es-CO" sz="2400" b="1" dirty="0" smtClean="0">
                <a:solidFill>
                  <a:srgbClr val="1E1D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de septiembre </a:t>
            </a:r>
            <a:r>
              <a:rPr lang="es-CO" sz="2400" b="1" dirty="0">
                <a:solidFill>
                  <a:srgbClr val="1E1D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2018, </a:t>
            </a:r>
            <a:r>
              <a:rPr lang="es-CO" sz="2400" b="1" dirty="0" smtClean="0">
                <a:solidFill>
                  <a:srgbClr val="1E1D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Turbaco Bolívar</a:t>
            </a:r>
            <a:endParaRPr lang="es-CO" sz="2400" b="1" dirty="0">
              <a:solidFill>
                <a:srgbClr val="1E1D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10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Reclamaciones por servicios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377837"/>
            <a:ext cx="78325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Calidad y continuidad del servicio</a:t>
            </a: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:  </a:t>
            </a:r>
          </a:p>
          <a:p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Gas combustible y aseo, son los servicios p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úblicos que cuentan con el mayor nivel de satisfacción en las siete ciudades capitales de la Costa Caribe, con un promedio mayor al 3,5% sobre 5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Energía se raja en Barranquilla, Riohacha y Santa Marta. Y el servicio de AA en Riohacha y Santa Marta, también es mal calificado. 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materia de continuidad se registran interrupciones del servicio de energía en Barranquilla (54,1%), Riohacha (71,3%) y Santa Marta (66,9%)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Y en AA en Riohacha (71,5%) y Santa Marta (77,15%)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11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Acciones Superintendencia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377837"/>
            <a:ext cx="78325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Pronta respuesta a reclamaciones. De un total de 17.370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reclamaciones,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 resolvieron r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ápidamente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16.353.</a:t>
            </a:r>
          </a:p>
          <a:p>
            <a:pPr lvl="1"/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Análisis de la información por ciudad y por servicio público para fortalecer funciones de Inspección, Vigilancia y Control (IVC)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Requerimiento a prestadores sobre las inconformidades de los usuarios, en temas como medición, estratificación y cobros no inherentes al servicio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endParaRPr lang="es-E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Análisis de respuesta y seguimiento al prestador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Continuar con comportamiento , apertura de investigación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2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Objetivo 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2228063"/>
            <a:ext cx="78325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Dar </a:t>
            </a:r>
            <a:r>
              <a:rPr lang="es-ES_tradnl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soluci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a las principales necesidades y preocupaciones de los habitantes de las siete ciudades capitales de los departamentos de Atlántico, Bolívar, Cesar, Córdoba, La Guajira, Magdalena y Sucre.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 visitaron un total de 201.600 predios en 1.258 barrios entre agosto de 2017 y julio de 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 conocieron las inquietudes de los usuarios de los servicios p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úblicos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de agua, alcantarillado, aseo energía y gas combustible en temas como continuidad del servicio, calidad, facturación, atención de PQR y derechos y deberes de los usuarios</a:t>
            </a:r>
            <a:endParaRPr lang="es-ES_tradnl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dirty="0"/>
              <a:t>Total de predios y barrios abordados por el Plan Choque Caribe:</a:t>
            </a:r>
            <a:endParaRPr lang="en-US" sz="4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3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96" y="2183335"/>
            <a:ext cx="7011997" cy="4674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6598994" y="1618989"/>
            <a:ext cx="25683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1E1D5F"/>
                </a:solidFill>
              </a:rPr>
              <a:t>RIOHACHA</a:t>
            </a: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8.089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19/07/18 a 30/07/2018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105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r"/>
            <a:endParaRPr lang="en-US" b="1" dirty="0">
              <a:solidFill>
                <a:srgbClr val="1E1D5F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9296400" y="1992573"/>
            <a:ext cx="258170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9554570" y="1992573"/>
            <a:ext cx="0" cy="1357418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8755836" y="5306794"/>
            <a:ext cx="2702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1E1D5F"/>
                </a:solidFill>
              </a:rPr>
              <a:t>SANTA MARTA</a:t>
            </a:r>
          </a:p>
          <a:p>
            <a:r>
              <a:rPr lang="es-CO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</a:t>
            </a:r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23.500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16/06/18 a 17/07/2018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295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rgbClr val="1E1D5F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924246" y="3566560"/>
            <a:ext cx="27353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1E1D5F"/>
                </a:solidFill>
              </a:rPr>
              <a:t>VALLEDUPAR</a:t>
            </a:r>
          </a:p>
          <a:p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</a:t>
            </a:r>
            <a:r>
              <a:rPr lang="es-CO" dirty="0"/>
              <a:t> </a:t>
            </a:r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21.400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15/05/11/18 a 13/06/2018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214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rgbClr val="1E1D5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86143" y="2289838"/>
            <a:ext cx="32146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1E1D5F"/>
                </a:solidFill>
              </a:rPr>
              <a:t>CARTAGENA</a:t>
            </a: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49.500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15/05/11/18 a 30/07/2018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s-CO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</a:t>
            </a:r>
            <a:r>
              <a:rPr lang="es-CO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178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9417" y="3794158"/>
            <a:ext cx="2825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1E1D5F"/>
                </a:solidFill>
              </a:rPr>
              <a:t>SINCELEJO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14.600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04/12/17 a 15/12/2017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170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887410" y="1655772"/>
            <a:ext cx="2432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1E1D5F"/>
                </a:solidFill>
              </a:rPr>
              <a:t>BARRANQUILLA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60.111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03/08/17 a 7/10/2017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149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522199" y="5160608"/>
            <a:ext cx="27022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1E1D5F"/>
                </a:solidFill>
              </a:rPr>
              <a:t>MONTERÍA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Predios 24.400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01/11/17 a 01/12/2017</a:t>
            </a:r>
          </a:p>
          <a:p>
            <a:pPr algn="r"/>
            <a:r>
              <a:rPr lang="es-E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Total Barrios: 147</a:t>
            </a: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8383990" y="3818106"/>
            <a:ext cx="0" cy="54394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8383990" y="3818106"/>
            <a:ext cx="1540256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7613862" y="4362046"/>
            <a:ext cx="0" cy="1212432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7613862" y="5574478"/>
            <a:ext cx="1108359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6342795" y="1890320"/>
            <a:ext cx="369134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6711929" y="1890320"/>
            <a:ext cx="0" cy="1927786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3596641" y="4079043"/>
            <a:ext cx="2627355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3596641" y="2542318"/>
            <a:ext cx="0" cy="1547758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3034426" y="4856309"/>
            <a:ext cx="3355987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3034426" y="4026720"/>
            <a:ext cx="0" cy="829589"/>
          </a:xfrm>
          <a:prstGeom prst="line">
            <a:avLst/>
          </a:prstGeom>
          <a:ln w="25400">
            <a:solidFill>
              <a:srgbClr val="C4D54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>
            <a:off x="4224456" y="5474775"/>
            <a:ext cx="1440052" cy="0"/>
          </a:xfrm>
          <a:prstGeom prst="line">
            <a:avLst/>
          </a:prstGeom>
          <a:ln w="25400">
            <a:solidFill>
              <a:srgbClr val="C4D54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90" y="1503554"/>
            <a:ext cx="1813603" cy="9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4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Actividades Relevantes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746803"/>
            <a:ext cx="78325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Visitar a los usuarios </a:t>
            </a:r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las ciudades de Barranquilla, Monter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ía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Sincelejo, Cartagena, Valledupar, Santa Marta y Riohacha,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atendido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con sus reclamaciones en tiempo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real</a:t>
            </a:r>
          </a:p>
          <a:p>
            <a:endParaRPr lang="es-E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Mediante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labores de pedagogía se les explicó a los usuarios cuáles son sus derechos y cómo pueden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ejercerlos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De los más de 200 mil predios que se visitaron se recibieron un total de 17.370 reclamaciones, resolviendo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16.353.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principal queja de los usuarios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energ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ía eléctrica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no se relacionaron con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las interrupciones en el servicio, sino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 temas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de facturación. </a:t>
            </a:r>
            <a:endParaRPr lang="es-E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Informes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son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analizados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por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las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Superintendencias</a:t>
            </a:r>
            <a:r>
              <a:rPr lang="en-U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Delegadas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para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fortalecer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acciones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de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Inspección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, Vigilancia y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Control.</a:t>
            </a:r>
            <a:endParaRPr lang="en-U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Consolidado de Reclamaciones de 2017</a:t>
            </a:r>
            <a:br>
              <a:rPr lang="es-ES_tradnl" dirty="0" smtClean="0"/>
            </a:br>
            <a:r>
              <a:rPr lang="es-ES_tradnl" dirty="0" smtClean="0"/>
              <a:t>I Fase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5</a:t>
            </a:fld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31874"/>
              </p:ext>
            </p:extLst>
          </p:nvPr>
        </p:nvGraphicFramePr>
        <p:xfrm>
          <a:off x="1891279" y="1850330"/>
          <a:ext cx="8949174" cy="40902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2481">
                  <a:extLst>
                    <a:ext uri="{9D8B030D-6E8A-4147-A177-3AD203B41FA5}">
                      <a16:colId xmlns="" xmlns:a16="http://schemas.microsoft.com/office/drawing/2014/main" val="3896579829"/>
                    </a:ext>
                  </a:extLst>
                </a:gridCol>
                <a:gridCol w="1355923">
                  <a:extLst>
                    <a:ext uri="{9D8B030D-6E8A-4147-A177-3AD203B41FA5}">
                      <a16:colId xmlns="" xmlns:a16="http://schemas.microsoft.com/office/drawing/2014/main" val="4053558556"/>
                    </a:ext>
                  </a:extLst>
                </a:gridCol>
                <a:gridCol w="1669793">
                  <a:extLst>
                    <a:ext uri="{9D8B030D-6E8A-4147-A177-3AD203B41FA5}">
                      <a16:colId xmlns="" xmlns:a16="http://schemas.microsoft.com/office/drawing/2014/main" val="4011415943"/>
                    </a:ext>
                  </a:extLst>
                </a:gridCol>
                <a:gridCol w="4230977">
                  <a:extLst>
                    <a:ext uri="{9D8B030D-6E8A-4147-A177-3AD203B41FA5}">
                      <a16:colId xmlns="" xmlns:a16="http://schemas.microsoft.com/office/drawing/2014/main" val="343618191"/>
                    </a:ext>
                  </a:extLst>
                </a:gridCol>
              </a:tblGrid>
              <a:tr h="590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CIUDAD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RECIBIDOS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TRAMITADOS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CAUSALES DE RECLAMACIÓN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4304387"/>
                  </a:ext>
                </a:extLst>
              </a:tr>
              <a:tr h="28937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BARRANQUILLA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8.625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8.446</a:t>
                      </a:r>
                      <a:endParaRPr lang="en-US" sz="2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Inconformidad con el consumo</a:t>
                      </a:r>
                      <a:endParaRPr lang="en-US" sz="1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6268791"/>
                  </a:ext>
                </a:extLst>
              </a:tr>
              <a:tr h="289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Cobro por consumos dejados de facturar</a:t>
                      </a:r>
                      <a:endParaRPr lang="en-US" sz="1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2869483"/>
                  </a:ext>
                </a:extLst>
              </a:tr>
              <a:tr h="289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Cobros desconocidos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4121543"/>
                  </a:ext>
                </a:extLst>
              </a:tr>
              <a:tr h="44094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MONTERÍA</a:t>
                      </a:r>
                      <a:endParaRPr lang="en-US" sz="2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2.521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2.287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Cobro de otros bienes o servicios en la factura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6203076"/>
                  </a:ext>
                </a:extLst>
              </a:tr>
              <a:tr h="440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Inconformidad por Desviación Significativa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399997"/>
                  </a:ext>
                </a:extLst>
              </a:tr>
              <a:tr h="289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Inconformidad con el consumo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693597"/>
                  </a:ext>
                </a:extLst>
              </a:tr>
              <a:tr h="44094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SINCELEJO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558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521</a:t>
                      </a:r>
                      <a:endParaRPr lang="en-US" sz="2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Cobro de otros bienes o servicios en la factura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818967"/>
                  </a:ext>
                </a:extLst>
              </a:tr>
              <a:tr h="440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Inconformidad por Desviación Significativa</a:t>
                      </a:r>
                      <a:endParaRPr lang="en-US" sz="1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512355"/>
                  </a:ext>
                </a:extLst>
              </a:tr>
              <a:tr h="2893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Inconformidad con el consumo</a:t>
                      </a:r>
                      <a:endParaRPr lang="en-US" sz="1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1059077"/>
                  </a:ext>
                </a:extLst>
              </a:tr>
              <a:tr h="289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TOTALES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11.704 </a:t>
                      </a:r>
                      <a:endParaRPr lang="en-US" sz="24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11.254</a:t>
                      </a:r>
                      <a:endParaRPr lang="en-US" sz="2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96%</a:t>
                      </a:r>
                      <a:endParaRPr lang="en-US" sz="24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42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Consolidado de Reclamaciones de 2018</a:t>
            </a:r>
            <a:br>
              <a:rPr lang="es-ES_tradnl" dirty="0" smtClean="0"/>
            </a:br>
            <a:r>
              <a:rPr lang="es-ES_tradnl" dirty="0" smtClean="0"/>
              <a:t>II Fase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6</a:t>
            </a:fld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45812"/>
              </p:ext>
            </p:extLst>
          </p:nvPr>
        </p:nvGraphicFramePr>
        <p:xfrm>
          <a:off x="1457826" y="1748191"/>
          <a:ext cx="9635290" cy="44244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38827">
                  <a:extLst>
                    <a:ext uri="{9D8B030D-6E8A-4147-A177-3AD203B41FA5}">
                      <a16:colId xmlns="" xmlns:a16="http://schemas.microsoft.com/office/drawing/2014/main" val="4051252534"/>
                    </a:ext>
                  </a:extLst>
                </a:gridCol>
                <a:gridCol w="1359568">
                  <a:extLst>
                    <a:ext uri="{9D8B030D-6E8A-4147-A177-3AD203B41FA5}">
                      <a16:colId xmlns="" xmlns:a16="http://schemas.microsoft.com/office/drawing/2014/main" val="2840995859"/>
                    </a:ext>
                  </a:extLst>
                </a:gridCol>
                <a:gridCol w="1624263">
                  <a:extLst>
                    <a:ext uri="{9D8B030D-6E8A-4147-A177-3AD203B41FA5}">
                      <a16:colId xmlns="" xmlns:a16="http://schemas.microsoft.com/office/drawing/2014/main" val="1623146539"/>
                    </a:ext>
                  </a:extLst>
                </a:gridCol>
                <a:gridCol w="4812632">
                  <a:extLst>
                    <a:ext uri="{9D8B030D-6E8A-4147-A177-3AD203B41FA5}">
                      <a16:colId xmlns="" xmlns:a16="http://schemas.microsoft.com/office/drawing/2014/main" val="3247300638"/>
                    </a:ext>
                  </a:extLst>
                </a:gridCol>
              </a:tblGrid>
              <a:tr h="537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CIUDAD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RECIBIDOS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TRAMITADOS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CAUSALES DE RECLAMACIÓN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D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1031705"/>
                  </a:ext>
                </a:extLst>
              </a:tr>
              <a:tr h="3725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VALLEDUPAR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1.865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1.750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Cobros no inherentes a la prestación del servicio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680626"/>
                  </a:ext>
                </a:extLst>
              </a:tr>
              <a:tr h="27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Cobro estimado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558582"/>
                  </a:ext>
                </a:extLst>
              </a:tr>
              <a:tr h="27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Alto consumo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9455259"/>
                  </a:ext>
                </a:extLst>
              </a:tr>
              <a:tr h="2794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SANTA MARTA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1.214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889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Consumos dejados de facturar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760009"/>
                  </a:ext>
                </a:extLst>
              </a:tr>
              <a:tr h="27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Inconformidad con el consumo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767197"/>
                  </a:ext>
                </a:extLst>
              </a:tr>
              <a:tr h="331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Cobros no inherentes a la prestación del servicio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90710"/>
                  </a:ext>
                </a:extLst>
              </a:tr>
              <a:tr h="2794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RIOHACHA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324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306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Alto consumo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6603251"/>
                  </a:ext>
                </a:extLst>
              </a:tr>
              <a:tr h="347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Cobros no inherentes a la prestación del servicio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5592395"/>
                  </a:ext>
                </a:extLst>
              </a:tr>
              <a:tr h="27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Cobro estimado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448556"/>
                  </a:ext>
                </a:extLst>
              </a:tr>
              <a:tr h="27944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CARTAGENA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2.263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2.154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 Inconformidad con el consumo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9188689"/>
                  </a:ext>
                </a:extLst>
              </a:tr>
              <a:tr h="355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 Cobros no inherentes a la prestación del servicio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8649526"/>
                  </a:ext>
                </a:extLst>
              </a:tr>
              <a:tr h="197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 Cobro estimado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2865152"/>
                  </a:ext>
                </a:extLst>
              </a:tr>
              <a:tr h="279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TOTALES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5.666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5.099</a:t>
                      </a:r>
                      <a:endParaRPr lang="en-US" sz="160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90%</a:t>
                      </a:r>
                      <a:endParaRPr lang="en-US" sz="1600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D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54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919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7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Reclamaciones por servicios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634509"/>
            <a:ext cx="78325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Principales reclamos de los usuarios: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PQR: 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s-ES_tradnl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Baja </a:t>
            </a:r>
            <a:r>
              <a:rPr lang="es-ES_tradnl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participaci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ciudadana, desconocimiento sobre tarea de 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Superservicios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y derechos a través de comités de desarrollo y control social</a:t>
            </a:r>
          </a:p>
          <a:p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</a:t>
            </a: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Facturaci</a:t>
            </a: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ón:</a:t>
            </a:r>
          </a:p>
          <a:p>
            <a:endParaRPr lang="es-ES" sz="20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</a:t>
            </a: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Omisi</a:t>
            </a: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 en la medición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1257300" lvl="2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Al no existir un medidor, se establece un cobro estimado del servicio. Sucede en energía y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el servicio de acueducto y alcantarillado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(AA) en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Barranquilla, Riohacha y Santa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Marta. </a:t>
            </a: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8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Reclamaciones por servicios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377837"/>
            <a:ext cx="78325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Omisi</a:t>
            </a:r>
            <a:r>
              <a:rPr lang="es-ES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</a:t>
            </a: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en la medición</a:t>
            </a: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:  </a:t>
            </a:r>
          </a:p>
          <a:p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Santa Marta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presenta el resultado más alarmante, pues el 23,82% de los usuarios afirman que existe una omisión en la medición, seguido por Riohacha con el 8,73% y Barranquilla, con el 6,68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%.</a:t>
            </a:r>
          </a:p>
          <a:p>
            <a:pPr lvl="1"/>
            <a:endParaRPr lang="es-E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Error en el estrato</a:t>
            </a:r>
          </a:p>
          <a:p>
            <a:pPr lvl="1"/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todos los servicios en las siete ciudades capitales se ha facturado un estrato diferente al asignado por el municipio. </a:t>
            </a:r>
            <a:endParaRPr lang="es-ES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Barranquilla, por ejemplo, el 44.06% de los usuarios de energía; 29,90% en gas; 33,33% en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AA;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y el 29,20% en aseo. En Montería el 35,73% en energía; 26,41% en gas; 29,98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 AA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y el 31,14% en aseo.</a:t>
            </a: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E536-E266-714C-A99C-806470BC43F3}" type="slidenum">
              <a:rPr lang="es-CO" smtClean="0"/>
              <a:t>9</a:t>
            </a:fld>
            <a:endParaRPr lang="es-CO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1026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_tradnl" sz="4400" b="1" dirty="0" smtClean="0"/>
              <a:t>Reclamaciones por servicios </a:t>
            </a:r>
            <a:endParaRPr lang="en-US" sz="4400" dirty="0"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82361" y="1377837"/>
            <a:ext cx="78325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Conceptos no inherentes a la </a:t>
            </a:r>
            <a:r>
              <a:rPr lang="es-ES_tradnl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prestaci</a:t>
            </a:r>
            <a:r>
              <a:rPr lang="es-ES" sz="2000" b="1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ón</a:t>
            </a:r>
            <a:r>
              <a:rPr lang="es-ES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del servicio</a:t>
            </a:r>
            <a:r>
              <a:rPr lang="es-ES_tradnl" sz="20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:  </a:t>
            </a:r>
          </a:p>
          <a:p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 </a:t>
            </a: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Conceptos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cargados en la factura y que no son inherentes a la prestación del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servicio: seguros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de vida, asistencia en casa, seguro </a:t>
            </a:r>
            <a:r>
              <a:rPr lang="es-ES" sz="20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exequial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, cuyo valor resulta superior al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valor del consumo del 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servicio</a:t>
            </a: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L</a:t>
            </a:r>
            <a:r>
              <a:rPr lang="es-ES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os </a:t>
            </a:r>
            <a:r>
              <a:rPr lang="es-E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usuarios solicitan que no se les facturen estos conceptos ya sea porque nunca lo autorizó o porque lo autorizó y ya no quiere que se le siga facturando, las prestadoras imponen un sin número de requisitos que impiden que los puedan cumplir llevando al cobro por tiempo indeterminado de esos conceptos.</a:t>
            </a:r>
            <a:endParaRPr lang="es-ES_tradnl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charset="2"/>
              <a:buChar char="ü"/>
            </a:pPr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lvl="1"/>
            <a:endParaRPr lang="es-ES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8" y="2815390"/>
            <a:ext cx="3567363" cy="19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rgbClr val="FFFFFF"/>
      </a:dk1>
      <a:lt1>
        <a:srgbClr val="FFFFFF"/>
      </a:lt1>
      <a:dk2>
        <a:srgbClr val="44546A"/>
      </a:dk2>
      <a:lt2>
        <a:srgbClr val="17161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671</Words>
  <Application>Microsoft Macintosh PowerPoint</Application>
  <PresentationFormat>Panorámica</PresentationFormat>
  <Paragraphs>179</Paragraphs>
  <Slides>11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Trebuchet MS</vt:lpstr>
      <vt:lpstr>Wingdings</vt:lpstr>
      <vt:lpstr>Arial</vt:lpstr>
      <vt:lpstr>Tema de Office</vt:lpstr>
      <vt:lpstr>  INFORME DE  RESULTADOS PLAN DE CHOQUE CARIBE</vt:lpstr>
      <vt:lpstr>Presentación de PowerPoint</vt:lpstr>
      <vt:lpstr>Total de predios y barrios abordados por el Plan Choque Caribe:</vt:lpstr>
      <vt:lpstr>Presentación de PowerPoint</vt:lpstr>
      <vt:lpstr>Consolidado de Reclamaciones de 2017 I Fase</vt:lpstr>
      <vt:lpstr>Consolidado de Reclamaciones de 2018 II Fase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Steven  Carvajal Diaz</dc:creator>
  <cp:lastModifiedBy>Jorge Riaño</cp:lastModifiedBy>
  <cp:revision>276</cp:revision>
  <dcterms:created xsi:type="dcterms:W3CDTF">2018-04-23T15:36:34Z</dcterms:created>
  <dcterms:modified xsi:type="dcterms:W3CDTF">2018-09-02T19:12:45Z</dcterms:modified>
</cp:coreProperties>
</file>